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embeddings/oleObject4.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8.xml" ContentType="application/vnd.openxmlformats-officedocument.presentationml.notesSlide+xml"/>
  <Override PartName="/ppt/embeddings/oleObject10.bin" ContentType="application/vnd.openxmlformats-officedocument.oleObject"/>
  <Override PartName="/ppt/notesSlides/notesSlide19.xml" ContentType="application/vnd.openxmlformats-officedocument.presentationml.notesSlide+xml"/>
  <Override PartName="/ppt/embeddings/oleObject11.bin" ContentType="application/vnd.openxmlformats-officedocument.oleObject"/>
  <Override PartName="/ppt/notesSlides/notesSlide20.xml" ContentType="application/vnd.openxmlformats-officedocument.presentationml.notesSlide+xml"/>
  <Override PartName="/ppt/embeddings/oleObject12.bin" ContentType="application/vnd.openxmlformats-officedocument.oleObject"/>
  <Override PartName="/ppt/tags/tag4.xml" ContentType="application/vnd.openxmlformats-officedocument.presentationml.tags+xml"/>
  <Override PartName="/ppt/embeddings/oleObject13.bin" ContentType="application/vnd.openxmlformats-officedocument.oleObject"/>
  <Override PartName="/ppt/embeddings/oleObject14.bin" ContentType="application/vnd.openxmlformats-officedocument.oleObject"/>
  <Override PartName="/ppt/notesSlides/notesSlide21.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438" r:id="rId2"/>
    <p:sldId id="258" r:id="rId3"/>
    <p:sldId id="259" r:id="rId4"/>
    <p:sldId id="260" r:id="rId5"/>
    <p:sldId id="261" r:id="rId6"/>
    <p:sldId id="265" r:id="rId7"/>
    <p:sldId id="270" r:id="rId8"/>
    <p:sldId id="460" r:id="rId9"/>
    <p:sldId id="273" r:id="rId10"/>
    <p:sldId id="327" r:id="rId11"/>
    <p:sldId id="350" r:id="rId12"/>
    <p:sldId id="328" r:id="rId13"/>
    <p:sldId id="331" r:id="rId14"/>
    <p:sldId id="266" r:id="rId15"/>
    <p:sldId id="267" r:id="rId16"/>
    <p:sldId id="268" r:id="rId17"/>
    <p:sldId id="275" r:id="rId18"/>
    <p:sldId id="277" r:id="rId19"/>
    <p:sldId id="278" r:id="rId20"/>
    <p:sldId id="447" r:id="rId21"/>
    <p:sldId id="279" r:id="rId22"/>
    <p:sldId id="285" r:id="rId23"/>
    <p:sldId id="451" r:id="rId24"/>
    <p:sldId id="289" r:id="rId25"/>
    <p:sldId id="284" r:id="rId26"/>
    <p:sldId id="390" r:id="rId27"/>
    <p:sldId id="446" r:id="rId28"/>
    <p:sldId id="310" r:id="rId29"/>
    <p:sldId id="318" r:id="rId30"/>
    <p:sldId id="389" r:id="rId31"/>
    <p:sldId id="395" r:id="rId32"/>
    <p:sldId id="368" r:id="rId33"/>
    <p:sldId id="367" r:id="rId34"/>
    <p:sldId id="409" r:id="rId35"/>
    <p:sldId id="341" r:id="rId36"/>
    <p:sldId id="381" r:id="rId37"/>
    <p:sldId id="392" r:id="rId38"/>
    <p:sldId id="379" r:id="rId39"/>
    <p:sldId id="326" r:id="rId40"/>
    <p:sldId id="333" r:id="rId41"/>
    <p:sldId id="332" r:id="rId42"/>
    <p:sldId id="459" r:id="rId43"/>
    <p:sldId id="45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9B"/>
    <a:srgbClr val="FFFEE2"/>
    <a:srgbClr val="E5E4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25" autoAdjust="0"/>
  </p:normalViewPr>
  <p:slideViewPr>
    <p:cSldViewPr snapToGrid="0" snapToObjects="1">
      <p:cViewPr>
        <p:scale>
          <a:sx n="100" d="100"/>
          <a:sy n="100" d="100"/>
        </p:scale>
        <p:origin x="-1472" y="6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EE9A9A-CEE7-974E-8654-E7054DB1052C}" type="datetimeFigureOut">
              <a:rPr lang="en-US" smtClean="0"/>
              <a:t>19-05-13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71956B-4360-3046-9FD4-1CC0A5850BD3}" type="slidenum">
              <a:rPr lang="en-US" smtClean="0"/>
              <a:t>‹#›</a:t>
            </a:fld>
            <a:endParaRPr lang="en-US"/>
          </a:p>
        </p:txBody>
      </p:sp>
    </p:spTree>
    <p:extLst>
      <p:ext uri="{BB962C8B-B14F-4D97-AF65-F5344CB8AC3E}">
        <p14:creationId xmlns:p14="http://schemas.microsoft.com/office/powerpoint/2010/main" val="13247778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BFBE3-9D6A-C943-842B-64BA0CBEA3BE}" type="datetimeFigureOut">
              <a:rPr lang="en-US" smtClean="0"/>
              <a:t>19-05-13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CDD218-9798-674B-ADDA-C44E0EDEBC67}" type="slidenum">
              <a:rPr lang="en-US" smtClean="0"/>
              <a:t>‹#›</a:t>
            </a:fld>
            <a:endParaRPr lang="en-US"/>
          </a:p>
        </p:txBody>
      </p:sp>
    </p:spTree>
    <p:extLst>
      <p:ext uri="{BB962C8B-B14F-4D97-AF65-F5344CB8AC3E}">
        <p14:creationId xmlns:p14="http://schemas.microsoft.com/office/powerpoint/2010/main" val="24083691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Thank you for the kind introduction.  </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Before I get started, I would like to acknowledge collaborations with numerous colleagues, in particular, a long one with Daniel </a:t>
            </a:r>
            <a:r>
              <a:rPr lang="en-CA" sz="1200" kern="1200" dirty="0" err="1" smtClean="0">
                <a:solidFill>
                  <a:schemeClr val="tx1"/>
                </a:solidFill>
                <a:effectLst/>
                <a:latin typeface="+mn-lt"/>
                <a:ea typeface="+mn-ea"/>
                <a:cs typeface="+mn-cs"/>
              </a:rPr>
              <a:t>Schertzer</a:t>
            </a:r>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It is especially fitting that today’s presentation is in honour of Richardson.  Richardson initiated the two fundamental strands of atmospheric science that I will discuss today.   In the 1920’s he proposed two apparently contradictory ways of apprehending the atmosphere: deterministic and stochastic.  </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My aim today is to convince you that although for a long time these approaches have been separate, that today they can be reunited; a reunification that enriches our theoretical understanding of the atmosphere while giving us new ways of predicting and projecting it’s future  state.</a:t>
            </a:r>
          </a:p>
          <a:p>
            <a:endParaRPr lang="en-US" dirty="0" smtClean="0"/>
          </a:p>
          <a:p>
            <a:r>
              <a:rPr lang="en-US" dirty="0" smtClean="0"/>
              <a:t>So what is the</a:t>
            </a:r>
            <a:r>
              <a:rPr lang="en-US" baseline="0" dirty="0" smtClean="0"/>
              <a:t> problem that we </a:t>
            </a:r>
            <a:r>
              <a:rPr lang="en-US" baseline="0" smtClean="0"/>
              <a:t>are facing?</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1</a:t>
            </a:fld>
            <a:endParaRPr lang="en-US"/>
          </a:p>
        </p:txBody>
      </p:sp>
    </p:spTree>
    <p:extLst>
      <p:ext uri="{BB962C8B-B14F-4D97-AF65-F5344CB8AC3E}">
        <p14:creationId xmlns:p14="http://schemas.microsoft.com/office/powerpoint/2010/main" val="1932076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bottom of</a:t>
            </a:r>
            <a:r>
              <a:rPr lang="en-US" baseline="0" dirty="0" smtClean="0"/>
              <a:t> previous?</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17</a:t>
            </a:fld>
            <a:endParaRPr lang="en-US"/>
          </a:p>
        </p:txBody>
      </p:sp>
    </p:spTree>
    <p:extLst>
      <p:ext uri="{BB962C8B-B14F-4D97-AF65-F5344CB8AC3E}">
        <p14:creationId xmlns:p14="http://schemas.microsoft.com/office/powerpoint/2010/main" val="1168831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27 minutes to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Final. Fig. 2.1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“Animalcules,” described in depth by Leeuwenhoek, c1695–1698. By Anton van Leeuwenhoek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www.blog-nouvelles-technologies.fr</a:t>
            </a:r>
            <a:r>
              <a:rPr lang="en-US" sz="1200" dirty="0" smtClean="0"/>
              <a:t>/94478/</a:t>
            </a:r>
            <a:r>
              <a:rPr lang="en-US" sz="1200" dirty="0" err="1" smtClean="0"/>
              <a:t>antoni</a:t>
            </a:r>
            <a:r>
              <a:rPr lang="en-US" sz="1200" dirty="0" smtClean="0"/>
              <a:t>-van-</a:t>
            </a:r>
            <a:r>
              <a:rPr lang="en-US" sz="1200" dirty="0" err="1" smtClean="0"/>
              <a:t>leeuwenhoek</a:t>
            </a:r>
            <a:r>
              <a:rPr lang="en-US" sz="1200" dirty="0" smtClean="0"/>
              <a:t>-</a:t>
            </a:r>
            <a:r>
              <a:rPr lang="en-US" sz="1200" dirty="0" err="1" smtClean="0"/>
              <a:t>anniversaire</a:t>
            </a:r>
            <a:r>
              <a:rPr lang="en-US" sz="1200" dirty="0" smtClean="0"/>
              <a:t>-</a:t>
            </a:r>
            <a:r>
              <a:rPr lang="en-US" sz="1200" dirty="0" err="1" smtClean="0"/>
              <a:t>google</a:t>
            </a:r>
            <a:r>
              <a:rPr lang="en-US" sz="1200" dirty="0" smtClean="0"/>
              <a:t>-doodle/</a:t>
            </a:r>
          </a:p>
          <a:p>
            <a:endParaRPr lang="en-US" dirty="0"/>
          </a:p>
        </p:txBody>
      </p:sp>
      <p:sp>
        <p:nvSpPr>
          <p:cNvPr id="4" name="Slide Number Placeholder 3"/>
          <p:cNvSpPr>
            <a:spLocks noGrp="1"/>
          </p:cNvSpPr>
          <p:nvPr>
            <p:ph type="sldNum" sz="quarter" idx="10"/>
          </p:nvPr>
        </p:nvSpPr>
        <p:spPr/>
        <p:txBody>
          <a:bodyPr/>
          <a:lstStyle/>
          <a:p>
            <a:fld id="{71708754-B5D6-5848-8D88-31C7B16973BA}" type="slidenum">
              <a:rPr lang="en-US" smtClean="0"/>
              <a:t>18</a:t>
            </a:fld>
            <a:endParaRPr lang="en-US"/>
          </a:p>
        </p:txBody>
      </p:sp>
    </p:spTree>
    <p:extLst>
      <p:ext uri="{BB962C8B-B14F-4D97-AF65-F5344CB8AC3E}">
        <p14:creationId xmlns:p14="http://schemas.microsoft.com/office/powerpoint/2010/main" val="151212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GOOD!!  Tauw=20 days, tauc=50 yrs, taumc=80kyrs, tauMc=500 kyrs</a:t>
            </a:r>
          </a:p>
          <a:p>
            <a:pPr eaLnBrk="1" hangingPunct="1">
              <a:spcBef>
                <a:spcPct val="0"/>
              </a:spcBef>
            </a:pPr>
            <a:endParaRPr lang="en-US">
              <a:latin typeface="Calibri" charset="0"/>
            </a:endParaRPr>
          </a:p>
          <a:p>
            <a:pPr eaLnBrk="1" hangingPunct="1">
              <a:spcBef>
                <a:spcPct val="0"/>
              </a:spcBef>
            </a:pPr>
            <a:r>
              <a:rPr lang="en-US">
                <a:latin typeface="Calibri" charset="0"/>
              </a:rPr>
              <a:t>The 20CR has been moved up by 2 Pi and down by 0.2 (to account for the 700mb level), the dashed green transition lines have been adjusted accordingoly.</a:t>
            </a: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r>
              <a:rPr lang="en-US">
                <a:latin typeface="Calibri" charset="0"/>
              </a:rPr>
              <a:t>Epica moved down by 0.25</a:t>
            </a:r>
          </a:p>
          <a:p>
            <a:pPr eaLnBrk="1" hangingPunct="1">
              <a:spcBef>
                <a:spcPct val="0"/>
              </a:spcBef>
            </a:pPr>
            <a:r>
              <a:rPr lang="en-US">
                <a:latin typeface="Calibri" charset="0"/>
              </a:rPr>
              <a:t>Apparently as required by analysis</a:t>
            </a:r>
          </a:p>
          <a:p>
            <a:pPr eaLnBrk="1" hangingPunct="1">
              <a:spcBef>
                <a:spcPct val="0"/>
              </a:spcBef>
            </a:pPr>
            <a:r>
              <a:rPr lang="en-US">
                <a:latin typeface="Calibri" charset="0"/>
              </a:rPr>
              <a:t>Huybers at 4ky resolution, small intermittency corrections for Zachos (=-0.25) and Veizer (-0.45), assuming K(2)=0.2. Huybers, Zachos using 6.5K/18O, Veizer using 4.5 K/18O</a:t>
            </a:r>
          </a:p>
          <a:p>
            <a:pPr eaLnBrk="1" hangingPunct="1">
              <a:spcBef>
                <a:spcPct val="0"/>
              </a:spcBef>
            </a:pPr>
            <a:endParaRPr lang="en-US">
              <a:solidFill>
                <a:srgbClr val="FF0000"/>
              </a:solidFill>
              <a:latin typeface="Calibri" charset="0"/>
            </a:endParaRPr>
          </a:p>
          <a:p>
            <a:pPr eaLnBrk="1" hangingPunct="1">
              <a:spcBef>
                <a:spcPct val="0"/>
              </a:spcBef>
            </a:pPr>
            <a:r>
              <a:rPr lang="en-US">
                <a:solidFill>
                  <a:srgbClr val="FF0000"/>
                </a:solidFill>
                <a:latin typeface="Calibri" charset="0"/>
              </a:rPr>
              <a:t>Annual cylce at one day res is about 10**3 above the bacground, shown for the global average: green spike</a:t>
            </a:r>
          </a:p>
          <a:p>
            <a:pPr eaLnBrk="1" hangingPunct="1">
              <a:spcBef>
                <a:spcPct val="0"/>
              </a:spcBef>
            </a:pPr>
            <a:r>
              <a:rPr lang="en-US">
                <a:solidFill>
                  <a:srgbClr val="FF0000"/>
                </a:solidFill>
                <a:latin typeface="Calibri" charset="0"/>
              </a:rPr>
              <a:t>Green is Moburg and Huang at 2 yr res.</a:t>
            </a:r>
          </a:p>
          <a:p>
            <a:pPr eaLnBrk="1" hangingPunct="1">
              <a:spcBef>
                <a:spcPct val="0"/>
              </a:spcBef>
            </a:pPr>
            <a:r>
              <a:rPr lang="en-US">
                <a:solidFill>
                  <a:srgbClr val="FF0000"/>
                </a:solidFill>
                <a:latin typeface="Calibri" charset="0"/>
              </a:rPr>
              <a:t>With white-oput, Huybers is at 2 kyrs</a:t>
            </a:r>
          </a:p>
          <a:p>
            <a:pPr eaLnBrk="1" hangingPunct="1">
              <a:spcBef>
                <a:spcPct val="0"/>
              </a:spcBef>
            </a:pPr>
            <a:r>
              <a:rPr lang="en-US">
                <a:solidFill>
                  <a:srgbClr val="FF0000"/>
                </a:solidFill>
                <a:latin typeface="Calibri" charset="0"/>
              </a:rPr>
              <a:t>Huyber: res =1 kyr</a:t>
            </a:r>
          </a:p>
          <a:p>
            <a:pPr eaLnBrk="1" hangingPunct="1">
              <a:spcBef>
                <a:spcPct val="0"/>
              </a:spcBef>
            </a:pPr>
            <a:r>
              <a:rPr lang="en-US">
                <a:solidFill>
                  <a:srgbClr val="FF0000"/>
                </a:solidFill>
                <a:latin typeface="Calibri" charset="0"/>
              </a:rPr>
              <a:t>Zachos=18 kyrs</a:t>
            </a:r>
          </a:p>
          <a:p>
            <a:pPr eaLnBrk="1" hangingPunct="1">
              <a:spcBef>
                <a:spcPct val="0"/>
              </a:spcBef>
            </a:pPr>
            <a:r>
              <a:rPr lang="en-US">
                <a:solidFill>
                  <a:srgbClr val="FF0000"/>
                </a:solidFill>
                <a:latin typeface="Calibri" charset="0"/>
              </a:rPr>
              <a:t>Veizer 185 kyrs</a:t>
            </a:r>
          </a:p>
          <a:p>
            <a:pPr eaLnBrk="1" hangingPunct="1">
              <a:spcBef>
                <a:spcPct val="0"/>
              </a:spcBef>
            </a:pPr>
            <a:endParaRPr lang="en-US">
              <a:solidFill>
                <a:srgbClr val="FF0000"/>
              </a:solidFill>
              <a:latin typeface="Calibri" charset="0"/>
            </a:endParaRPr>
          </a:p>
          <a:p>
            <a:pPr eaLnBrk="1" hangingPunct="1">
              <a:spcBef>
                <a:spcPct val="0"/>
              </a:spcBef>
            </a:pPr>
            <a:r>
              <a:rPr lang="en-US">
                <a:solidFill>
                  <a:srgbClr val="FF0000"/>
                </a:solidFill>
                <a:latin typeface="Calibri" charset="0"/>
              </a:rPr>
              <a:t>Mitchell, 1976</a:t>
            </a:r>
          </a:p>
          <a:p>
            <a:pPr eaLnBrk="1" hangingPunct="1">
              <a:spcBef>
                <a:spcPct val="0"/>
              </a:spcBef>
            </a:pPr>
            <a:r>
              <a:rPr lang="ja-JP" altLang="en-US">
                <a:solidFill>
                  <a:srgbClr val="FF0000"/>
                </a:solidFill>
                <a:latin typeface="Calibri" charset="0"/>
              </a:rPr>
              <a:t>“</a:t>
            </a:r>
            <a:r>
              <a:rPr lang="en-US" altLang="ja-JP">
                <a:solidFill>
                  <a:srgbClr val="FF0000"/>
                </a:solidFill>
                <a:latin typeface="Calibri" charset="0"/>
              </a:rPr>
              <a:t>educated guess</a:t>
            </a:r>
            <a:r>
              <a:rPr lang="ja-JP" altLang="en-US">
                <a:solidFill>
                  <a:srgbClr val="FF0000"/>
                </a:solidFill>
                <a:latin typeface="Calibri" charset="0"/>
              </a:rPr>
              <a:t>”</a:t>
            </a:r>
            <a:r>
              <a:rPr lang="en-US" altLang="ja-JP">
                <a:solidFill>
                  <a:srgbClr val="FF0000"/>
                </a:solidFill>
                <a:latin typeface="Calibri" charset="0"/>
              </a:rPr>
              <a:t>, borwn is roughly Schakleton and Imbrie 1990</a:t>
            </a:r>
          </a:p>
          <a:p>
            <a:pPr eaLnBrk="1" hangingPunct="1">
              <a:spcBef>
                <a:spcPct val="0"/>
              </a:spcBef>
            </a:pPr>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1EE9498-6903-9C44-BF37-F78D6E5AF78B}" type="slidenum">
              <a:rPr lang="en-US" sz="1200"/>
              <a:pPr eaLnBrk="1" fontAlgn="base" hangingPunct="1">
                <a:spcBef>
                  <a:spcPct val="0"/>
                </a:spcBef>
                <a:spcAft>
                  <a:spcPct val="0"/>
                </a:spcAft>
              </a:pPr>
              <a:t>20</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Final, fig. 2.6 (new numbering)</a:t>
            </a:r>
            <a:endParaRPr lang="en-US" dirty="0"/>
          </a:p>
        </p:txBody>
      </p:sp>
      <p:sp>
        <p:nvSpPr>
          <p:cNvPr id="4" name="Slide Number Placeholder 3"/>
          <p:cNvSpPr>
            <a:spLocks noGrp="1"/>
          </p:cNvSpPr>
          <p:nvPr>
            <p:ph type="sldNum" sz="quarter" idx="10"/>
          </p:nvPr>
        </p:nvSpPr>
        <p:spPr/>
        <p:txBody>
          <a:bodyPr/>
          <a:lstStyle/>
          <a:p>
            <a:fld id="{71708754-B5D6-5848-8D88-31C7B16973BA}" type="slidenum">
              <a:rPr lang="en-US" smtClean="0"/>
              <a:t>21</a:t>
            </a:fld>
            <a:endParaRPr lang="en-US"/>
          </a:p>
        </p:txBody>
      </p:sp>
    </p:spTree>
    <p:extLst>
      <p:ext uri="{BB962C8B-B14F-4D97-AF65-F5344CB8AC3E}">
        <p14:creationId xmlns:p14="http://schemas.microsoft.com/office/powerpoint/2010/main" val="1419493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76F0E09-5242-F740-B625-E008CFF56FB0}" type="slidenum">
              <a:rPr lang="en-US" sz="1200">
                <a:solidFill>
                  <a:srgbClr val="000000"/>
                </a:solidFill>
                <a:ea typeface="MS PGothic" charset="0"/>
                <a:cs typeface="MS PGothic" charset="0"/>
              </a:rPr>
              <a:pPr algn="r" eaLnBrk="1" hangingPunct="1"/>
              <a:t>23</a:t>
            </a:fld>
            <a:endParaRPr lang="en-US" sz="1200">
              <a:solidFill>
                <a:srgbClr val="000000"/>
              </a:solidFill>
              <a:ea typeface="MS PGothic" charset="0"/>
              <a:cs typeface="MS PGothic" charset="0"/>
            </a:endParaRPr>
          </a:p>
        </p:txBody>
      </p:sp>
      <p:sp>
        <p:nvSpPr>
          <p:cNvPr id="39939"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smtClean="0"/>
              <a:t>Final fig. 2.4a (new numbering)</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GOOD</a:t>
            </a:r>
            <a:r>
              <a:rPr lang="en-US" baseline="0" dirty="0" smtClean="0"/>
              <a:t> WITH some of the old series in dashed, </a:t>
            </a:r>
            <a:r>
              <a:rPr lang="en-US" baseline="0" dirty="0" err="1" smtClean="0"/>
              <a:t>backgorund</a:t>
            </a:r>
            <a:endParaRPr lang="en-US" baseline="0" dirty="0" smtClean="0"/>
          </a:p>
          <a:p>
            <a:pPr eaLnBrk="1" hangingPunct="1">
              <a:spcBef>
                <a:spcPct val="0"/>
              </a:spcBef>
            </a:pPr>
            <a:r>
              <a:rPr lang="en-US" dirty="0" smtClean="0"/>
              <a:t>Note, fixed:</a:t>
            </a:r>
            <a:r>
              <a:rPr lang="en-US" baseline="0" dirty="0" smtClean="0"/>
              <a:t> 0.25-&gt;0.4oC</a:t>
            </a:r>
            <a:endParaRPr lang="en-US" dirty="0" smtClean="0">
              <a:solidFill>
                <a:srgbClr val="FF0000"/>
              </a:solidFill>
              <a:latin typeface="Calibri" charset="0"/>
            </a:endParaRPr>
          </a:p>
          <a:p>
            <a:pPr eaLnBrk="1" hangingPunct="1">
              <a:spcBef>
                <a:spcPct val="0"/>
              </a:spcBef>
            </a:pPr>
            <a:r>
              <a:rPr lang="en-US" dirty="0" smtClean="0">
                <a:solidFill>
                  <a:srgbClr val="FF0000"/>
                </a:solidFill>
                <a:latin typeface="Calibri" charset="0"/>
              </a:rPr>
              <a:t>Top </a:t>
            </a:r>
            <a:r>
              <a:rPr lang="en-US" dirty="0" err="1">
                <a:solidFill>
                  <a:srgbClr val="FF0000"/>
                </a:solidFill>
                <a:latin typeface="Calibri" charset="0"/>
              </a:rPr>
              <a:t>Huyber</a:t>
            </a:r>
            <a:r>
              <a:rPr lang="en-US" dirty="0">
                <a:solidFill>
                  <a:srgbClr val="FF0000"/>
                </a:solidFill>
                <a:latin typeface="Calibri" charset="0"/>
              </a:rPr>
              <a:t> 6.5K/mil, </a:t>
            </a:r>
            <a:r>
              <a:rPr lang="en-US" dirty="0" err="1">
                <a:solidFill>
                  <a:srgbClr val="FF0000"/>
                </a:solidFill>
                <a:latin typeface="Calibri" charset="0"/>
              </a:rPr>
              <a:t>Zachos</a:t>
            </a:r>
            <a:r>
              <a:rPr lang="en-US" dirty="0">
                <a:solidFill>
                  <a:srgbClr val="FF0000"/>
                </a:solidFill>
                <a:latin typeface="Calibri" charset="0"/>
              </a:rPr>
              <a:t> and </a:t>
            </a:r>
            <a:r>
              <a:rPr lang="en-US" dirty="0" err="1">
                <a:solidFill>
                  <a:srgbClr val="FF0000"/>
                </a:solidFill>
                <a:latin typeface="Calibri" charset="0"/>
              </a:rPr>
              <a:t>Veizer</a:t>
            </a:r>
            <a:r>
              <a:rPr lang="en-US" dirty="0">
                <a:solidFill>
                  <a:srgbClr val="FF0000"/>
                </a:solidFill>
                <a:latin typeface="Calibri" charset="0"/>
              </a:rPr>
              <a:t>: 4.5K/mil, </a:t>
            </a:r>
            <a:r>
              <a:rPr lang="en-US" dirty="0" err="1">
                <a:solidFill>
                  <a:srgbClr val="FF0000"/>
                </a:solidFill>
                <a:latin typeface="Calibri" charset="0"/>
              </a:rPr>
              <a:t>rectangel</a:t>
            </a:r>
            <a:r>
              <a:rPr lang="en-US" dirty="0">
                <a:solidFill>
                  <a:srgbClr val="FF0000"/>
                </a:solidFill>
                <a:latin typeface="Calibri" charset="0"/>
              </a:rPr>
              <a:t>, ±2 to ±4</a:t>
            </a:r>
          </a:p>
          <a:p>
            <a:pPr eaLnBrk="1" hangingPunct="1">
              <a:spcBef>
                <a:spcPct val="0"/>
              </a:spcBef>
            </a:pPr>
            <a:r>
              <a:rPr lang="en-US" dirty="0">
                <a:solidFill>
                  <a:srgbClr val="FF0000"/>
                </a:solidFill>
                <a:latin typeface="Calibri" charset="0"/>
              </a:rPr>
              <a:t>1 hour-5.53x10</a:t>
            </a:r>
            <a:r>
              <a:rPr lang="en-US" baseline="30000" dirty="0">
                <a:solidFill>
                  <a:srgbClr val="FF0000"/>
                </a:solidFill>
                <a:latin typeface="Calibri" charset="0"/>
              </a:rPr>
              <a:t>8</a:t>
            </a:r>
            <a:r>
              <a:rPr lang="en-US" dirty="0">
                <a:solidFill>
                  <a:srgbClr val="FF0000"/>
                </a:solidFill>
                <a:latin typeface="Calibri" charset="0"/>
              </a:rPr>
              <a:t>yrs</a:t>
            </a:r>
          </a:p>
          <a:p>
            <a:pPr eaLnBrk="1" hangingPunct="1">
              <a:spcBef>
                <a:spcPct val="0"/>
              </a:spcBef>
            </a:pPr>
            <a:r>
              <a:rPr lang="en-US" dirty="0">
                <a:solidFill>
                  <a:srgbClr val="000000"/>
                </a:solidFill>
              </a:rPr>
              <a:t>GOOD</a:t>
            </a:r>
          </a:p>
          <a:p>
            <a:pPr eaLnBrk="1" hangingPunct="1">
              <a:spcBef>
                <a:spcPct val="0"/>
              </a:spcBef>
            </a:pPr>
            <a:r>
              <a:rPr lang="en-US" dirty="0">
                <a:solidFill>
                  <a:srgbClr val="000000"/>
                </a:solidFill>
              </a:rPr>
              <a:t>All, no interpolation</a:t>
            </a:r>
            <a:endParaRPr lang="en-US" dirty="0">
              <a:ea typeface="MS PGothic" charset="0"/>
              <a:cs typeface="MS PGothic" charset="0"/>
            </a:endParaRP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r>
              <a:rPr lang="en-US" dirty="0">
                <a:ea typeface="MS PGothic" charset="0"/>
                <a:cs typeface="MS PGothic" charset="0"/>
              </a:rPr>
              <a:t>No interpolations!!!</a:t>
            </a: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r>
              <a:rPr lang="en-US" dirty="0" err="1">
                <a:ea typeface="MS PGothic" charset="0"/>
                <a:cs typeface="MS PGothic" charset="0"/>
              </a:rPr>
              <a:t>Zachos</a:t>
            </a:r>
            <a:r>
              <a:rPr lang="en-US" dirty="0">
                <a:ea typeface="MS PGothic" charset="0"/>
                <a:cs typeface="MS PGothic" charset="0"/>
              </a:rPr>
              <a:t>: last 32Myrs=Oligocene: 70% variation of delta18O is due to ice.  Based on 40 ODP, OSDP cores (Deep sea=&gt;1km depth).</a:t>
            </a:r>
          </a:p>
          <a:p>
            <a:pPr eaLnBrk="1" hangingPunct="1"/>
            <a:endParaRPr lang="en-US" dirty="0">
              <a:ea typeface="MS PGothic" charset="0"/>
              <a:cs typeface="MS PGothic" charset="0"/>
            </a:endParaRPr>
          </a:p>
          <a:p>
            <a:pPr eaLnBrk="1" hangingPunct="1"/>
            <a:endParaRPr lang="en-US" dirty="0">
              <a:ea typeface="MS PGothic" charset="0"/>
              <a:cs typeface="MS PGothic" charset="0"/>
            </a:endParaRPr>
          </a:p>
          <a:p>
            <a:pPr eaLnBrk="1" hangingPunct="1"/>
            <a:r>
              <a:rPr lang="en-US" dirty="0">
                <a:ea typeface="MS PGothic" charset="0"/>
                <a:cs typeface="MS PGothic" charset="0"/>
              </a:rPr>
              <a:t>Fig. 10.30 a</a:t>
            </a:r>
          </a:p>
          <a:p>
            <a:pPr eaLnBrk="1" hangingPunct="1"/>
            <a:endParaRPr lang="en-US" sz="800" dirty="0">
              <a:ea typeface="MS PGothic" charset="0"/>
              <a:cs typeface="MS PGothic" charset="0"/>
            </a:endParaRPr>
          </a:p>
          <a:p>
            <a:pPr eaLnBrk="1" hangingPunct="1"/>
            <a:r>
              <a:rPr lang="en-US" sz="800" dirty="0">
                <a:ea typeface="MS PGothic" charset="0"/>
                <a:cs typeface="MS PGothic" charset="0"/>
              </a:rPr>
              <a:t>NEW with better </a:t>
            </a:r>
            <a:r>
              <a:rPr lang="en-US" sz="800" dirty="0" err="1">
                <a:ea typeface="MS PGothic" charset="0"/>
                <a:cs typeface="MS PGothic" charset="0"/>
              </a:rPr>
              <a:t>detrended</a:t>
            </a:r>
            <a:r>
              <a:rPr lang="en-US" sz="800" dirty="0">
                <a:ea typeface="MS PGothic" charset="0"/>
                <a:cs typeface="MS PGothic" charset="0"/>
              </a:rPr>
              <a:t> 20CR.</a:t>
            </a:r>
          </a:p>
          <a:p>
            <a:pPr eaLnBrk="1" hangingPunct="1"/>
            <a:endParaRPr lang="en-US" sz="800" dirty="0">
              <a:ea typeface="MS PGothic" charset="0"/>
              <a:cs typeface="MS PGothic" charset="0"/>
            </a:endParaRPr>
          </a:p>
          <a:p>
            <a:pPr eaLnBrk="1" hangingPunct="1"/>
            <a:r>
              <a:rPr lang="en-US" sz="800" dirty="0">
                <a:ea typeface="MS PGothic" charset="0"/>
                <a:cs typeface="MS PGothic" charset="0"/>
              </a:rPr>
              <a:t>This shows RMS (top of each pair) and q=1, GRIP </a:t>
            </a:r>
            <a:r>
              <a:rPr lang="en-US" sz="800" dirty="0" err="1">
                <a:ea typeface="MS PGothic" charset="0"/>
                <a:cs typeface="MS PGothic" charset="0"/>
              </a:rPr>
              <a:t>calib</a:t>
            </a:r>
            <a:r>
              <a:rPr lang="en-US" sz="800" dirty="0">
                <a:ea typeface="MS PGothic" charset="0"/>
                <a:cs typeface="MS PGothic" charset="0"/>
              </a:rPr>
              <a:t>: 0.5K/mil</a:t>
            </a: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1143000" y="685800"/>
            <a:ext cx="4572000" cy="3429000"/>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rPr>
              <a:t>180 points each, normlized over the range, zeroed and then offset by one unit, top isVeiz, 1.23 Myr res. from 290 to 511 Myrs in the past, range 10.1 18O, middle is  Zach, 370 kyrs, over last 66.6 Myrs, range 4.59 18O, bot is Huy at 14 kyrs,last  2.52 Myrs, range is 1.61 18O, bottom is Epica at 400 years res, over period  24662 years to 96562, range = 6.87K, Bottom is BErk, global land, monthly res, 1870-1895, detrended 5 times, range 2,50 K, mean =-0.41, bottom is Lander at 1 hour res, 7.5 days at 1 hour res: March 14-March 22, 2005, range 25K, mean=12 K</a:t>
            </a:r>
          </a:p>
        </p:txBody>
      </p:sp>
      <p:sp>
        <p:nvSpPr>
          <p:cNvPr id="317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2A6D3-613A-674E-B5FA-0691E2AECF92}"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For Gaussian processes, H &gt; 1/2: “persistence”; H &lt; 1/2: “</a:t>
            </a:r>
            <a:r>
              <a:rPr lang="en-US" dirty="0" err="1" smtClean="0"/>
              <a:t>antipersistence</a:t>
            </a:r>
            <a:r>
              <a:rPr lang="en-US" dirty="0" smtClean="0"/>
              <a:t>”</a:t>
            </a:r>
          </a:p>
        </p:txBody>
      </p:sp>
      <p:sp>
        <p:nvSpPr>
          <p:cNvPr id="4" name="Slide Number Placeholder 3"/>
          <p:cNvSpPr>
            <a:spLocks noGrp="1"/>
          </p:cNvSpPr>
          <p:nvPr>
            <p:ph type="sldNum" sz="quarter" idx="10"/>
          </p:nvPr>
        </p:nvSpPr>
        <p:spPr/>
        <p:txBody>
          <a:bodyPr/>
          <a:lstStyle/>
          <a:p>
            <a:fld id="{25CDD218-9798-674B-ADDA-C44E0EDEBC67}" type="slidenum">
              <a:rPr lang="en-US" smtClean="0"/>
              <a:t>25</a:t>
            </a:fld>
            <a:endParaRPr lang="en-US"/>
          </a:p>
        </p:txBody>
      </p:sp>
    </p:spTree>
    <p:extLst>
      <p:ext uri="{BB962C8B-B14F-4D97-AF65-F5344CB8AC3E}">
        <p14:creationId xmlns:p14="http://schemas.microsoft.com/office/powerpoint/2010/main" val="32649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Move time and space labels to the right</a:t>
            </a:r>
          </a:p>
          <a:p>
            <a:endParaRPr lang="en-CA" sz="1200" dirty="0" smtClean="0"/>
          </a:p>
          <a:p>
            <a:endParaRPr lang="en-CA" sz="1200" dirty="0" smtClean="0"/>
          </a:p>
          <a:p>
            <a:r>
              <a:rPr lang="en-CA" sz="1200" dirty="0" smtClean="0"/>
              <a:t>Fig. 2a:  Temperature spike plots for weather, </a:t>
            </a:r>
            <a:r>
              <a:rPr lang="en-CA" sz="1200" dirty="0" err="1" smtClean="0"/>
              <a:t>macroweather</a:t>
            </a:r>
            <a:r>
              <a:rPr lang="en-CA" sz="1200" dirty="0" smtClean="0"/>
              <a:t>, climate (left to right) and time and space (top and bottom). The solid horizontal black line indicates the expected maximum for a Gaussian process with the same number of points (360 for each with the exception of the lower right which had only 180 points), the dashed lines are the corresponding probability levels </a:t>
            </a:r>
            <a:r>
              <a:rPr lang="en-CA" sz="1200" i="1" dirty="0" smtClean="0"/>
              <a:t>p</a:t>
            </a:r>
            <a:r>
              <a:rPr lang="en-CA" sz="1200" dirty="0" smtClean="0"/>
              <a:t> = 10</a:t>
            </a:r>
            <a:r>
              <a:rPr lang="en-CA" sz="1200" baseline="30000" dirty="0" smtClean="0"/>
              <a:t>-6</a:t>
            </a:r>
            <a:r>
              <a:rPr lang="en-CA" sz="1200" dirty="0" smtClean="0"/>
              <a:t>, </a:t>
            </a:r>
            <a:r>
              <a:rPr lang="en-CA" sz="1200" i="1" dirty="0" smtClean="0"/>
              <a:t>p</a:t>
            </a:r>
            <a:r>
              <a:rPr lang="en-CA" sz="1200" dirty="0" smtClean="0"/>
              <a:t> = 10</a:t>
            </a:r>
            <a:r>
              <a:rPr lang="en-CA" sz="1200" baseline="30000" dirty="0" smtClean="0"/>
              <a:t>-9</a:t>
            </a:r>
            <a:r>
              <a:rPr lang="en-CA" sz="1200" dirty="0" smtClean="0"/>
              <a:t> for Gaussian processes, two of the spikes exceed 14; </a:t>
            </a:r>
            <a:r>
              <a:rPr lang="en-CA" sz="1200" i="1" dirty="0" smtClean="0"/>
              <a:t>p</a:t>
            </a:r>
            <a:r>
              <a:rPr lang="en-CA" sz="1200" dirty="0" smtClean="0"/>
              <a:t> &lt; 10</a:t>
            </a:r>
            <a:r>
              <a:rPr lang="en-CA" sz="1200" baseline="30000" dirty="0" smtClean="0"/>
              <a:t>-77</a:t>
            </a:r>
            <a:r>
              <a:rPr lang="en-CA" sz="1200" dirty="0" smtClean="0"/>
              <a:t>. </a:t>
            </a:r>
          </a:p>
          <a:p>
            <a:r>
              <a:rPr lang="en-CA" sz="1200" dirty="0" smtClean="0"/>
              <a:t>The upper left is Montreal at 1 hour resolution (data set #3; these numbers refer to table M1), upper middle, Montreal at 4 month resolution (#4), upper right, GRIP at 240 year resolution (#5), lower left, aircraft at 280 m resolution (#9), </a:t>
            </a:r>
            <a:r>
              <a:rPr lang="en-US" sz="1200" dirty="0" smtClean="0"/>
              <a:t>ECMWF, space, one month, 1</a:t>
            </a:r>
            <a:r>
              <a:rPr lang="en-US" sz="1200" baseline="30000" dirty="0" smtClean="0"/>
              <a:t>o</a:t>
            </a:r>
            <a:r>
              <a:rPr lang="en-US" sz="1200" dirty="0" smtClean="0"/>
              <a:t> in space </a:t>
            </a:r>
            <a:r>
              <a:rPr lang="en-CA" sz="1200" dirty="0" smtClean="0"/>
              <a:t>(#11)</a:t>
            </a:r>
            <a:r>
              <a:rPr lang="en-US" sz="1200" dirty="0" smtClean="0"/>
              <a:t>, Twentieth Century Reanalysis (20CR), 140 year res, 2</a:t>
            </a:r>
            <a:r>
              <a:rPr lang="en-US" sz="1200" baseline="30000" dirty="0" smtClean="0"/>
              <a:t>o</a:t>
            </a:r>
            <a:r>
              <a:rPr lang="en-US" sz="1200" dirty="0" smtClean="0"/>
              <a:t> in space at 45</a:t>
            </a:r>
            <a:r>
              <a:rPr lang="en-US" sz="1200" baseline="30000" dirty="0" smtClean="0"/>
              <a:t>o</a:t>
            </a:r>
            <a:r>
              <a:rPr lang="en-US" sz="1200" dirty="0" smtClean="0"/>
              <a:t>N, </a:t>
            </a:r>
            <a:r>
              <a:rPr lang="en-CA" sz="1200" dirty="0" smtClean="0"/>
              <a:t>(#12); this has only 180 points</a:t>
            </a:r>
            <a:r>
              <a:rPr lang="en-US" sz="1200" dirty="0" smtClean="0"/>
              <a:t>. </a:t>
            </a:r>
            <a:endParaRPr lang="en-US" dirty="0"/>
          </a:p>
        </p:txBody>
      </p:sp>
      <p:sp>
        <p:nvSpPr>
          <p:cNvPr id="4" name="Slide Number Placeholder 3"/>
          <p:cNvSpPr>
            <a:spLocks noGrp="1"/>
          </p:cNvSpPr>
          <p:nvPr>
            <p:ph type="sldNum" sz="quarter" idx="10"/>
          </p:nvPr>
        </p:nvSpPr>
        <p:spPr/>
        <p:txBody>
          <a:bodyPr/>
          <a:lstStyle/>
          <a:p>
            <a:fld id="{069A900A-9EE4-A64C-AC52-F43E0A14D803}" type="slidenum">
              <a:rPr lang="en-US" smtClean="0"/>
              <a:t>26</a:t>
            </a:fld>
            <a:endParaRPr lang="en-US"/>
          </a:p>
        </p:txBody>
      </p:sp>
    </p:spTree>
    <p:extLst>
      <p:ext uri="{BB962C8B-B14F-4D97-AF65-F5344CB8AC3E}">
        <p14:creationId xmlns:p14="http://schemas.microsoft.com/office/powerpoint/2010/main" val="70307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B139CAD-FCD4-4B44-BA10-FA4657122D50}" type="slidenum">
              <a:rPr lang="en-US" sz="1200">
                <a:latin typeface="Arial" charset="0"/>
              </a:rPr>
              <a:pPr eaLnBrk="1" fontAlgn="base" hangingPunct="1">
                <a:spcBef>
                  <a:spcPct val="0"/>
                </a:spcBef>
                <a:spcAft>
                  <a:spcPct val="0"/>
                </a:spcAft>
              </a:pPr>
              <a:t>29</a:t>
            </a:fld>
            <a:endParaRPr lang="en-US" sz="1200">
              <a:latin typeface="Arial" charset="0"/>
            </a:endParaRPr>
          </a:p>
        </p:txBody>
      </p:sp>
      <p:sp>
        <p:nvSpPr>
          <p:cNvPr id="32770" name="Slide Image Placeholder 1"/>
          <p:cNvSpPr>
            <a:spLocks noGrp="1" noRot="1" noChangeAspec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Arial" charset="0"/>
              </a:rPr>
              <a:t>Top to bottom: Beta=1.35, 1.29, 1.41, 1.47, 1.49, wavelength=0.63, 1.60, 3.75, 10.8, 12.0</a:t>
            </a:r>
          </a:p>
        </p:txBody>
      </p:sp>
      <p:sp>
        <p:nvSpPr>
          <p:cNvPr id="3277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1D258CAA-496D-6B45-93ED-514876584937}" type="slidenum">
              <a:rPr lang="en-US" sz="1200">
                <a:latin typeface="Arial" charset="0"/>
              </a:rPr>
              <a:pPr algn="r" eaLnBrk="1" hangingPunct="1"/>
              <a:t>29</a:t>
            </a:fld>
            <a:endParaRPr lang="en-US" sz="12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A08BFDF-7A00-1146-B6D3-4ECF480356C0}" type="slidenum">
              <a:rPr lang="en-US" sz="1200">
                <a:latin typeface="Arial" charset="0"/>
              </a:rPr>
              <a:pPr eaLnBrk="1" fontAlgn="base" hangingPunct="1">
                <a:spcBef>
                  <a:spcPct val="0"/>
                </a:spcBef>
                <a:spcAft>
                  <a:spcPct val="0"/>
                </a:spcAft>
              </a:pPr>
              <a:t>32</a:t>
            </a:fld>
            <a:endParaRPr lang="en-US" sz="1200">
              <a:latin typeface="Arial" charset="0"/>
            </a:endParaRPr>
          </a:p>
        </p:txBody>
      </p:sp>
      <p:sp>
        <p:nvSpPr>
          <p:cNvPr id="64514"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1521D-46F4-B84C-8D5F-658BB762C217}" type="slidenum">
              <a:rPr lang="en-US" smtClean="0"/>
              <a:t>3</a:t>
            </a:fld>
            <a:endParaRPr lang="en-US"/>
          </a:p>
        </p:txBody>
      </p:sp>
    </p:spTree>
    <p:extLst>
      <p:ext uri="{BB962C8B-B14F-4D97-AF65-F5344CB8AC3E}">
        <p14:creationId xmlns:p14="http://schemas.microsoft.com/office/powerpoint/2010/main" val="370046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55 minutes to here</a:t>
            </a:r>
          </a:p>
          <a:p>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34</a:t>
            </a:fld>
            <a:endParaRPr lang="en-US"/>
          </a:p>
        </p:txBody>
      </p:sp>
    </p:spTree>
    <p:extLst>
      <p:ext uri="{BB962C8B-B14F-4D97-AF65-F5344CB8AC3E}">
        <p14:creationId xmlns:p14="http://schemas.microsoft.com/office/powerpoint/2010/main" val="63907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186819" tIns="93410" rIns="186819" bIns="93410">
            <a:normAutofit fontScale="25000" lnSpcReduction="20000"/>
          </a:bodyPr>
          <a:lstStyle/>
          <a:p>
            <a:r>
              <a:rPr lang="en-US" dirty="0" smtClean="0"/>
              <a:t>Skip</a:t>
            </a:r>
          </a:p>
          <a:p>
            <a:r>
              <a:rPr lang="en-US" dirty="0" smtClean="0"/>
              <a:t>MSSS = Mean Square Skill Score =</a:t>
            </a:r>
          </a:p>
          <a:p>
            <a:r>
              <a:rPr lang="en-US" dirty="0" smtClean="0"/>
              <a:t>	1 -(Mean Square Error/	Anomaly Variance)</a:t>
            </a:r>
          </a:p>
          <a:p>
            <a:endParaRPr dirty="0"/>
          </a:p>
        </p:txBody>
      </p:sp>
    </p:spTree>
    <p:extLst>
      <p:ext uri="{BB962C8B-B14F-4D97-AF65-F5344CB8AC3E}">
        <p14:creationId xmlns:p14="http://schemas.microsoft.com/office/powerpoint/2010/main" val="329980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7b</a:t>
            </a:r>
          </a:p>
        </p:txBody>
      </p:sp>
      <p:sp>
        <p:nvSpPr>
          <p:cNvPr id="4" name="Slide Number Placeholder 3"/>
          <p:cNvSpPr>
            <a:spLocks noGrp="1"/>
          </p:cNvSpPr>
          <p:nvPr>
            <p:ph type="sldNum" sz="quarter" idx="5"/>
          </p:nvPr>
        </p:nvSpPr>
        <p:spPr/>
        <p:txBody>
          <a:bodyPr/>
          <a:lstStyle/>
          <a:p>
            <a:pPr>
              <a:defRPr/>
            </a:pPr>
            <a:fld id="{11B2C695-27D4-C341-AB90-263B871E9227}" type="slidenum">
              <a:rPr lang="en-US" smtClean="0"/>
              <a:pPr>
                <a:defRPr/>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minutes</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43</a:t>
            </a:fld>
            <a:endParaRPr lang="en-US"/>
          </a:p>
        </p:txBody>
      </p:sp>
    </p:spTree>
    <p:extLst>
      <p:ext uri="{BB962C8B-B14F-4D97-AF65-F5344CB8AC3E}">
        <p14:creationId xmlns:p14="http://schemas.microsoft.com/office/powerpoint/2010/main" val="250145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008000"/>
                </a:solidFill>
                <a:latin typeface="Arial" charset="0"/>
              </a:rPr>
              <a:t>Final 1.4a</a:t>
            </a:r>
          </a:p>
          <a:p>
            <a:pPr eaLnBrk="1" hangingPunct="1">
              <a:spcBef>
                <a:spcPct val="0"/>
              </a:spcBef>
            </a:pPr>
            <a:r>
              <a:rPr lang="en-US" dirty="0" smtClean="0">
                <a:solidFill>
                  <a:srgbClr val="008000"/>
                </a:solidFill>
                <a:latin typeface="Arial" charset="0"/>
              </a:rPr>
              <a:t>(</a:t>
            </a:r>
            <a:r>
              <a:rPr lang="en-US" dirty="0">
                <a:solidFill>
                  <a:srgbClr val="008000"/>
                </a:solidFill>
                <a:latin typeface="Arial" charset="0"/>
              </a:rPr>
              <a:t>4.5K/</a:t>
            </a:r>
            <a:r>
              <a:rPr lang="en-US" dirty="0">
                <a:solidFill>
                  <a:srgbClr val="008000"/>
                </a:solidFill>
                <a:latin typeface="Symbol" charset="0"/>
                <a:cs typeface="Symbol" charset="0"/>
              </a:rPr>
              <a:t>d</a:t>
            </a:r>
            <a:r>
              <a:rPr lang="en-US" baseline="30000" dirty="0">
                <a:solidFill>
                  <a:srgbClr val="008000"/>
                </a:solidFill>
                <a:latin typeface="Arial" charset="0"/>
              </a:rPr>
              <a:t>18</a:t>
            </a:r>
            <a:r>
              <a:rPr lang="en-US" dirty="0">
                <a:solidFill>
                  <a:srgbClr val="008000"/>
                </a:solidFill>
                <a:latin typeface="Arial" charset="0"/>
              </a:rPr>
              <a:t>O) </a:t>
            </a:r>
            <a:r>
              <a:rPr lang="en-US" dirty="0" err="1">
                <a:solidFill>
                  <a:srgbClr val="008000"/>
                </a:solidFill>
                <a:latin typeface="Arial" charset="0"/>
              </a:rPr>
              <a:t>excpet</a:t>
            </a:r>
            <a:r>
              <a:rPr lang="en-US" dirty="0">
                <a:solidFill>
                  <a:srgbClr val="008000"/>
                </a:solidFill>
                <a:latin typeface="Arial" charset="0"/>
              </a:rPr>
              <a:t> </a:t>
            </a:r>
            <a:r>
              <a:rPr lang="en-US" dirty="0" err="1">
                <a:solidFill>
                  <a:srgbClr val="008000"/>
                </a:solidFill>
                <a:latin typeface="Arial" charset="0"/>
              </a:rPr>
              <a:t>Huybers</a:t>
            </a:r>
            <a:r>
              <a:rPr lang="en-US" dirty="0">
                <a:solidFill>
                  <a:srgbClr val="008000"/>
                </a:solidFill>
                <a:latin typeface="Arial" charset="0"/>
              </a:rPr>
              <a:t> which uses 6.5K/mil</a:t>
            </a:r>
          </a:p>
          <a:p>
            <a:pPr eaLnBrk="1" hangingPunct="1">
              <a:spcBef>
                <a:spcPct val="0"/>
              </a:spcBef>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DD9136-D94F-8443-9455-1F3004F872C3}"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Times" charset="0"/>
              </a:rPr>
              <a:t>above is Montreal long. detreneded once, factors of 2, 700mb from 1871-2008 fixed range +10C to -25C</a:t>
            </a:r>
          </a:p>
          <a:p>
            <a:pPr eaLnBrk="1" hangingPunct="1">
              <a:spcBef>
                <a:spcPct val="0"/>
              </a:spcBef>
            </a:pPr>
            <a:r>
              <a:rPr lang="en-US">
                <a:latin typeface="Calibri" charset="0"/>
              </a:rPr>
              <a:t>{70., 35., 17.5, 8.75, 4.25, 2., 1., 0.5, 0.25} lengths in days</a:t>
            </a:r>
          </a:p>
          <a:p>
            <a:pPr eaLnBrk="1" hangingPunct="1">
              <a:spcBef>
                <a:spcPct val="0"/>
              </a:spcBef>
            </a:pPr>
            <a:r>
              <a:rPr lang="en-US">
                <a:latin typeface="Calibri" charset="0"/>
              </a:rPr>
              <a:t>{137.988, 68.9938, 34.4969, 17.2485, 8.37782, 3.94251, 1.97125, 0.985626, \</a:t>
            </a:r>
            <a:br>
              <a:rPr lang="en-US">
                <a:latin typeface="Calibri" charset="0"/>
              </a:rPr>
            </a:br>
            <a:r>
              <a:rPr lang="en-US">
                <a:latin typeface="Calibri" charset="0"/>
              </a:rPr>
              <a:t>0.492813}length of record in yrs</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ABB4F23-4C62-EC46-9427-4A229E4EF9B1}" type="slidenum">
              <a:rPr lang="en-US" sz="1200"/>
              <a:pPr eaLnBrk="1" fontAlgn="base" hangingPunct="1">
                <a:spcBef>
                  <a:spcPct val="0"/>
                </a:spcBef>
                <a:spcAft>
                  <a:spcPct val="0"/>
                </a:spcAft>
              </a:pPr>
              <a:t>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Final. Fig. 1.3</a:t>
            </a:r>
          </a:p>
          <a:p>
            <a:r>
              <a:rPr lang="en-US" dirty="0" smtClean="0"/>
              <a:t>Right is </a:t>
            </a:r>
            <a:r>
              <a:rPr lang="en-US" dirty="0" err="1" smtClean="0"/>
              <a:t>Wierstrasse</a:t>
            </a:r>
            <a:r>
              <a:rPr lang="en-US" dirty="0" smtClean="0"/>
              <a:t>,</a:t>
            </a:r>
            <a:r>
              <a:rPr lang="en-US" baseline="0" dirty="0" smtClean="0"/>
              <a:t> left is </a:t>
            </a:r>
            <a:r>
              <a:rPr lang="en-US" baseline="0" dirty="0" err="1" smtClean="0"/>
              <a:t>multifractal</a:t>
            </a:r>
            <a:r>
              <a:rPr lang="en-US" baseline="0" dirty="0" smtClean="0"/>
              <a:t>, top is data</a:t>
            </a:r>
            <a:endParaRPr lang="en-US" dirty="0"/>
          </a:p>
        </p:txBody>
      </p:sp>
      <p:sp>
        <p:nvSpPr>
          <p:cNvPr id="4" name="Slide Number Placeholder 3"/>
          <p:cNvSpPr>
            <a:spLocks noGrp="1"/>
          </p:cNvSpPr>
          <p:nvPr>
            <p:ph type="sldNum" sz="quarter" idx="10"/>
          </p:nvPr>
        </p:nvSpPr>
        <p:spPr/>
        <p:txBody>
          <a:bodyPr/>
          <a:lstStyle/>
          <a:p>
            <a:fld id="{BBB1521D-46F4-B84C-8D5F-658BB762C217}" type="slidenum">
              <a:rPr lang="en-US" smtClean="0"/>
              <a:t>8</a:t>
            </a:fld>
            <a:endParaRPr lang="en-US"/>
          </a:p>
        </p:txBody>
      </p:sp>
    </p:spTree>
    <p:extLst>
      <p:ext uri="{BB962C8B-B14F-4D97-AF65-F5344CB8AC3E}">
        <p14:creationId xmlns:p14="http://schemas.microsoft.com/office/powerpoint/2010/main" val="227514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two only</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9</a:t>
            </a:fld>
            <a:endParaRPr lang="en-US"/>
          </a:p>
        </p:txBody>
      </p:sp>
    </p:spTree>
    <p:extLst>
      <p:ext uri="{BB962C8B-B14F-4D97-AF65-F5344CB8AC3E}">
        <p14:creationId xmlns:p14="http://schemas.microsoft.com/office/powerpoint/2010/main" val="319647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wide range on Richardson plot</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10</a:t>
            </a:fld>
            <a:endParaRPr lang="en-US"/>
          </a:p>
        </p:txBody>
      </p:sp>
    </p:spTree>
    <p:extLst>
      <p:ext uri="{BB962C8B-B14F-4D97-AF65-F5344CB8AC3E}">
        <p14:creationId xmlns:p14="http://schemas.microsoft.com/office/powerpoint/2010/main" val="185310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minutes</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11</a:t>
            </a:fld>
            <a:endParaRPr lang="en-US"/>
          </a:p>
        </p:txBody>
      </p:sp>
    </p:spTree>
    <p:extLst>
      <p:ext uri="{BB962C8B-B14F-4D97-AF65-F5344CB8AC3E}">
        <p14:creationId xmlns:p14="http://schemas.microsoft.com/office/powerpoint/2010/main" val="250145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9FB1F92-A316-D04E-A500-248CFD3D6AC9}" type="slidenum">
              <a:rPr lang="en-US" sz="1200">
                <a:latin typeface="Arial" charset="0"/>
              </a:rPr>
              <a:pPr eaLnBrk="1" fontAlgn="base" hangingPunct="1">
                <a:spcBef>
                  <a:spcPct val="0"/>
                </a:spcBef>
                <a:spcAft>
                  <a:spcPct val="0"/>
                </a:spcAft>
              </a:pPr>
              <a:t>13</a:t>
            </a:fld>
            <a:endParaRPr lang="en-US" sz="1200">
              <a:latin typeface="Arial" charset="0"/>
            </a:endParaRPr>
          </a:p>
        </p:txBody>
      </p:sp>
      <p:sp>
        <p:nvSpPr>
          <p:cNvPr id="20482"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Arial" charset="0"/>
              </a:rPr>
              <a:t>Remove Fourier to later</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75A959-C699-4A4C-876A-9960D8DFC604}" type="datetime1">
              <a:rPr lang="en-CA" smtClean="0"/>
              <a:t>19-05-13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153253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2792C-7B52-4C45-B8E2-5B5EA81CA99F}" type="datetime1">
              <a:rPr lang="en-CA" smtClean="0"/>
              <a:t>19-05-13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377112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1D09E-29BC-5945-8C32-E5EAAA9EE4CA}" type="datetime1">
              <a:rPr lang="en-CA" smtClean="0"/>
              <a:t>19-05-13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1412235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0"/>
        <p:cNvGrpSpPr/>
        <p:nvPr/>
      </p:nvGrpSpPr>
      <p:grpSpPr>
        <a:xfrm>
          <a:off x="0" y="0"/>
          <a:ext cx="0" cy="0"/>
          <a:chOff x="0" y="0"/>
          <a:chExt cx="0" cy="0"/>
        </a:xfrm>
      </p:grpSpPr>
      <p:sp>
        <p:nvSpPr>
          <p:cNvPr id="4" name="Shape 61"/>
          <p:cNvSpPr>
            <a:spLocks noChangeArrowheads="1"/>
          </p:cNvSpPr>
          <p:nvPr/>
        </p:nvSpPr>
        <p:spPr bwMode="auto">
          <a:xfrm>
            <a:off x="0" y="1"/>
            <a:ext cx="9144000" cy="1533525"/>
          </a:xfrm>
          <a:prstGeom prst="rect">
            <a:avLst/>
          </a:prstGeom>
          <a:solidFill>
            <a:srgbClr val="2388D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endParaRPr lang="en-US"/>
          </a:p>
        </p:txBody>
      </p:sp>
      <p:cxnSp>
        <p:nvCxnSpPr>
          <p:cNvPr id="5" name="Shape 62"/>
          <p:cNvCxnSpPr>
            <a:cxnSpLocks noChangeShapeType="1"/>
          </p:cNvCxnSpPr>
          <p:nvPr/>
        </p:nvCxnSpPr>
        <p:spPr bwMode="auto">
          <a:xfrm>
            <a:off x="0" y="1503363"/>
            <a:ext cx="9144000" cy="0"/>
          </a:xfrm>
          <a:prstGeom prst="straightConnector1">
            <a:avLst/>
          </a:prstGeom>
          <a:noFill/>
          <a:ln w="57150">
            <a:solidFill>
              <a:srgbClr val="000000">
                <a:alpha val="14902"/>
              </a:srgbClr>
            </a:solidFill>
            <a:round/>
            <a:headEnd/>
            <a:tailEnd/>
          </a:ln>
          <a:extLst>
            <a:ext uri="{909E8E84-426E-40dd-AFC4-6F175D3DCCD1}">
              <a14:hiddenFill xmlns:a14="http://schemas.microsoft.com/office/drawing/2010/main">
                <a:noFill/>
              </a14:hiddenFill>
            </a:ext>
          </a:extLst>
        </p:spPr>
      </p:cxnSp>
      <p:sp>
        <p:nvSpPr>
          <p:cNvPr id="63" name="Shape 63"/>
          <p:cNvSpPr txBox="1">
            <a:spLocks noGrp="1"/>
          </p:cNvSpPr>
          <p:nvPr>
            <p:ph type="title"/>
          </p:nvPr>
        </p:nvSpPr>
        <p:spPr>
          <a:xfrm>
            <a:off x="457200" y="274638"/>
            <a:ext cx="8229600" cy="1143200"/>
          </a:xfrm>
          <a:prstGeom prst="rect">
            <a:avLst/>
          </a:prstGeom>
        </p:spPr>
        <p:txBody>
          <a:bodyPr lIns="91425" tIns="91425" rIns="91425" bIns="91425" anchor="b"/>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1"/>
          </p:nvPr>
        </p:nvSpPr>
        <p:spPr>
          <a:xfrm>
            <a:off x="457200" y="1600201"/>
            <a:ext cx="8229600" cy="4967600"/>
          </a:xfrm>
          <a:prstGeom prst="rect">
            <a:avLst/>
          </a:prstGeom>
        </p:spPr>
        <p:txBody>
          <a:bodyPr lIns="91425" tIns="91425" rIns="91425" b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65"/>
          <p:cNvSpPr txBox="1">
            <a:spLocks noGrp="1"/>
          </p:cNvSpPr>
          <p:nvPr>
            <p:ph type="sldNum" idx="10"/>
          </p:nvPr>
        </p:nvSpPr>
        <p:spPr>
          <a:xfrm>
            <a:off x="8556633" y="6332543"/>
            <a:ext cx="549275" cy="525463"/>
          </a:xfrm>
        </p:spPr>
        <p:txBody>
          <a:bodyPr lIns="91425" tIns="91425" rIns="91425" bIns="91425" anchorCtr="0">
            <a:noAutofit/>
          </a:bodyPr>
          <a:lstStyle>
            <a:lvl1pPr>
              <a:defRPr/>
            </a:lvl1pPr>
          </a:lstStyle>
          <a:p>
            <a:pPr>
              <a:defRPr/>
            </a:pPr>
            <a:fld id="{AE69C621-7652-3247-B776-261FB9470077}" type="slidenum">
              <a:rPr lang="fr"/>
              <a:pPr>
                <a:defRPr/>
              </a:pPr>
              <a:t>‹#›</a:t>
            </a:fld>
            <a:endParaRPr lang="fr"/>
          </a:p>
        </p:txBody>
      </p:sp>
    </p:spTree>
    <p:extLst>
      <p:ext uri="{BB962C8B-B14F-4D97-AF65-F5344CB8AC3E}">
        <p14:creationId xmlns:p14="http://schemas.microsoft.com/office/powerpoint/2010/main" val="287720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186A5-E76E-3B43-BB2C-BECCF85C0638}" type="datetime1">
              <a:rPr lang="en-CA" smtClean="0"/>
              <a:t>19-05-13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296637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6800C-3CBF-D843-B469-4574F9249B6E}" type="datetime1">
              <a:rPr lang="en-CA" smtClean="0"/>
              <a:t>19-05-13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138602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ED5D40-6E66-1547-BE78-0EBAD55E6F73}" type="datetime1">
              <a:rPr lang="en-CA" smtClean="0"/>
              <a:t>19-05-13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383563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9B146E-773B-CF40-9A86-786A175DB0AC}" type="datetime1">
              <a:rPr lang="en-CA" smtClean="0"/>
              <a:t>19-05-13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421685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138011-DCC0-E14F-9060-4E88436B75AA}" type="datetime1">
              <a:rPr lang="en-CA" smtClean="0"/>
              <a:t>19-05-13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14644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C767C-929C-364F-A019-F2AE998FBD35}" type="datetime1">
              <a:rPr lang="en-CA" smtClean="0"/>
              <a:t>19-05-13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407274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5AF81-1160-0840-A67C-638553B753CC}" type="datetime1">
              <a:rPr lang="en-CA" smtClean="0"/>
              <a:t>19-05-13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59874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75BE0-ABFC-C44F-BBD6-EF57714263FF}" type="datetime1">
              <a:rPr lang="en-CA" smtClean="0"/>
              <a:t>19-05-13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8EF9-6928-E44B-9E02-EC2DC740337E}" type="slidenum">
              <a:rPr lang="en-US" smtClean="0"/>
              <a:t>‹#›</a:t>
            </a:fld>
            <a:endParaRPr lang="en-US"/>
          </a:p>
        </p:txBody>
      </p:sp>
    </p:spTree>
    <p:extLst>
      <p:ext uri="{BB962C8B-B14F-4D97-AF65-F5344CB8AC3E}">
        <p14:creationId xmlns:p14="http://schemas.microsoft.com/office/powerpoint/2010/main" val="18541087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80C85-9429-F44F-8EFD-F20B4E3BE21B}" type="datetime1">
              <a:rPr lang="en-CA" smtClean="0"/>
              <a:t>19-05-13</a:t>
            </a:fld>
            <a:endParaRPr lang="en-US" dirty="0"/>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10400" y="63103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58EF9-6928-E44B-9E02-EC2DC740337E}" type="slidenum">
              <a:rPr lang="en-US" smtClean="0"/>
              <a:t>‹#›</a:t>
            </a:fld>
            <a:endParaRPr lang="en-US" dirty="0"/>
          </a:p>
        </p:txBody>
      </p:sp>
    </p:spTree>
    <p:extLst>
      <p:ext uri="{BB962C8B-B14F-4D97-AF65-F5344CB8AC3E}">
        <p14:creationId xmlns:p14="http://schemas.microsoft.com/office/powerpoint/2010/main" val="37205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oleObject" Target="../embeddings/oleObject3.bin"/><Relationship Id="rId7" Type="http://schemas.openxmlformats.org/officeDocument/2006/relationships/image" Target="../media/image11.emf"/><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png"/><Relationship Id="rId7" Type="http://schemas.openxmlformats.org/officeDocument/2006/relationships/image" Target="../media/image19.emf"/><Relationship Id="rId8" Type="http://schemas.openxmlformats.org/officeDocument/2006/relationships/image" Target="../media/image20.png"/><Relationship Id="rId9" Type="http://schemas.openxmlformats.org/officeDocument/2006/relationships/image" Target="../media/image21.emf"/><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6.xml"/><Relationship Id="rId3"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32.png"/><Relationship Id="rId6" Type="http://schemas.openxmlformats.org/officeDocument/2006/relationships/oleObject" Target="../embeddings/oleObject4.bin"/><Relationship Id="rId7" Type="http://schemas.openxmlformats.org/officeDocument/2006/relationships/image" Target="../media/image31.emf"/><Relationship Id="rId8" Type="http://schemas.openxmlformats.org/officeDocument/2006/relationships/image" Target="../media/image33.png"/><Relationship Id="rId1" Type="http://schemas.openxmlformats.org/officeDocument/2006/relationships/vmlDrawing" Target="../drawings/vmlDrawing4.vml"/><Relationship Id="rId2"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5.bin"/><Relationship Id="rId5" Type="http://schemas.openxmlformats.org/officeDocument/2006/relationships/image" Target="../media/image37.emf"/><Relationship Id="rId6" Type="http://schemas.openxmlformats.org/officeDocument/2006/relationships/oleObject" Target="../embeddings/oleObject6.bin"/><Relationship Id="rId7" Type="http://schemas.openxmlformats.org/officeDocument/2006/relationships/image" Target="../media/image38.emf"/><Relationship Id="rId8" Type="http://schemas.openxmlformats.org/officeDocument/2006/relationships/oleObject" Target="../embeddings/oleObject7.bin"/><Relationship Id="rId9" Type="http://schemas.openxmlformats.org/officeDocument/2006/relationships/image" Target="../media/image39.emf"/><Relationship Id="rId10" Type="http://schemas.openxmlformats.org/officeDocument/2006/relationships/oleObject" Target="../embeddings/oleObject8.bin"/><Relationship Id="rId11" Type="http://schemas.openxmlformats.org/officeDocument/2006/relationships/oleObject" Target="../embeddings/oleObject9.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oleObject" Target="../embeddings/oleObject10.bin"/><Relationship Id="rId8" Type="http://schemas.openxmlformats.org/officeDocument/2006/relationships/image" Target="../media/image40.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8.png"/><Relationship Id="rId5" Type="http://schemas.openxmlformats.org/officeDocument/2006/relationships/oleObject" Target="../embeddings/oleObject11.bin"/><Relationship Id="rId6" Type="http://schemas.openxmlformats.org/officeDocument/2006/relationships/image" Target="../media/image47.emf"/><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2.bin"/><Relationship Id="rId5" Type="http://schemas.openxmlformats.org/officeDocument/2006/relationships/image" Target="../media/image52.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4" Type="http://schemas.openxmlformats.org/officeDocument/2006/relationships/oleObject" Target="../embeddings/oleObject13.bin"/><Relationship Id="rId5" Type="http://schemas.openxmlformats.org/officeDocument/2006/relationships/image" Target="../media/image54.emf"/><Relationship Id="rId6" Type="http://schemas.openxmlformats.org/officeDocument/2006/relationships/oleObject" Target="../embeddings/oleObject14.bin"/><Relationship Id="rId7" Type="http://schemas.openxmlformats.org/officeDocument/2006/relationships/image" Target="../media/image55.emf"/><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61.gif"/><Relationship Id="rId1" Type="http://schemas.openxmlformats.org/officeDocument/2006/relationships/slideLayout" Target="../slideLayouts/slideLayout7.xml"/><Relationship Id="rId2" Type="http://schemas.openxmlformats.org/officeDocument/2006/relationships/image" Target="../media/image58.gi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62.emf"/><Relationship Id="rId5" Type="http://schemas.openxmlformats.org/officeDocument/2006/relationships/oleObject" Target="../embeddings/oleObject16.bin"/><Relationship Id="rId6" Type="http://schemas.openxmlformats.org/officeDocument/2006/relationships/image" Target="../media/image63.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png"/><Relationship Id="rId5" Type="http://schemas.openxmlformats.org/officeDocument/2006/relationships/oleObject" Target="../embeddings/oleObject2.bin"/><Relationship Id="rId6" Type="http://schemas.openxmlformats.org/officeDocument/2006/relationships/image" Target="../media/image8.emf"/><Relationship Id="rId7"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3137" cy="6855248"/>
          </a:xfrm>
          <a:prstGeom prst="rect">
            <a:avLst/>
          </a:prstGeom>
          <a:solidFill>
            <a:srgbClr val="E5E4E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0" y="-1173252"/>
            <a:ext cx="9163137" cy="8975587"/>
            <a:chOff x="-1157732" y="-1173252"/>
            <a:chExt cx="9163137" cy="8975587"/>
          </a:xfrm>
          <a:solidFill>
            <a:srgbClr val="FFFEE2"/>
          </a:solidFill>
        </p:grpSpPr>
        <p:pic>
          <p:nvPicPr>
            <p:cNvPr id="4" name="Picture 3"/>
            <p:cNvPicPr>
              <a:picLocks noChangeAspect="1"/>
            </p:cNvPicPr>
            <p:nvPr/>
          </p:nvPicPr>
          <p:blipFill>
            <a:blip r:embed="rId3"/>
            <a:stretch>
              <a:fillRect/>
            </a:stretch>
          </p:blipFill>
          <p:spPr>
            <a:xfrm>
              <a:off x="842925" y="-1173252"/>
              <a:ext cx="7162480" cy="8975587"/>
            </a:xfrm>
            <a:prstGeom prst="rect">
              <a:avLst/>
            </a:prstGeom>
            <a:grpFill/>
          </p:spPr>
        </p:pic>
        <p:sp>
          <p:nvSpPr>
            <p:cNvPr id="6" name="Rectangle 5"/>
            <p:cNvSpPr/>
            <p:nvPr/>
          </p:nvSpPr>
          <p:spPr>
            <a:xfrm>
              <a:off x="1002034" y="4057346"/>
              <a:ext cx="6846029" cy="707886"/>
            </a:xfrm>
            <a:prstGeom prst="rect">
              <a:avLst/>
            </a:prstGeom>
            <a:solidFill>
              <a:srgbClr val="FFF99B"/>
            </a:solidFill>
          </p:spPr>
          <p:txBody>
            <a:bodyPr wrap="square">
              <a:spAutoFit/>
            </a:bodyPr>
            <a:lstStyle/>
            <a:p>
              <a:pPr algn="ctr"/>
              <a:r>
                <a:rPr lang="en-CA" sz="4000" b="1" dirty="0" smtClean="0">
                  <a:solidFill>
                    <a:srgbClr val="660066"/>
                  </a:solidFill>
                </a:rPr>
                <a:t>Reuniting Richardson’s strands</a:t>
              </a:r>
              <a:r>
                <a:rPr lang="en-CA" sz="3200" b="1" dirty="0" smtClean="0">
                  <a:solidFill>
                    <a:srgbClr val="660066"/>
                  </a:solidFill>
                </a:rPr>
                <a:t> </a:t>
              </a:r>
              <a:endParaRPr lang="en-CA" sz="3200" dirty="0">
                <a:solidFill>
                  <a:srgbClr val="660066"/>
                </a:solidFill>
              </a:endParaRPr>
            </a:p>
          </p:txBody>
        </p:sp>
        <p:sp>
          <p:nvSpPr>
            <p:cNvPr id="7" name="Rectangle 6"/>
            <p:cNvSpPr/>
            <p:nvPr/>
          </p:nvSpPr>
          <p:spPr>
            <a:xfrm>
              <a:off x="-1157732" y="6125084"/>
              <a:ext cx="2000657" cy="738664"/>
            </a:xfrm>
            <a:prstGeom prst="rect">
              <a:avLst/>
            </a:prstGeom>
            <a:grpFill/>
          </p:spPr>
          <p:txBody>
            <a:bodyPr wrap="square">
              <a:spAutoFit/>
            </a:bodyPr>
            <a:lstStyle/>
            <a:p>
              <a:pPr algn="ctr"/>
              <a:r>
                <a:rPr lang="en-US" sz="1400" dirty="0" smtClean="0">
                  <a:solidFill>
                    <a:srgbClr val="660066"/>
                  </a:solidFill>
                  <a:cs typeface="Calibri"/>
                  <a:sym typeface="Times" charset="0"/>
                </a:rPr>
                <a:t>McGill</a:t>
              </a:r>
              <a:r>
                <a:rPr lang="en-US" sz="1400" dirty="0">
                  <a:solidFill>
                    <a:srgbClr val="660066"/>
                  </a:solidFill>
                  <a:cs typeface="Calibri"/>
                  <a:sym typeface="Times" charset="0"/>
                </a:rPr>
                <a:t>, </a:t>
              </a:r>
              <a:endParaRPr lang="en-US" sz="1400" dirty="0" smtClean="0">
                <a:solidFill>
                  <a:srgbClr val="660066"/>
                </a:solidFill>
                <a:cs typeface="Calibri"/>
                <a:sym typeface="Times" charset="0"/>
              </a:endParaRPr>
            </a:p>
            <a:p>
              <a:pPr algn="ctr"/>
              <a:r>
                <a:rPr lang="en-US" sz="1400" dirty="0" smtClean="0">
                  <a:solidFill>
                    <a:srgbClr val="660066"/>
                  </a:solidFill>
                  <a:cs typeface="Calibri"/>
                  <a:sym typeface="Times" charset="0"/>
                </a:rPr>
                <a:t>Montreal, </a:t>
              </a:r>
            </a:p>
            <a:p>
              <a:pPr algn="ctr"/>
              <a:r>
                <a:rPr lang="en-US" sz="1400" dirty="0" smtClean="0">
                  <a:solidFill>
                    <a:srgbClr val="660066"/>
                  </a:solidFill>
                  <a:cs typeface="Calibri"/>
                  <a:sym typeface="Times" charset="0"/>
                </a:rPr>
                <a:t>Canada</a:t>
              </a:r>
              <a:endParaRPr lang="en-US" sz="1400" dirty="0">
                <a:solidFill>
                  <a:srgbClr val="660066"/>
                </a:solidFill>
                <a:cs typeface="Calibri"/>
                <a:sym typeface="Times" charset="0"/>
              </a:endParaRPr>
            </a:p>
          </p:txBody>
        </p:sp>
      </p:grpSp>
      <p:sp>
        <p:nvSpPr>
          <p:cNvPr id="5" name="Rectangle 4"/>
          <p:cNvSpPr/>
          <p:nvPr/>
        </p:nvSpPr>
        <p:spPr>
          <a:xfrm>
            <a:off x="0" y="12401"/>
            <a:ext cx="2000657" cy="3170099"/>
          </a:xfrm>
          <a:prstGeom prst="rect">
            <a:avLst/>
          </a:prstGeom>
          <a:solidFill>
            <a:srgbClr val="FFFEE2"/>
          </a:solidFill>
        </p:spPr>
        <p:txBody>
          <a:bodyPr wrap="square">
            <a:spAutoFit/>
          </a:bodyPr>
          <a:lstStyle/>
          <a:p>
            <a:pPr algn="ctr"/>
            <a:r>
              <a:rPr lang="en-GB" sz="2800" dirty="0" smtClean="0">
                <a:solidFill>
                  <a:srgbClr val="660066"/>
                </a:solidFill>
                <a:latin typeface="Calibri"/>
                <a:ea typeface="MS PGothic" charset="0"/>
                <a:cs typeface="Calibri"/>
              </a:rPr>
              <a:t>Richardson lecture </a:t>
            </a:r>
          </a:p>
          <a:p>
            <a:pPr algn="ctr"/>
            <a:endParaRPr lang="en-GB" sz="2400" dirty="0">
              <a:solidFill>
                <a:srgbClr val="660066"/>
              </a:solidFill>
              <a:latin typeface="Calibri"/>
              <a:ea typeface="MS PGothic" charset="0"/>
              <a:cs typeface="Calibri"/>
            </a:endParaRPr>
          </a:p>
          <a:p>
            <a:pPr algn="ctr"/>
            <a:r>
              <a:rPr lang="en-GB" sz="2000" dirty="0" smtClean="0">
                <a:solidFill>
                  <a:srgbClr val="660066"/>
                </a:solidFill>
                <a:latin typeface="Calibri"/>
                <a:ea typeface="MS PGothic" charset="0"/>
                <a:cs typeface="Calibri"/>
              </a:rPr>
              <a:t>European Geosciences </a:t>
            </a:r>
          </a:p>
          <a:p>
            <a:pPr algn="ctr"/>
            <a:r>
              <a:rPr lang="en-GB" sz="2000" dirty="0" smtClean="0">
                <a:solidFill>
                  <a:srgbClr val="660066"/>
                </a:solidFill>
                <a:latin typeface="Calibri"/>
                <a:ea typeface="MS PGothic" charset="0"/>
                <a:cs typeface="Calibri"/>
              </a:rPr>
              <a:t>Union,</a:t>
            </a:r>
          </a:p>
          <a:p>
            <a:pPr algn="ctr"/>
            <a:r>
              <a:rPr lang="en-GB" sz="2000" dirty="0" smtClean="0">
                <a:solidFill>
                  <a:srgbClr val="660066"/>
                </a:solidFill>
                <a:latin typeface="Calibri"/>
                <a:ea typeface="MS PGothic" charset="0"/>
                <a:cs typeface="Calibri"/>
              </a:rPr>
              <a:t>Vienna</a:t>
            </a:r>
          </a:p>
          <a:p>
            <a:pPr algn="ctr"/>
            <a:endParaRPr lang="en-GB" sz="2400" dirty="0">
              <a:solidFill>
                <a:srgbClr val="660066"/>
              </a:solidFill>
              <a:latin typeface="Calibri"/>
              <a:ea typeface="MS PGothic" charset="0"/>
              <a:cs typeface="Calibri"/>
            </a:endParaRPr>
          </a:p>
          <a:p>
            <a:pPr algn="ctr"/>
            <a:r>
              <a:rPr lang="en-GB" sz="1600" dirty="0" smtClean="0">
                <a:solidFill>
                  <a:srgbClr val="660066"/>
                </a:solidFill>
                <a:latin typeface="Calibri"/>
                <a:ea typeface="MS PGothic" charset="0"/>
                <a:cs typeface="Calibri"/>
              </a:rPr>
              <a:t>9 </a:t>
            </a:r>
            <a:r>
              <a:rPr lang="en-GB" sz="1600" dirty="0">
                <a:solidFill>
                  <a:srgbClr val="660066"/>
                </a:solidFill>
                <a:latin typeface="Calibri"/>
                <a:ea typeface="MS PGothic" charset="0"/>
                <a:cs typeface="Calibri"/>
              </a:rPr>
              <a:t>April, </a:t>
            </a:r>
            <a:r>
              <a:rPr lang="en-GB" sz="1600" dirty="0" smtClean="0">
                <a:solidFill>
                  <a:srgbClr val="660066"/>
                </a:solidFill>
                <a:latin typeface="Calibri"/>
                <a:ea typeface="MS PGothic" charset="0"/>
                <a:cs typeface="Calibri"/>
              </a:rPr>
              <a:t>2019</a:t>
            </a:r>
            <a:endParaRPr lang="en-US" sz="2400" dirty="0">
              <a:solidFill>
                <a:srgbClr val="660066"/>
              </a:solidFill>
              <a:latin typeface="Calibri"/>
              <a:cs typeface="Calibri"/>
              <a:sym typeface="Times" charset="0"/>
            </a:endParaRPr>
          </a:p>
        </p:txBody>
      </p:sp>
      <p:cxnSp>
        <p:nvCxnSpPr>
          <p:cNvPr id="9" name="Straight Connector 8"/>
          <p:cNvCxnSpPr/>
          <p:nvPr/>
        </p:nvCxnSpPr>
        <p:spPr>
          <a:xfrm>
            <a:off x="2000657" y="0"/>
            <a:ext cx="0" cy="6863748"/>
          </a:xfrm>
          <a:prstGeom prst="line">
            <a:avLst/>
          </a:prstGeom>
          <a:ln w="76200" cmpd="sng">
            <a:solidFill>
              <a:srgbClr val="FFFEE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12950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406966" y="-152471"/>
            <a:ext cx="7912639" cy="7037241"/>
            <a:chOff x="2406966" y="-152471"/>
            <a:chExt cx="7912639" cy="7037241"/>
          </a:xfrm>
        </p:grpSpPr>
        <p:grpSp>
          <p:nvGrpSpPr>
            <p:cNvPr id="17" name="Group 16"/>
            <p:cNvGrpSpPr/>
            <p:nvPr/>
          </p:nvGrpSpPr>
          <p:grpSpPr>
            <a:xfrm>
              <a:off x="2406966" y="-152471"/>
              <a:ext cx="7912639" cy="7037241"/>
              <a:chOff x="2406966" y="-152471"/>
              <a:chExt cx="7912639" cy="7037241"/>
            </a:xfrm>
          </p:grpSpPr>
          <p:sp>
            <p:nvSpPr>
              <p:cNvPr id="15" name="TextBox 14"/>
              <p:cNvSpPr txBox="1"/>
              <p:nvPr/>
            </p:nvSpPr>
            <p:spPr>
              <a:xfrm>
                <a:off x="6061564" y="5622263"/>
                <a:ext cx="2412108" cy="646331"/>
              </a:xfrm>
              <a:prstGeom prst="rect">
                <a:avLst/>
              </a:prstGeom>
              <a:noFill/>
            </p:spPr>
            <p:txBody>
              <a:bodyPr wrap="square" rtlCol="0">
                <a:spAutoFit/>
              </a:bodyPr>
              <a:lstStyle/>
              <a:p>
                <a:pPr algn="ctr"/>
                <a:r>
                  <a:rPr lang="en-US" dirty="0" smtClean="0">
                    <a:solidFill>
                      <a:srgbClr val="660066"/>
                    </a:solidFill>
                  </a:rPr>
                  <a:t>The Richardson 4/3 law</a:t>
                </a:r>
              </a:p>
              <a:p>
                <a:pPr algn="ctr"/>
                <a:r>
                  <a:rPr lang="en-US" dirty="0">
                    <a:solidFill>
                      <a:srgbClr val="FF0000"/>
                    </a:solidFill>
                  </a:rPr>
                  <a:t>Turbulent </a:t>
                </a:r>
                <a:r>
                  <a:rPr lang="en-US" dirty="0" smtClean="0">
                    <a:solidFill>
                      <a:srgbClr val="FF0000"/>
                    </a:solidFill>
                  </a:rPr>
                  <a:t>diffusion</a:t>
                </a:r>
                <a:r>
                  <a:rPr lang="en-US" dirty="0" smtClean="0">
                    <a:solidFill>
                      <a:srgbClr val="660066"/>
                    </a:solidFill>
                  </a:rPr>
                  <a:t> </a:t>
                </a:r>
              </a:p>
            </p:txBody>
          </p:sp>
          <p:grpSp>
            <p:nvGrpSpPr>
              <p:cNvPr id="16" name="Group 15"/>
              <p:cNvGrpSpPr/>
              <p:nvPr/>
            </p:nvGrpSpPr>
            <p:grpSpPr>
              <a:xfrm>
                <a:off x="2406966" y="-152471"/>
                <a:ext cx="7912639" cy="7037241"/>
                <a:chOff x="2406966" y="-152471"/>
                <a:chExt cx="7912639" cy="7037241"/>
              </a:xfrm>
            </p:grpSpPr>
            <p:grpSp>
              <p:nvGrpSpPr>
                <p:cNvPr id="26" name="Group 25"/>
                <p:cNvGrpSpPr/>
                <p:nvPr/>
              </p:nvGrpSpPr>
              <p:grpSpPr>
                <a:xfrm>
                  <a:off x="2406966" y="-152471"/>
                  <a:ext cx="7912639" cy="7037241"/>
                  <a:chOff x="2406966" y="-152471"/>
                  <a:chExt cx="7912639" cy="7037241"/>
                </a:xfrm>
              </p:grpSpPr>
              <p:grpSp>
                <p:nvGrpSpPr>
                  <p:cNvPr id="29" name="Group 28"/>
                  <p:cNvGrpSpPr/>
                  <p:nvPr/>
                </p:nvGrpSpPr>
                <p:grpSpPr>
                  <a:xfrm>
                    <a:off x="2406966" y="-152471"/>
                    <a:ext cx="7912639" cy="7037241"/>
                    <a:chOff x="2406966" y="-114358"/>
                    <a:chExt cx="7912638" cy="5277930"/>
                  </a:xfrm>
                </p:grpSpPr>
                <p:pic>
                  <p:nvPicPr>
                    <p:cNvPr id="7" name="Picture 2" descr="1.1.new.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1116" y="1254061"/>
                      <a:ext cx="4568488" cy="303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508500" y="488327"/>
                      <a:ext cx="0" cy="4675245"/>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97400" y="469279"/>
                      <a:ext cx="2907520" cy="715580"/>
                    </a:xfrm>
                    <a:prstGeom prst="rect">
                      <a:avLst/>
                    </a:prstGeom>
                    <a:noFill/>
                    <a:ln>
                      <a:solidFill>
                        <a:srgbClr val="FF0000"/>
                      </a:solidFill>
                    </a:ln>
                  </p:spPr>
                  <p:txBody>
                    <a:bodyPr wrap="square" rtlCol="0">
                      <a:spAutoFit/>
                    </a:bodyPr>
                    <a:lstStyle/>
                    <a:p>
                      <a:pPr algn="ctr"/>
                      <a:r>
                        <a:rPr lang="en-US" sz="2800" dirty="0" smtClean="0">
                          <a:solidFill>
                            <a:srgbClr val="FF0000"/>
                          </a:solidFill>
                        </a:rPr>
                        <a:t>Richardson, turbulence, scaling</a:t>
                      </a:r>
                      <a:endParaRPr lang="en-US" sz="2800" dirty="0">
                        <a:solidFill>
                          <a:srgbClr val="FF0000"/>
                        </a:solidFill>
                      </a:endParaRPr>
                    </a:p>
                  </p:txBody>
                </p:sp>
                <p:sp>
                  <p:nvSpPr>
                    <p:cNvPr id="21" name="TextBox 20"/>
                    <p:cNvSpPr txBox="1"/>
                    <p:nvPr/>
                  </p:nvSpPr>
                  <p:spPr>
                    <a:xfrm>
                      <a:off x="6708994" y="4"/>
                      <a:ext cx="808635" cy="346249"/>
                    </a:xfrm>
                    <a:prstGeom prst="rect">
                      <a:avLst/>
                    </a:prstGeom>
                    <a:noFill/>
                  </p:spPr>
                  <p:txBody>
                    <a:bodyPr wrap="none" rtlCol="0">
                      <a:spAutoFit/>
                    </a:bodyPr>
                    <a:lstStyle/>
                    <a:p>
                      <a:r>
                        <a:rPr lang="en-US" sz="2400" dirty="0" smtClean="0">
                          <a:solidFill>
                            <a:srgbClr val="008000"/>
                          </a:solidFill>
                        </a:rPr>
                        <a:t>1926</a:t>
                      </a:r>
                      <a:endParaRPr lang="en-US" sz="2400" dirty="0">
                        <a:solidFill>
                          <a:srgbClr val="008000"/>
                        </a:solidFill>
                      </a:endParaRPr>
                    </a:p>
                  </p:txBody>
                </p:sp>
                <p:sp>
                  <p:nvSpPr>
                    <p:cNvPr id="24" name="Rectangle 1"/>
                    <p:cNvSpPr txBox="1">
                      <a:spLocks noChangeArrowheads="1"/>
                    </p:cNvSpPr>
                    <p:nvPr/>
                  </p:nvSpPr>
                  <p:spPr>
                    <a:xfrm>
                      <a:off x="2406966" y="-114358"/>
                      <a:ext cx="4133746" cy="634998"/>
                    </a:xfrm>
                    <a:prstGeom prst="rect">
                      <a:avLst/>
                    </a:prstGeom>
                    <a:ln>
                      <a:noFill/>
                    </a:ln>
                  </p:spPr>
                  <p:txBody>
                    <a:bodyPr vert="horz" lIns="91440" tIns="45720" rIns="13208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100" dirty="0" smtClean="0">
                          <a:solidFill>
                            <a:srgbClr val="FA1B27"/>
                          </a:solidFill>
                          <a:latin typeface="Arial Bold" charset="0"/>
                          <a:cs typeface="Arial Bold" charset="0"/>
                          <a:sym typeface="Arial Bold" charset="0"/>
                        </a:rPr>
                        <a:t>Janus-faced </a:t>
                      </a:r>
                    </a:p>
                    <a:p>
                      <a:r>
                        <a:rPr lang="en-US" sz="2500" dirty="0" smtClean="0">
                          <a:solidFill>
                            <a:srgbClr val="660066"/>
                          </a:solidFill>
                          <a:latin typeface="Arial Bold" charset="0"/>
                          <a:cs typeface="Arial Bold" charset="0"/>
                          <a:sym typeface="Arial Bold" charset="0"/>
                        </a:rPr>
                        <a:t>Richardson’s two strands</a:t>
                      </a:r>
                      <a:endParaRPr lang="en-US" sz="4100" dirty="0">
                        <a:solidFill>
                          <a:srgbClr val="660066"/>
                        </a:solidFill>
                        <a:latin typeface="Arial Bold" charset="0"/>
                        <a:ea typeface="ヒラギノ角ゴ ProN W6" charset="0"/>
                        <a:cs typeface="ヒラギノ角ゴ ProN W6" charset="0"/>
                        <a:sym typeface="Arial Bold" charset="0"/>
                      </a:endParaRPr>
                    </a:p>
                  </p:txBody>
                </p:sp>
                <p:pic>
                  <p:nvPicPr>
                    <p:cNvPr id="28" name="Picture 27"/>
                    <p:cNvPicPr>
                      <a:picLocks noChangeAspect="1"/>
                    </p:cNvPicPr>
                    <p:nvPr/>
                  </p:nvPicPr>
                  <p:blipFill>
                    <a:blip r:embed="rId5"/>
                    <a:stretch>
                      <a:fillRect/>
                    </a:stretch>
                  </p:blipFill>
                  <p:spPr>
                    <a:xfrm>
                      <a:off x="7554948" y="-12700"/>
                      <a:ext cx="1601752" cy="1490400"/>
                    </a:xfrm>
                    <a:prstGeom prst="rect">
                      <a:avLst/>
                    </a:prstGeom>
                  </p:spPr>
                </p:pic>
              </p:grpSp>
              <p:sp>
                <p:nvSpPr>
                  <p:cNvPr id="34" name="TextBox 33"/>
                  <p:cNvSpPr txBox="1"/>
                  <p:nvPr/>
                </p:nvSpPr>
                <p:spPr>
                  <a:xfrm>
                    <a:off x="7738267" y="1600270"/>
                    <a:ext cx="1133468" cy="369332"/>
                  </a:xfrm>
                  <a:prstGeom prst="rect">
                    <a:avLst/>
                  </a:prstGeom>
                  <a:solidFill>
                    <a:srgbClr val="FFFEE2"/>
                  </a:solidFill>
                </p:spPr>
                <p:txBody>
                  <a:bodyPr wrap="none" rtlCol="0">
                    <a:spAutoFit/>
                  </a:bodyPr>
                  <a:lstStyle/>
                  <a:p>
                    <a:r>
                      <a:rPr lang="en-US" dirty="0" smtClean="0">
                        <a:solidFill>
                          <a:srgbClr val="0000FF"/>
                        </a:solidFill>
                      </a:rPr>
                      <a:t>Stochastic</a:t>
                    </a:r>
                    <a:endParaRPr lang="en-US" dirty="0">
                      <a:solidFill>
                        <a:srgbClr val="0000FF"/>
                      </a:solidFill>
                    </a:endParaRPr>
                  </a:p>
                </p:txBody>
              </p:sp>
            </p:grpSp>
            <p:graphicFrame>
              <p:nvGraphicFramePr>
                <p:cNvPr id="43" name="Object 6"/>
                <p:cNvGraphicFramePr>
                  <a:graphicFrameLocks noChangeAspect="1"/>
                </p:cNvGraphicFramePr>
                <p:nvPr>
                  <p:extLst>
                    <p:ext uri="{D42A27DB-BD31-4B8C-83A1-F6EECF244321}">
                      <p14:modId xmlns:p14="http://schemas.microsoft.com/office/powerpoint/2010/main" val="3379960939"/>
                    </p:ext>
                  </p:extLst>
                </p:nvPr>
              </p:nvGraphicFramePr>
              <p:xfrm>
                <a:off x="7420018" y="3916915"/>
                <a:ext cx="864670" cy="303968"/>
              </p:xfrm>
              <a:graphic>
                <a:graphicData uri="http://schemas.openxmlformats.org/presentationml/2006/ole">
                  <mc:AlternateContent xmlns:mc="http://schemas.openxmlformats.org/markup-compatibility/2006">
                    <mc:Choice xmlns:v="urn:schemas-microsoft-com:vml" Requires="v">
                      <p:oleObj spid="_x0000_s25558" name="Equation" r:id="rId6" imgW="787400" imgH="241300" progId="Equation.3">
                        <p:embed/>
                      </p:oleObj>
                    </mc:Choice>
                    <mc:Fallback>
                      <p:oleObj name="Equation" r:id="rId6" imgW="7874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0018" y="3916915"/>
                              <a:ext cx="864670" cy="303968"/>
                            </a:xfrm>
                            <a:prstGeom prst="rect">
                              <a:avLst/>
                            </a:prstGeom>
                            <a:solidFill>
                              <a:srgbClr val="FFFFFF"/>
                            </a:solidFill>
                            <a:ln>
                              <a:noFill/>
                            </a:ln>
                            <a:extLst/>
                          </p:spPr>
                        </p:pic>
                      </p:oleObj>
                    </mc:Fallback>
                  </mc:AlternateContent>
                </a:graphicData>
              </a:graphic>
            </p:graphicFrame>
          </p:grpSp>
        </p:grpSp>
        <p:sp>
          <p:nvSpPr>
            <p:cNvPr id="31" name="Rectangle 30"/>
            <p:cNvSpPr/>
            <p:nvPr/>
          </p:nvSpPr>
          <p:spPr>
            <a:xfrm>
              <a:off x="4772541" y="1672089"/>
              <a:ext cx="2745090" cy="276999"/>
            </a:xfrm>
            <a:prstGeom prst="rect">
              <a:avLst/>
            </a:prstGeom>
          </p:spPr>
          <p:txBody>
            <a:bodyPr wrap="square">
              <a:spAutoFit/>
            </a:bodyPr>
            <a:lstStyle/>
            <a:p>
              <a:r>
                <a:rPr lang="en-US" sz="1200" dirty="0" smtClean="0">
                  <a:solidFill>
                    <a:srgbClr val="660066"/>
                  </a:solidFill>
                  <a:latin typeface="Arial Bold" charset="0"/>
                  <a:cs typeface="Arial Bold" charset="0"/>
                  <a:sym typeface="Arial Bold" charset="0"/>
                </a:rPr>
                <a:t>Grandfather </a:t>
              </a:r>
              <a:r>
                <a:rPr lang="en-US" sz="1200" dirty="0">
                  <a:solidFill>
                    <a:srgbClr val="660066"/>
                  </a:solidFill>
                  <a:latin typeface="Arial Bold" charset="0"/>
                  <a:cs typeface="Arial Bold" charset="0"/>
                  <a:sym typeface="Arial Bold" charset="0"/>
                </a:rPr>
                <a:t>of </a:t>
              </a:r>
              <a:r>
                <a:rPr lang="en-US" sz="1200" dirty="0" smtClean="0">
                  <a:solidFill>
                    <a:srgbClr val="660066"/>
                  </a:solidFill>
                  <a:latin typeface="Arial Bold" charset="0"/>
                  <a:cs typeface="Arial Bold" charset="0"/>
                  <a:sym typeface="Arial Bold" charset="0"/>
                </a:rPr>
                <a:t>turbulent cascades</a:t>
              </a:r>
            </a:p>
          </p:txBody>
        </p:sp>
      </p:grpSp>
      <p:sp>
        <p:nvSpPr>
          <p:cNvPr id="232450" name="Rectangle 2"/>
          <p:cNvSpPr>
            <a:spLocks noGrp="1" noChangeArrowheads="1"/>
          </p:cNvSpPr>
          <p:nvPr>
            <p:ph type="title"/>
          </p:nvPr>
        </p:nvSpPr>
        <p:spPr>
          <a:xfrm>
            <a:off x="-40778" y="1754840"/>
            <a:ext cx="3936084" cy="1308100"/>
          </a:xfrm>
        </p:spPr>
        <p:txBody>
          <a:bodyPr>
            <a:noAutofit/>
          </a:bodyPr>
          <a:lstStyle/>
          <a:p>
            <a:r>
              <a:rPr lang="en-US" sz="2000" dirty="0" smtClean="0">
                <a:solidFill>
                  <a:srgbClr val="FF0000"/>
                </a:solidFill>
              </a:rPr>
              <a:t>The pressure tendency at central grid point</a:t>
            </a:r>
            <a:endParaRPr lang="en-US" sz="2000" dirty="0">
              <a:solidFill>
                <a:srgbClr val="FF0000"/>
              </a:solidFill>
            </a:endParaRPr>
          </a:p>
        </p:txBody>
      </p:sp>
      <p:pic>
        <p:nvPicPr>
          <p:cNvPr id="232451" name="Picture 3" descr="richardson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000" y="2943427"/>
            <a:ext cx="3400923" cy="32749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0043" y="626082"/>
            <a:ext cx="2768600" cy="954107"/>
          </a:xfrm>
          <a:prstGeom prst="rect">
            <a:avLst/>
          </a:prstGeom>
          <a:noFill/>
          <a:ln>
            <a:solidFill>
              <a:srgbClr val="FF0000"/>
            </a:solidFill>
          </a:ln>
        </p:spPr>
        <p:txBody>
          <a:bodyPr wrap="square" rtlCol="0">
            <a:spAutoFit/>
          </a:bodyPr>
          <a:lstStyle/>
          <a:p>
            <a:pPr algn="ctr"/>
            <a:r>
              <a:rPr lang="en-US" sz="2800" dirty="0" smtClean="0">
                <a:solidFill>
                  <a:srgbClr val="FF0000"/>
                </a:solidFill>
              </a:rPr>
              <a:t>Richardson and NWP</a:t>
            </a:r>
            <a:endParaRPr lang="en-US" sz="2800" dirty="0">
              <a:solidFill>
                <a:srgbClr val="FF0000"/>
              </a:solidFill>
            </a:endParaRPr>
          </a:p>
        </p:txBody>
      </p:sp>
      <p:sp>
        <p:nvSpPr>
          <p:cNvPr id="3" name="TextBox 2"/>
          <p:cNvSpPr txBox="1"/>
          <p:nvPr/>
        </p:nvSpPr>
        <p:spPr>
          <a:xfrm>
            <a:off x="266701" y="6209140"/>
            <a:ext cx="3869439" cy="523220"/>
          </a:xfrm>
          <a:prstGeom prst="rect">
            <a:avLst/>
          </a:prstGeom>
          <a:noFill/>
        </p:spPr>
        <p:txBody>
          <a:bodyPr wrap="square" rtlCol="0">
            <a:spAutoFit/>
          </a:bodyPr>
          <a:lstStyle/>
          <a:p>
            <a:pPr algn="ctr"/>
            <a:r>
              <a:rPr lang="en-US" sz="1400" dirty="0" smtClean="0">
                <a:solidFill>
                  <a:srgbClr val="FF0000"/>
                </a:solidFill>
              </a:rPr>
              <a:t>It took six weeks of calculation… and he was wrong by a factor of 100!</a:t>
            </a:r>
            <a:endParaRPr lang="en-US" sz="1400" dirty="0">
              <a:solidFill>
                <a:srgbClr val="FF0000"/>
              </a:solidFill>
            </a:endParaRPr>
          </a:p>
        </p:txBody>
      </p:sp>
      <p:pic>
        <p:nvPicPr>
          <p:cNvPr id="19" name="Picture 12" descr="richardson049"/>
          <p:cNvPicPr>
            <a:picLocks noChangeAspect="1" noChangeArrowheads="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506964" y="2857486"/>
            <a:ext cx="2201819" cy="22958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7353" y="13"/>
            <a:ext cx="808635" cy="461665"/>
          </a:xfrm>
          <a:prstGeom prst="rect">
            <a:avLst/>
          </a:prstGeom>
          <a:noFill/>
        </p:spPr>
        <p:txBody>
          <a:bodyPr wrap="none" rtlCol="0">
            <a:spAutoFit/>
          </a:bodyPr>
          <a:lstStyle/>
          <a:p>
            <a:r>
              <a:rPr lang="en-US" sz="2400" dirty="0" smtClean="0">
                <a:solidFill>
                  <a:srgbClr val="008000"/>
                </a:solidFill>
              </a:rPr>
              <a:t>1922</a:t>
            </a:r>
            <a:endParaRPr lang="en-US" sz="2400" dirty="0">
              <a:solidFill>
                <a:srgbClr val="008000"/>
              </a:solidFill>
            </a:endParaRPr>
          </a:p>
        </p:txBody>
      </p:sp>
      <p:pic>
        <p:nvPicPr>
          <p:cNvPr id="27" name="Picture 26"/>
          <p:cNvPicPr>
            <a:picLocks noChangeAspect="1"/>
          </p:cNvPicPr>
          <p:nvPr/>
        </p:nvPicPr>
        <p:blipFill>
          <a:blip r:embed="rId5"/>
          <a:stretch>
            <a:fillRect/>
          </a:stretch>
        </p:blipFill>
        <p:spPr>
          <a:xfrm flipH="1">
            <a:off x="-12700" y="-16933"/>
            <a:ext cx="1601752" cy="1987200"/>
          </a:xfrm>
          <a:prstGeom prst="rect">
            <a:avLst/>
          </a:prstGeom>
        </p:spPr>
      </p:pic>
      <p:sp>
        <p:nvSpPr>
          <p:cNvPr id="6" name="TextBox 5"/>
          <p:cNvSpPr txBox="1"/>
          <p:nvPr/>
        </p:nvSpPr>
        <p:spPr>
          <a:xfrm>
            <a:off x="6304301" y="4389807"/>
            <a:ext cx="1925828" cy="369332"/>
          </a:xfrm>
          <a:prstGeom prst="rect">
            <a:avLst/>
          </a:prstGeom>
          <a:solidFill>
            <a:srgbClr val="FFFF00"/>
          </a:solidFill>
        </p:spPr>
        <p:txBody>
          <a:bodyPr wrap="none" rtlCol="0">
            <a:spAutoFit/>
          </a:bodyPr>
          <a:lstStyle/>
          <a:p>
            <a:r>
              <a:rPr lang="en-US" dirty="0" smtClean="0">
                <a:solidFill>
                  <a:srgbClr val="660066"/>
                </a:solidFill>
              </a:rPr>
              <a:t>Vindicated in 2013</a:t>
            </a:r>
            <a:endParaRPr lang="en-US" dirty="0">
              <a:solidFill>
                <a:srgbClr val="660066"/>
              </a:solidFill>
            </a:endParaRPr>
          </a:p>
        </p:txBody>
      </p:sp>
      <p:sp>
        <p:nvSpPr>
          <p:cNvPr id="32" name="TextBox 31"/>
          <p:cNvSpPr txBox="1"/>
          <p:nvPr/>
        </p:nvSpPr>
        <p:spPr>
          <a:xfrm>
            <a:off x="666536" y="3379925"/>
            <a:ext cx="2428870" cy="369332"/>
          </a:xfrm>
          <a:prstGeom prst="rect">
            <a:avLst/>
          </a:prstGeom>
          <a:solidFill>
            <a:srgbClr val="FFFF00"/>
          </a:solidFill>
        </p:spPr>
        <p:txBody>
          <a:bodyPr wrap="none" rtlCol="0">
            <a:spAutoFit/>
          </a:bodyPr>
          <a:lstStyle/>
          <a:p>
            <a:r>
              <a:rPr lang="en-US" dirty="0" smtClean="0">
                <a:solidFill>
                  <a:srgbClr val="660066"/>
                </a:solidFill>
              </a:rPr>
              <a:t>Vindicated in the 1970’s</a:t>
            </a:r>
            <a:endParaRPr lang="en-US" dirty="0">
              <a:solidFill>
                <a:srgbClr val="660066"/>
              </a:solidFill>
            </a:endParaRPr>
          </a:p>
        </p:txBody>
      </p:sp>
      <p:sp>
        <p:nvSpPr>
          <p:cNvPr id="20" name="Rectangle 19"/>
          <p:cNvSpPr/>
          <p:nvPr/>
        </p:nvSpPr>
        <p:spPr>
          <a:xfrm>
            <a:off x="1676365" y="1672088"/>
            <a:ext cx="2810610" cy="276999"/>
          </a:xfrm>
          <a:prstGeom prst="rect">
            <a:avLst/>
          </a:prstGeom>
        </p:spPr>
        <p:txBody>
          <a:bodyPr wrap="none">
            <a:spAutoFit/>
          </a:bodyPr>
          <a:lstStyle/>
          <a:p>
            <a:r>
              <a:rPr lang="en-US" sz="1200" dirty="0" smtClean="0">
                <a:solidFill>
                  <a:srgbClr val="660066"/>
                </a:solidFill>
                <a:latin typeface="Arial Bold" charset="0"/>
                <a:cs typeface="Arial Bold" charset="0"/>
                <a:sym typeface="Arial Bold" charset="0"/>
              </a:rPr>
              <a:t>Father </a:t>
            </a:r>
            <a:r>
              <a:rPr lang="en-US" sz="1200" dirty="0">
                <a:solidFill>
                  <a:srgbClr val="660066"/>
                </a:solidFill>
                <a:latin typeface="Arial Bold" charset="0"/>
                <a:cs typeface="Arial Bold" charset="0"/>
                <a:sym typeface="Arial Bold" charset="0"/>
              </a:rPr>
              <a:t>of numerical weather prediction</a:t>
            </a:r>
            <a:endParaRPr lang="en-US" sz="1200" dirty="0">
              <a:solidFill>
                <a:srgbClr val="660066"/>
              </a:solidFill>
            </a:endParaRPr>
          </a:p>
        </p:txBody>
      </p:sp>
      <p:sp>
        <p:nvSpPr>
          <p:cNvPr id="23" name="TextBox 22"/>
          <p:cNvSpPr txBox="1"/>
          <p:nvPr/>
        </p:nvSpPr>
        <p:spPr>
          <a:xfrm>
            <a:off x="60123" y="1600935"/>
            <a:ext cx="1438577" cy="369332"/>
          </a:xfrm>
          <a:prstGeom prst="rect">
            <a:avLst/>
          </a:prstGeom>
          <a:solidFill>
            <a:srgbClr val="FFFEE2"/>
          </a:solidFill>
        </p:spPr>
        <p:txBody>
          <a:bodyPr wrap="none" rtlCol="0">
            <a:spAutoFit/>
          </a:bodyPr>
          <a:lstStyle/>
          <a:p>
            <a:r>
              <a:rPr lang="en-US" dirty="0" smtClean="0">
                <a:solidFill>
                  <a:srgbClr val="0000FF"/>
                </a:solidFill>
              </a:rPr>
              <a:t>Deterministic</a:t>
            </a:r>
            <a:endParaRPr lang="en-US" dirty="0">
              <a:solidFill>
                <a:srgbClr val="0000FF"/>
              </a:solidFill>
            </a:endParaRPr>
          </a:p>
        </p:txBody>
      </p:sp>
      <p:sp>
        <p:nvSpPr>
          <p:cNvPr id="33" name="Rectangle 32"/>
          <p:cNvSpPr/>
          <p:nvPr/>
        </p:nvSpPr>
        <p:spPr>
          <a:xfrm>
            <a:off x="1861095" y="4389807"/>
            <a:ext cx="317481" cy="36933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669179" y="1904783"/>
            <a:ext cx="3703284" cy="738664"/>
          </a:xfrm>
          <a:prstGeom prst="rect">
            <a:avLst/>
          </a:prstGeom>
          <a:noFill/>
        </p:spPr>
        <p:txBody>
          <a:bodyPr wrap="square" rtlCol="0">
            <a:spAutoFit/>
          </a:bodyPr>
          <a:lstStyle/>
          <a:p>
            <a:r>
              <a:rPr lang="en-US" sz="1050" dirty="0">
                <a:solidFill>
                  <a:srgbClr val="008000"/>
                </a:solidFill>
              </a:rPr>
              <a:t>“Big whirls have little whirls that feed on their velocity, little whirls have smaller whirls and so on to viscosity (in the molecular sense).”</a:t>
            </a:r>
            <a:endParaRPr lang="en-US" sz="1050" dirty="0">
              <a:solidFill>
                <a:srgbClr val="008000"/>
              </a:solidFill>
              <a:latin typeface="Arial Bold" charset="0"/>
              <a:ea typeface="ヒラギノ角ゴ ProN W6" charset="0"/>
              <a:cs typeface="ヒラギノ角ゴ ProN W6" charset="0"/>
              <a:sym typeface="Arial Bold" charset="0"/>
            </a:endParaRPr>
          </a:p>
          <a:p>
            <a:endParaRPr lang="en-US" sz="1050" dirty="0">
              <a:solidFill>
                <a:srgbClr val="008000"/>
              </a:solidFill>
            </a:endParaRPr>
          </a:p>
        </p:txBody>
      </p:sp>
    </p:spTree>
    <p:extLst>
      <p:ext uri="{BB962C8B-B14F-4D97-AF65-F5344CB8AC3E}">
        <p14:creationId xmlns:p14="http://schemas.microsoft.com/office/powerpoint/2010/main" val="1587356535"/>
      </p:ext>
    </p:extLst>
  </p:cSld>
  <p:clrMapOvr>
    <a:masterClrMapping/>
  </p:clrMapOvr>
  <mc:AlternateContent xmlns:mc="http://schemas.openxmlformats.org/markup-compatibility/2006" xmlns:p14="http://schemas.microsoft.com/office/powerpoint/2010/main">
    <mc:Choice Requires="p14">
      <p:transition spd="slow" p14:dur="2000" advTm="193799"/>
    </mc:Choice>
    <mc:Fallback xmlns="">
      <p:transition xmlns:p14="http://schemas.microsoft.com/office/powerpoint/2010/main" spd="slow" advTm="1937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93091"/>
            <a:ext cx="6997700" cy="846905"/>
          </a:xfrm>
          <a:ln>
            <a:solidFill>
              <a:srgbClr val="FF0000"/>
            </a:solidFill>
          </a:ln>
        </p:spPr>
        <p:txBody>
          <a:bodyPr>
            <a:normAutofit/>
          </a:bodyPr>
          <a:lstStyle/>
          <a:p>
            <a:r>
              <a:rPr lang="en-US" dirty="0">
                <a:solidFill>
                  <a:srgbClr val="FF0000"/>
                </a:solidFill>
              </a:rPr>
              <a:t>Two </a:t>
            </a:r>
            <a:r>
              <a:rPr lang="en-US" dirty="0" smtClean="0">
                <a:solidFill>
                  <a:srgbClr val="FF0000"/>
                </a:solidFill>
              </a:rPr>
              <a:t>revolutions: </a:t>
            </a:r>
            <a:r>
              <a:rPr lang="en-US" dirty="0" smtClean="0">
                <a:solidFill>
                  <a:srgbClr val="0000FF"/>
                </a:solidFill>
              </a:rPr>
              <a:t>unity lost</a:t>
            </a:r>
            <a:endParaRPr lang="en-US" dirty="0">
              <a:solidFill>
                <a:srgbClr val="0000FF"/>
              </a:solidFill>
            </a:endParaRPr>
          </a:p>
        </p:txBody>
      </p:sp>
      <p:sp>
        <p:nvSpPr>
          <p:cNvPr id="4" name="TextBox 3"/>
          <p:cNvSpPr txBox="1"/>
          <p:nvPr/>
        </p:nvSpPr>
        <p:spPr>
          <a:xfrm>
            <a:off x="1522705" y="1324483"/>
            <a:ext cx="6974183" cy="646331"/>
          </a:xfrm>
          <a:prstGeom prst="rect">
            <a:avLst/>
          </a:prstGeom>
          <a:noFill/>
        </p:spPr>
        <p:txBody>
          <a:bodyPr wrap="square" rtlCol="0">
            <a:spAutoFit/>
          </a:bodyPr>
          <a:lstStyle/>
          <a:p>
            <a:r>
              <a:rPr lang="en-US" dirty="0" smtClean="0"/>
              <a:t>Up until 1970’s weather and climate science were a pragmatic combination of both deterministic and statistical approaches.</a:t>
            </a:r>
            <a:endParaRPr lang="en-US" dirty="0"/>
          </a:p>
        </p:txBody>
      </p:sp>
      <p:sp>
        <p:nvSpPr>
          <p:cNvPr id="8" name="TextBox 7"/>
          <p:cNvSpPr txBox="1"/>
          <p:nvPr/>
        </p:nvSpPr>
        <p:spPr>
          <a:xfrm>
            <a:off x="1571909" y="4455891"/>
            <a:ext cx="2345602" cy="369332"/>
          </a:xfrm>
          <a:prstGeom prst="rect">
            <a:avLst/>
          </a:prstGeom>
          <a:noFill/>
        </p:spPr>
        <p:txBody>
          <a:bodyPr wrap="square" rtlCol="0">
            <a:spAutoFit/>
          </a:bodyPr>
          <a:lstStyle/>
          <a:p>
            <a:r>
              <a:rPr lang="en-US" dirty="0" smtClean="0"/>
              <a:t>Numerical simulations</a:t>
            </a:r>
          </a:p>
        </p:txBody>
      </p:sp>
      <p:sp>
        <p:nvSpPr>
          <p:cNvPr id="14" name="TextBox 13"/>
          <p:cNvSpPr txBox="1"/>
          <p:nvPr/>
        </p:nvSpPr>
        <p:spPr>
          <a:xfrm>
            <a:off x="5533908" y="4441002"/>
            <a:ext cx="4126096" cy="369332"/>
          </a:xfrm>
          <a:prstGeom prst="rect">
            <a:avLst/>
          </a:prstGeom>
          <a:noFill/>
        </p:spPr>
        <p:txBody>
          <a:bodyPr wrap="square" rtlCol="0">
            <a:spAutoFit/>
          </a:bodyPr>
          <a:lstStyle/>
          <a:p>
            <a:r>
              <a:rPr lang="en-US" dirty="0" smtClean="0"/>
              <a:t>Theoretical Understanding</a:t>
            </a:r>
            <a:endParaRPr lang="en-US" dirty="0"/>
          </a:p>
        </p:txBody>
      </p:sp>
      <p:grpSp>
        <p:nvGrpSpPr>
          <p:cNvPr id="25" name="Group 24"/>
          <p:cNvGrpSpPr/>
          <p:nvPr/>
        </p:nvGrpSpPr>
        <p:grpSpPr>
          <a:xfrm>
            <a:off x="482600" y="4990385"/>
            <a:ext cx="8686800" cy="1587855"/>
            <a:chOff x="609600" y="5507258"/>
            <a:chExt cx="8686800" cy="1587855"/>
          </a:xfrm>
        </p:grpSpPr>
        <p:grpSp>
          <p:nvGrpSpPr>
            <p:cNvPr id="13" name="Group 12"/>
            <p:cNvGrpSpPr/>
            <p:nvPr/>
          </p:nvGrpSpPr>
          <p:grpSpPr>
            <a:xfrm>
              <a:off x="609600" y="5714191"/>
              <a:ext cx="8686800" cy="1380922"/>
              <a:chOff x="609600" y="5714190"/>
              <a:chExt cx="8686800" cy="1380920"/>
            </a:xfrm>
          </p:grpSpPr>
          <p:sp>
            <p:nvSpPr>
              <p:cNvPr id="6" name="TextBox 5"/>
              <p:cNvSpPr txBox="1"/>
              <p:nvPr/>
            </p:nvSpPr>
            <p:spPr>
              <a:xfrm>
                <a:off x="2653715" y="5714190"/>
                <a:ext cx="4425536" cy="646330"/>
              </a:xfrm>
              <a:prstGeom prst="rect">
                <a:avLst/>
              </a:prstGeom>
              <a:noFill/>
            </p:spPr>
            <p:txBody>
              <a:bodyPr wrap="none" rtlCol="0">
                <a:spAutoFit/>
              </a:bodyPr>
              <a:lstStyle/>
              <a:p>
                <a:r>
                  <a:rPr lang="en-US" sz="3600" dirty="0" smtClean="0">
                    <a:solidFill>
                      <a:srgbClr val="FF0000"/>
                    </a:solidFill>
                  </a:rPr>
                  <a:t>2010’s: Unity </a:t>
                </a:r>
                <a:r>
                  <a:rPr lang="en-US" sz="3600" dirty="0" err="1" smtClean="0">
                    <a:solidFill>
                      <a:srgbClr val="FF0000"/>
                    </a:solidFill>
                  </a:rPr>
                  <a:t>refound</a:t>
                </a:r>
                <a:r>
                  <a:rPr lang="en-US" sz="3600" dirty="0" smtClean="0">
                    <a:solidFill>
                      <a:srgbClr val="FF0000"/>
                    </a:solidFill>
                  </a:rPr>
                  <a:t>?</a:t>
                </a:r>
                <a:endParaRPr lang="en-US" sz="3600" dirty="0">
                  <a:solidFill>
                    <a:srgbClr val="FF0000"/>
                  </a:solidFill>
                </a:endParaRPr>
              </a:p>
            </p:txBody>
          </p:sp>
          <p:sp>
            <p:nvSpPr>
              <p:cNvPr id="10" name="TextBox 9"/>
              <p:cNvSpPr txBox="1"/>
              <p:nvPr/>
            </p:nvSpPr>
            <p:spPr>
              <a:xfrm>
                <a:off x="609600" y="6233337"/>
                <a:ext cx="8686800" cy="861773"/>
              </a:xfrm>
              <a:prstGeom prst="rect">
                <a:avLst/>
              </a:prstGeom>
              <a:noFill/>
            </p:spPr>
            <p:txBody>
              <a:bodyPr wrap="square" rtlCol="0">
                <a:spAutoFit/>
              </a:bodyPr>
              <a:lstStyle/>
              <a:p>
                <a:pPr algn="ctr"/>
                <a:r>
                  <a:rPr lang="en-US" sz="1600" dirty="0" smtClean="0"/>
                  <a:t>GCMs respect scaling laws</a:t>
                </a:r>
                <a:r>
                  <a:rPr lang="mr-IN" sz="1600" dirty="0" smtClean="0"/>
                  <a:t>…</a:t>
                </a:r>
                <a:r>
                  <a:rPr lang="en-US" sz="1600" dirty="0" smtClean="0"/>
                  <a:t> </a:t>
                </a:r>
              </a:p>
              <a:p>
                <a:pPr algn="ctr"/>
                <a:r>
                  <a:rPr lang="en-US" sz="1600" dirty="0" smtClean="0">
                    <a:solidFill>
                      <a:srgbClr val="008000"/>
                    </a:solidFill>
                  </a:rPr>
                  <a:t>Control runs can be stochastically forecast</a:t>
                </a:r>
                <a:r>
                  <a:rPr lang="mr-IN" sz="1600" dirty="0" smtClean="0"/>
                  <a:t>…</a:t>
                </a:r>
                <a:endParaRPr lang="en-US" sz="1600" dirty="0"/>
              </a:p>
              <a:p>
                <a:pPr algn="ctr"/>
                <a:r>
                  <a:rPr lang="en-US" sz="1600" dirty="0" smtClean="0">
                    <a:solidFill>
                      <a:srgbClr val="FF6600"/>
                    </a:solidFill>
                  </a:rPr>
                  <a:t>Scaling yields less uncertain climate projections</a:t>
                </a:r>
                <a:endParaRPr lang="en-US" sz="1600" dirty="0">
                  <a:solidFill>
                    <a:srgbClr val="FF6600"/>
                  </a:solidFill>
                </a:endParaRPr>
              </a:p>
            </p:txBody>
          </p:sp>
        </p:grpSp>
        <p:cxnSp>
          <p:nvCxnSpPr>
            <p:cNvPr id="20" name="Straight Arrow Connector 19"/>
            <p:cNvCxnSpPr/>
            <p:nvPr/>
          </p:nvCxnSpPr>
          <p:spPr>
            <a:xfrm flipH="1">
              <a:off x="6448665" y="5507258"/>
              <a:ext cx="457381" cy="280328"/>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751327" y="5507258"/>
              <a:ext cx="492646" cy="25301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5533800" y="2032596"/>
            <a:ext cx="2523648" cy="2111324"/>
            <a:chOff x="4924200" y="1810656"/>
            <a:chExt cx="2523648" cy="2111324"/>
          </a:xfrm>
        </p:grpSpPr>
        <p:grpSp>
          <p:nvGrpSpPr>
            <p:cNvPr id="12" name="Group 11"/>
            <p:cNvGrpSpPr/>
            <p:nvPr/>
          </p:nvGrpSpPr>
          <p:grpSpPr>
            <a:xfrm>
              <a:off x="4924200" y="2149152"/>
              <a:ext cx="2523648" cy="1772828"/>
              <a:chOff x="5120373" y="2644203"/>
              <a:chExt cx="2523648" cy="1772826"/>
            </a:xfrm>
          </p:grpSpPr>
          <p:sp>
            <p:nvSpPr>
              <p:cNvPr id="5" name="TextBox 4"/>
              <p:cNvSpPr txBox="1"/>
              <p:nvPr/>
            </p:nvSpPr>
            <p:spPr>
              <a:xfrm>
                <a:off x="5120373" y="2644203"/>
                <a:ext cx="2523648" cy="369332"/>
              </a:xfrm>
              <a:prstGeom prst="rect">
                <a:avLst/>
              </a:prstGeom>
              <a:noFill/>
              <a:ln>
                <a:solidFill>
                  <a:srgbClr val="FF0000"/>
                </a:solidFill>
              </a:ln>
            </p:spPr>
            <p:txBody>
              <a:bodyPr wrap="none" rtlCol="0">
                <a:spAutoFit/>
              </a:bodyPr>
              <a:lstStyle/>
              <a:p>
                <a:r>
                  <a:rPr lang="en-US" dirty="0" smtClean="0"/>
                  <a:t>The Nonlinear revolution</a:t>
                </a:r>
              </a:p>
            </p:txBody>
          </p:sp>
          <p:sp>
            <p:nvSpPr>
              <p:cNvPr id="9" name="TextBox 8"/>
              <p:cNvSpPr txBox="1"/>
              <p:nvPr/>
            </p:nvSpPr>
            <p:spPr>
              <a:xfrm>
                <a:off x="5509832" y="3247479"/>
                <a:ext cx="1738690" cy="1169550"/>
              </a:xfrm>
              <a:prstGeom prst="rect">
                <a:avLst/>
              </a:prstGeom>
              <a:noFill/>
            </p:spPr>
            <p:txBody>
              <a:bodyPr wrap="none" rtlCol="0">
                <a:spAutoFit/>
              </a:bodyPr>
              <a:lstStyle/>
              <a:p>
                <a:r>
                  <a:rPr lang="en-US" sz="1400" dirty="0" smtClean="0">
                    <a:solidFill>
                      <a:srgbClr val="0000FF"/>
                    </a:solidFill>
                  </a:rPr>
                  <a:t>Deterministic chaos</a:t>
                </a:r>
                <a:endParaRPr lang="en-US" sz="1400" dirty="0">
                  <a:solidFill>
                    <a:srgbClr val="0000FF"/>
                  </a:solidFill>
                </a:endParaRPr>
              </a:p>
              <a:p>
                <a:r>
                  <a:rPr lang="en-US" sz="1400" dirty="0">
                    <a:solidFill>
                      <a:srgbClr val="0000FF"/>
                    </a:solidFill>
                  </a:rPr>
                  <a:t>Stochastic </a:t>
                </a:r>
                <a:r>
                  <a:rPr lang="en-US" sz="1400" dirty="0" smtClean="0">
                    <a:solidFill>
                      <a:srgbClr val="0000FF"/>
                    </a:solidFill>
                  </a:rPr>
                  <a:t>chaos</a:t>
                </a:r>
              </a:p>
              <a:p>
                <a:r>
                  <a:rPr lang="en-US" sz="1400" dirty="0">
                    <a:solidFill>
                      <a:srgbClr val="0000FF"/>
                    </a:solidFill>
                  </a:rPr>
                  <a:t>Fractals, </a:t>
                </a:r>
                <a:r>
                  <a:rPr lang="en-US" sz="1400" dirty="0" err="1" smtClean="0">
                    <a:solidFill>
                      <a:srgbClr val="0000FF"/>
                    </a:solidFill>
                  </a:rPr>
                  <a:t>multifractals</a:t>
                </a:r>
                <a:endParaRPr lang="en-US" sz="1400" dirty="0" smtClean="0">
                  <a:solidFill>
                    <a:srgbClr val="0000FF"/>
                  </a:solidFill>
                </a:endParaRPr>
              </a:p>
              <a:p>
                <a:r>
                  <a:rPr lang="en-US" sz="1400" dirty="0" smtClean="0">
                    <a:solidFill>
                      <a:srgbClr val="0000FF"/>
                    </a:solidFill>
                  </a:rPr>
                  <a:t>Scaling symmetries</a:t>
                </a:r>
              </a:p>
              <a:p>
                <a:r>
                  <a:rPr lang="en-US" sz="1400" dirty="0" smtClean="0">
                    <a:solidFill>
                      <a:srgbClr val="0000FF"/>
                    </a:solidFill>
                  </a:rPr>
                  <a:t>Anisotropic scaling</a:t>
                </a:r>
              </a:p>
            </p:txBody>
          </p:sp>
        </p:grpSp>
        <p:cxnSp>
          <p:nvCxnSpPr>
            <p:cNvPr id="26" name="Straight Arrow Connector 25"/>
            <p:cNvCxnSpPr/>
            <p:nvPr/>
          </p:nvCxnSpPr>
          <p:spPr>
            <a:xfrm>
              <a:off x="5676800" y="1810656"/>
              <a:ext cx="492646" cy="25301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991477" y="2070601"/>
            <a:ext cx="3903633" cy="2066665"/>
            <a:chOff x="381877" y="1848661"/>
            <a:chExt cx="3903633" cy="2066665"/>
          </a:xfrm>
        </p:grpSpPr>
        <p:grpSp>
          <p:nvGrpSpPr>
            <p:cNvPr id="11" name="Group 10"/>
            <p:cNvGrpSpPr/>
            <p:nvPr/>
          </p:nvGrpSpPr>
          <p:grpSpPr>
            <a:xfrm>
              <a:off x="381877" y="2139551"/>
              <a:ext cx="3903633" cy="1775775"/>
              <a:chOff x="753571" y="2634599"/>
              <a:chExt cx="3903633" cy="1775775"/>
            </a:xfrm>
          </p:grpSpPr>
          <p:sp>
            <p:nvSpPr>
              <p:cNvPr id="3" name="TextBox 2"/>
              <p:cNvSpPr txBox="1"/>
              <p:nvPr/>
            </p:nvSpPr>
            <p:spPr>
              <a:xfrm>
                <a:off x="753571" y="2634599"/>
                <a:ext cx="3903633" cy="369332"/>
              </a:xfrm>
              <a:prstGeom prst="rect">
                <a:avLst/>
              </a:prstGeom>
              <a:noFill/>
              <a:ln>
                <a:solidFill>
                  <a:srgbClr val="FF0000"/>
                </a:solidFill>
              </a:ln>
            </p:spPr>
            <p:txBody>
              <a:bodyPr wrap="none" rtlCol="0">
                <a:spAutoFit/>
              </a:bodyPr>
              <a:lstStyle/>
              <a:p>
                <a:r>
                  <a:rPr lang="en-US" dirty="0" smtClean="0"/>
                  <a:t>The Numerical revolution: NWPs, GCMs</a:t>
                </a:r>
              </a:p>
            </p:txBody>
          </p:sp>
          <p:sp>
            <p:nvSpPr>
              <p:cNvPr id="7" name="TextBox 6"/>
              <p:cNvSpPr txBox="1"/>
              <p:nvPr/>
            </p:nvSpPr>
            <p:spPr>
              <a:xfrm>
                <a:off x="1437060" y="3240823"/>
                <a:ext cx="2316923" cy="1169551"/>
              </a:xfrm>
              <a:prstGeom prst="rect">
                <a:avLst/>
              </a:prstGeom>
              <a:noFill/>
            </p:spPr>
            <p:txBody>
              <a:bodyPr wrap="none" rtlCol="0">
                <a:spAutoFit/>
              </a:bodyPr>
              <a:lstStyle/>
              <a:p>
                <a:pPr algn="ctr"/>
                <a:r>
                  <a:rPr lang="en-US" sz="1400" dirty="0" smtClean="0">
                    <a:solidFill>
                      <a:srgbClr val="0000FF"/>
                    </a:solidFill>
                  </a:rPr>
                  <a:t>Initialization</a:t>
                </a:r>
              </a:p>
              <a:p>
                <a:pPr algn="ctr"/>
                <a:r>
                  <a:rPr lang="en-US" sz="1400" dirty="0" smtClean="0">
                    <a:solidFill>
                      <a:srgbClr val="0000FF"/>
                    </a:solidFill>
                  </a:rPr>
                  <a:t>Ensemble forecasting</a:t>
                </a:r>
              </a:p>
              <a:p>
                <a:pPr algn="ctr"/>
                <a:r>
                  <a:rPr lang="en-US" sz="1400" dirty="0" smtClean="0">
                    <a:solidFill>
                      <a:srgbClr val="0000FF"/>
                    </a:solidFill>
                  </a:rPr>
                  <a:t>3D, 4D </a:t>
                </a:r>
                <a:r>
                  <a:rPr lang="en-US" sz="1400" dirty="0" err="1" smtClean="0">
                    <a:solidFill>
                      <a:srgbClr val="0000FF"/>
                    </a:solidFill>
                  </a:rPr>
                  <a:t>var</a:t>
                </a:r>
                <a:r>
                  <a:rPr lang="en-US" sz="1400" dirty="0" smtClean="0">
                    <a:solidFill>
                      <a:srgbClr val="0000FF"/>
                    </a:solidFill>
                  </a:rPr>
                  <a:t> (data assimilation)</a:t>
                </a:r>
              </a:p>
              <a:p>
                <a:pPr algn="ctr"/>
                <a:r>
                  <a:rPr lang="en-US" sz="1400" dirty="0" smtClean="0">
                    <a:solidFill>
                      <a:srgbClr val="0000FF"/>
                    </a:solidFill>
                  </a:rPr>
                  <a:t>Extension to climate</a:t>
                </a:r>
              </a:p>
              <a:p>
                <a:pPr algn="ctr"/>
                <a:r>
                  <a:rPr lang="en-US" sz="1400" dirty="0" smtClean="0">
                    <a:solidFill>
                      <a:srgbClr val="0000FF"/>
                    </a:solidFill>
                  </a:rPr>
                  <a:t>Earth System Models</a:t>
                </a:r>
                <a:endParaRPr lang="en-US" sz="1400" dirty="0">
                  <a:solidFill>
                    <a:srgbClr val="0000FF"/>
                  </a:solidFill>
                </a:endParaRPr>
              </a:p>
            </p:txBody>
          </p:sp>
        </p:grpSp>
        <p:cxnSp>
          <p:nvCxnSpPr>
            <p:cNvPr id="27" name="Straight Arrow Connector 26"/>
            <p:cNvCxnSpPr/>
            <p:nvPr/>
          </p:nvCxnSpPr>
          <p:spPr>
            <a:xfrm flipH="1">
              <a:off x="1974411" y="1848661"/>
              <a:ext cx="492646" cy="25301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77574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6545" y="733670"/>
            <a:ext cx="2645172" cy="3281711"/>
            <a:chOff x="-146545" y="733666"/>
            <a:chExt cx="2645172" cy="3281711"/>
          </a:xfrm>
        </p:grpSpPr>
        <p:pic>
          <p:nvPicPr>
            <p:cNvPr id="3" name="Picture 2"/>
            <p:cNvPicPr>
              <a:picLocks noChangeAspect="1"/>
            </p:cNvPicPr>
            <p:nvPr/>
          </p:nvPicPr>
          <p:blipFill>
            <a:blip r:embed="rId3"/>
            <a:stretch>
              <a:fillRect/>
            </a:stretch>
          </p:blipFill>
          <p:spPr>
            <a:xfrm>
              <a:off x="-146545" y="733666"/>
              <a:ext cx="2645172" cy="3281711"/>
            </a:xfrm>
            <a:prstGeom prst="rect">
              <a:avLst/>
            </a:prstGeom>
          </p:spPr>
        </p:pic>
        <p:sp>
          <p:nvSpPr>
            <p:cNvPr id="5" name="Rectangle 4"/>
            <p:cNvSpPr/>
            <p:nvPr/>
          </p:nvSpPr>
          <p:spPr>
            <a:xfrm>
              <a:off x="1130618" y="2954168"/>
              <a:ext cx="1316112" cy="646331"/>
            </a:xfrm>
            <a:prstGeom prst="rect">
              <a:avLst/>
            </a:prstGeom>
            <a:solidFill>
              <a:srgbClr val="660066"/>
            </a:solidFill>
          </p:spPr>
          <p:txBody>
            <a:bodyPr wrap="square">
              <a:spAutoFit/>
            </a:bodyPr>
            <a:lstStyle/>
            <a:p>
              <a:r>
                <a:rPr lang="en-US" dirty="0">
                  <a:solidFill>
                    <a:srgbClr val="FFFF00"/>
                  </a:solidFill>
                </a:rPr>
                <a:t>Richardson</a:t>
              </a:r>
            </a:p>
            <a:p>
              <a:r>
                <a:rPr lang="en-US" dirty="0">
                  <a:solidFill>
                    <a:srgbClr val="FFFF00"/>
                  </a:solidFill>
                </a:rPr>
                <a:t>1881 - 1953</a:t>
              </a:r>
            </a:p>
          </p:txBody>
        </p:sp>
      </p:grpSp>
      <p:grpSp>
        <p:nvGrpSpPr>
          <p:cNvPr id="16" name="Group 15"/>
          <p:cNvGrpSpPr/>
          <p:nvPr/>
        </p:nvGrpSpPr>
        <p:grpSpPr>
          <a:xfrm>
            <a:off x="2397337" y="1026161"/>
            <a:ext cx="4189959" cy="3037741"/>
            <a:chOff x="2469611" y="840326"/>
            <a:chExt cx="4000500" cy="2946400"/>
          </a:xfrm>
        </p:grpSpPr>
        <p:pic>
          <p:nvPicPr>
            <p:cNvPr id="4" name="Picture 3"/>
            <p:cNvPicPr>
              <a:picLocks noChangeAspect="1"/>
            </p:cNvPicPr>
            <p:nvPr/>
          </p:nvPicPr>
          <p:blipFill>
            <a:blip r:embed="rId4"/>
            <a:stretch>
              <a:fillRect/>
            </a:stretch>
          </p:blipFill>
          <p:spPr>
            <a:xfrm>
              <a:off x="2469611" y="840326"/>
              <a:ext cx="4000500" cy="2946400"/>
            </a:xfrm>
            <a:prstGeom prst="rect">
              <a:avLst/>
            </a:prstGeom>
          </p:spPr>
        </p:pic>
        <p:sp>
          <p:nvSpPr>
            <p:cNvPr id="6" name="Rectangle 5"/>
            <p:cNvSpPr/>
            <p:nvPr/>
          </p:nvSpPr>
          <p:spPr>
            <a:xfrm>
              <a:off x="4569426" y="2802166"/>
              <a:ext cx="1389047" cy="626897"/>
            </a:xfrm>
            <a:prstGeom prst="rect">
              <a:avLst/>
            </a:prstGeom>
            <a:solidFill>
              <a:srgbClr val="660066"/>
            </a:solidFill>
          </p:spPr>
          <p:txBody>
            <a:bodyPr wrap="square">
              <a:spAutoFit/>
            </a:bodyPr>
            <a:lstStyle/>
            <a:p>
              <a:r>
                <a:rPr lang="en-US" dirty="0">
                  <a:solidFill>
                    <a:srgbClr val="FFFF00"/>
                  </a:solidFill>
                </a:rPr>
                <a:t>Kolmogorov</a:t>
              </a:r>
            </a:p>
            <a:p>
              <a:r>
                <a:rPr lang="en-US" dirty="0">
                  <a:solidFill>
                    <a:srgbClr val="FFFF00"/>
                  </a:solidFill>
                </a:rPr>
                <a:t>1903 – 1987</a:t>
              </a:r>
            </a:p>
          </p:txBody>
        </p:sp>
      </p:grpSp>
      <p:grpSp>
        <p:nvGrpSpPr>
          <p:cNvPr id="18" name="Group 17"/>
          <p:cNvGrpSpPr/>
          <p:nvPr/>
        </p:nvGrpSpPr>
        <p:grpSpPr>
          <a:xfrm>
            <a:off x="-31138" y="3991633"/>
            <a:ext cx="3366087" cy="2864989"/>
            <a:chOff x="-31139" y="4469418"/>
            <a:chExt cx="3511913" cy="2389337"/>
          </a:xfrm>
        </p:grpSpPr>
        <p:pic>
          <p:nvPicPr>
            <p:cNvPr id="7" name="Picture 6"/>
            <p:cNvPicPr>
              <a:picLocks noChangeAspect="1"/>
            </p:cNvPicPr>
            <p:nvPr/>
          </p:nvPicPr>
          <p:blipFill>
            <a:blip r:embed="rId5"/>
            <a:stretch>
              <a:fillRect/>
            </a:stretch>
          </p:blipFill>
          <p:spPr>
            <a:xfrm>
              <a:off x="-31139" y="4469418"/>
              <a:ext cx="3511913" cy="2389337"/>
            </a:xfrm>
            <a:prstGeom prst="rect">
              <a:avLst/>
            </a:prstGeom>
          </p:spPr>
        </p:pic>
        <p:sp>
          <p:nvSpPr>
            <p:cNvPr id="8" name="Rectangle 7"/>
            <p:cNvSpPr/>
            <p:nvPr/>
          </p:nvSpPr>
          <p:spPr>
            <a:xfrm>
              <a:off x="139914" y="4493017"/>
              <a:ext cx="1757342" cy="539026"/>
            </a:xfrm>
            <a:prstGeom prst="rect">
              <a:avLst/>
            </a:prstGeom>
            <a:solidFill>
              <a:srgbClr val="660066"/>
            </a:solidFill>
          </p:spPr>
          <p:txBody>
            <a:bodyPr wrap="square">
              <a:spAutoFit/>
            </a:bodyPr>
            <a:lstStyle/>
            <a:p>
              <a:r>
                <a:rPr lang="en-US" dirty="0" err="1">
                  <a:solidFill>
                    <a:srgbClr val="FFFF00"/>
                  </a:solidFill>
                </a:rPr>
                <a:t>Corrsin</a:t>
              </a:r>
              <a:endParaRPr lang="en-US" dirty="0">
                <a:solidFill>
                  <a:srgbClr val="FFFF00"/>
                </a:solidFill>
              </a:endParaRPr>
            </a:p>
            <a:p>
              <a:r>
                <a:rPr lang="en-US" dirty="0">
                  <a:solidFill>
                    <a:srgbClr val="FFFF00"/>
                  </a:solidFill>
                </a:rPr>
                <a:t>1920 – 1986</a:t>
              </a:r>
            </a:p>
          </p:txBody>
        </p:sp>
      </p:grpSp>
      <p:grpSp>
        <p:nvGrpSpPr>
          <p:cNvPr id="19" name="Group 18"/>
          <p:cNvGrpSpPr/>
          <p:nvPr/>
        </p:nvGrpSpPr>
        <p:grpSpPr>
          <a:xfrm>
            <a:off x="2317835" y="4019931"/>
            <a:ext cx="2607148" cy="2838070"/>
            <a:chOff x="3472053" y="3625791"/>
            <a:chExt cx="3175000" cy="3175000"/>
          </a:xfrm>
        </p:grpSpPr>
        <p:pic>
          <p:nvPicPr>
            <p:cNvPr id="10" name="Picture 9"/>
            <p:cNvPicPr>
              <a:picLocks noChangeAspect="1"/>
            </p:cNvPicPr>
            <p:nvPr/>
          </p:nvPicPr>
          <p:blipFill>
            <a:blip r:embed="rId6"/>
            <a:stretch>
              <a:fillRect/>
            </a:stretch>
          </p:blipFill>
          <p:spPr>
            <a:xfrm>
              <a:off x="3472053" y="3625791"/>
              <a:ext cx="3175000" cy="3175000"/>
            </a:xfrm>
            <a:prstGeom prst="rect">
              <a:avLst/>
            </a:prstGeom>
          </p:spPr>
        </p:pic>
        <p:sp>
          <p:nvSpPr>
            <p:cNvPr id="9" name="Rectangle 8"/>
            <p:cNvSpPr/>
            <p:nvPr/>
          </p:nvSpPr>
          <p:spPr>
            <a:xfrm>
              <a:off x="3489593" y="6036446"/>
              <a:ext cx="2636444" cy="723062"/>
            </a:xfrm>
            <a:prstGeom prst="rect">
              <a:avLst/>
            </a:prstGeom>
            <a:solidFill>
              <a:srgbClr val="660066"/>
            </a:solidFill>
          </p:spPr>
          <p:txBody>
            <a:bodyPr wrap="square">
              <a:spAutoFit/>
            </a:bodyPr>
            <a:lstStyle/>
            <a:p>
              <a:r>
                <a:rPr lang="en-US" dirty="0" smtClean="0">
                  <a:solidFill>
                    <a:srgbClr val="FFFF00"/>
                  </a:solidFill>
                </a:rPr>
                <a:t>Ralph </a:t>
              </a:r>
              <a:r>
                <a:rPr lang="en-US" dirty="0" err="1">
                  <a:solidFill>
                    <a:srgbClr val="FFFF00"/>
                  </a:solidFill>
                </a:rPr>
                <a:t>Bolgiano</a:t>
              </a:r>
              <a:r>
                <a:rPr lang="en-US" dirty="0">
                  <a:solidFill>
                    <a:srgbClr val="FFFF00"/>
                  </a:solidFill>
                </a:rPr>
                <a:t>, Jr. </a:t>
              </a:r>
            </a:p>
            <a:p>
              <a:r>
                <a:rPr lang="en-US" dirty="0">
                  <a:solidFill>
                    <a:srgbClr val="FFFF00"/>
                  </a:solidFill>
                </a:rPr>
                <a:t>1922 —  2002</a:t>
              </a:r>
            </a:p>
          </p:txBody>
        </p:sp>
      </p:grpSp>
      <p:grpSp>
        <p:nvGrpSpPr>
          <p:cNvPr id="17" name="Group 16"/>
          <p:cNvGrpSpPr/>
          <p:nvPr/>
        </p:nvGrpSpPr>
        <p:grpSpPr>
          <a:xfrm>
            <a:off x="6307651" y="890666"/>
            <a:ext cx="2933723" cy="3173235"/>
            <a:chOff x="6515875" y="818361"/>
            <a:chExt cx="2298700" cy="2743200"/>
          </a:xfrm>
        </p:grpSpPr>
        <p:pic>
          <p:nvPicPr>
            <p:cNvPr id="11" name="Picture 10"/>
            <p:cNvPicPr>
              <a:picLocks noChangeAspect="1"/>
            </p:cNvPicPr>
            <p:nvPr/>
          </p:nvPicPr>
          <p:blipFill>
            <a:blip r:embed="rId7"/>
            <a:stretch>
              <a:fillRect/>
            </a:stretch>
          </p:blipFill>
          <p:spPr>
            <a:xfrm>
              <a:off x="6515875" y="818361"/>
              <a:ext cx="2298700" cy="2743200"/>
            </a:xfrm>
            <a:prstGeom prst="rect">
              <a:avLst/>
            </a:prstGeom>
          </p:spPr>
        </p:pic>
        <p:sp>
          <p:nvSpPr>
            <p:cNvPr id="12" name="Rectangle 11"/>
            <p:cNvSpPr/>
            <p:nvPr/>
          </p:nvSpPr>
          <p:spPr>
            <a:xfrm>
              <a:off x="7419554" y="2683342"/>
              <a:ext cx="1321887" cy="558741"/>
            </a:xfrm>
            <a:prstGeom prst="rect">
              <a:avLst/>
            </a:prstGeom>
            <a:solidFill>
              <a:srgbClr val="660066"/>
            </a:solidFill>
          </p:spPr>
          <p:txBody>
            <a:bodyPr wrap="square">
              <a:spAutoFit/>
            </a:bodyPr>
            <a:lstStyle/>
            <a:p>
              <a:r>
                <a:rPr lang="en-US" dirty="0" err="1">
                  <a:solidFill>
                    <a:srgbClr val="FFFF00"/>
                  </a:solidFill>
                </a:rPr>
                <a:t>Obukhov</a:t>
              </a:r>
              <a:endParaRPr lang="en-US" dirty="0">
                <a:solidFill>
                  <a:srgbClr val="FFFF00"/>
                </a:solidFill>
              </a:endParaRPr>
            </a:p>
            <a:p>
              <a:r>
                <a:rPr lang="en-US" dirty="0">
                  <a:solidFill>
                    <a:srgbClr val="FFFF00"/>
                  </a:solidFill>
                </a:rPr>
                <a:t>1918 – 1989</a:t>
              </a:r>
            </a:p>
          </p:txBody>
        </p:sp>
      </p:grpSp>
      <p:sp>
        <p:nvSpPr>
          <p:cNvPr id="2" name="Title 1"/>
          <p:cNvSpPr>
            <a:spLocks noGrp="1"/>
          </p:cNvSpPr>
          <p:nvPr>
            <p:ph type="title"/>
          </p:nvPr>
        </p:nvSpPr>
        <p:spPr>
          <a:xfrm>
            <a:off x="1" y="-7733"/>
            <a:ext cx="9144000" cy="1033892"/>
          </a:xfrm>
          <a:solidFill>
            <a:srgbClr val="660066"/>
          </a:solidFill>
        </p:spPr>
        <p:txBody>
          <a:bodyPr>
            <a:normAutofit fontScale="90000"/>
          </a:bodyPr>
          <a:lstStyle/>
          <a:p>
            <a:r>
              <a:rPr lang="en-US" sz="2200" dirty="0" smtClean="0">
                <a:solidFill>
                  <a:srgbClr val="FFFF00"/>
                </a:solidFill>
              </a:rPr>
              <a:t>The neglected strand of atmospheric science:</a:t>
            </a:r>
            <a:br>
              <a:rPr lang="en-US" sz="2200" dirty="0" smtClean="0">
                <a:solidFill>
                  <a:srgbClr val="FFFF00"/>
                </a:solidFill>
              </a:rPr>
            </a:br>
            <a:r>
              <a:rPr lang="en-US" dirty="0" smtClean="0">
                <a:solidFill>
                  <a:srgbClr val="FFFF00"/>
                </a:solidFill>
              </a:rPr>
              <a:t>Pioneers </a:t>
            </a:r>
            <a:r>
              <a:rPr lang="en-US" dirty="0">
                <a:solidFill>
                  <a:srgbClr val="FFFF00"/>
                </a:solidFill>
              </a:rPr>
              <a:t>of turbulence</a:t>
            </a:r>
          </a:p>
        </p:txBody>
      </p:sp>
      <p:grpSp>
        <p:nvGrpSpPr>
          <p:cNvPr id="27" name="Group 26"/>
          <p:cNvGrpSpPr/>
          <p:nvPr/>
        </p:nvGrpSpPr>
        <p:grpSpPr>
          <a:xfrm>
            <a:off x="4525925" y="3991634"/>
            <a:ext cx="2720555" cy="2885880"/>
            <a:chOff x="4525921" y="3991632"/>
            <a:chExt cx="2720555" cy="2885880"/>
          </a:xfrm>
        </p:grpSpPr>
        <p:pic>
          <p:nvPicPr>
            <p:cNvPr id="21" name="Picture 20"/>
            <p:cNvPicPr>
              <a:picLocks noChangeAspect="1"/>
            </p:cNvPicPr>
            <p:nvPr/>
          </p:nvPicPr>
          <p:blipFill>
            <a:blip r:embed="rId8"/>
            <a:stretch>
              <a:fillRect/>
            </a:stretch>
          </p:blipFill>
          <p:spPr>
            <a:xfrm>
              <a:off x="4525921" y="3991632"/>
              <a:ext cx="2720555" cy="2389107"/>
            </a:xfrm>
            <a:prstGeom prst="rect">
              <a:avLst/>
            </a:prstGeom>
          </p:spPr>
        </p:pic>
        <p:sp>
          <p:nvSpPr>
            <p:cNvPr id="25" name="Rectangle 24"/>
            <p:cNvSpPr/>
            <p:nvPr/>
          </p:nvSpPr>
          <p:spPr>
            <a:xfrm>
              <a:off x="4829506" y="6231181"/>
              <a:ext cx="1933311" cy="646331"/>
            </a:xfrm>
            <a:prstGeom prst="rect">
              <a:avLst/>
            </a:prstGeom>
            <a:solidFill>
              <a:srgbClr val="660066"/>
            </a:solidFill>
          </p:spPr>
          <p:txBody>
            <a:bodyPr wrap="square">
              <a:spAutoFit/>
            </a:bodyPr>
            <a:lstStyle/>
            <a:p>
              <a:r>
                <a:rPr lang="en-US" dirty="0" err="1" smtClean="0">
                  <a:solidFill>
                    <a:srgbClr val="FFFF00"/>
                  </a:solidFill>
                </a:rPr>
                <a:t>Jule</a:t>
              </a:r>
              <a:r>
                <a:rPr lang="en-US" dirty="0" smtClean="0">
                  <a:solidFill>
                    <a:srgbClr val="FFFF00"/>
                  </a:solidFill>
                </a:rPr>
                <a:t> </a:t>
              </a:r>
              <a:r>
                <a:rPr lang="en-US" dirty="0" err="1" smtClean="0">
                  <a:solidFill>
                    <a:srgbClr val="FFFF00"/>
                  </a:solidFill>
                </a:rPr>
                <a:t>Charney</a:t>
              </a:r>
              <a:endParaRPr lang="en-US" dirty="0">
                <a:solidFill>
                  <a:srgbClr val="FFFF00"/>
                </a:solidFill>
              </a:endParaRPr>
            </a:p>
            <a:p>
              <a:r>
                <a:rPr lang="en-US" dirty="0" smtClean="0">
                  <a:solidFill>
                    <a:srgbClr val="FFFF00"/>
                  </a:solidFill>
                </a:rPr>
                <a:t>1917 </a:t>
              </a:r>
              <a:r>
                <a:rPr lang="en-US" dirty="0">
                  <a:solidFill>
                    <a:srgbClr val="FFFF00"/>
                  </a:solidFill>
                </a:rPr>
                <a:t>—  </a:t>
              </a:r>
              <a:r>
                <a:rPr lang="en-US" dirty="0" smtClean="0">
                  <a:solidFill>
                    <a:srgbClr val="FFFF00"/>
                  </a:solidFill>
                </a:rPr>
                <a:t>1981</a:t>
              </a:r>
              <a:endParaRPr lang="en-US" dirty="0">
                <a:solidFill>
                  <a:srgbClr val="FFFF00"/>
                </a:solidFill>
              </a:endParaRPr>
            </a:p>
          </p:txBody>
        </p:sp>
      </p:grpSp>
      <p:grpSp>
        <p:nvGrpSpPr>
          <p:cNvPr id="14" name="Group 13"/>
          <p:cNvGrpSpPr/>
          <p:nvPr/>
        </p:nvGrpSpPr>
        <p:grpSpPr>
          <a:xfrm>
            <a:off x="6762818" y="3706600"/>
            <a:ext cx="2396316" cy="3203277"/>
            <a:chOff x="6762817" y="3706597"/>
            <a:chExt cx="2396316" cy="3203277"/>
          </a:xfrm>
        </p:grpSpPr>
        <p:pic>
          <p:nvPicPr>
            <p:cNvPr id="26" name="Picture 25"/>
            <p:cNvPicPr>
              <a:picLocks noChangeAspect="1"/>
            </p:cNvPicPr>
            <p:nvPr/>
          </p:nvPicPr>
          <p:blipFill>
            <a:blip r:embed="rId9"/>
            <a:stretch>
              <a:fillRect/>
            </a:stretch>
          </p:blipFill>
          <p:spPr>
            <a:xfrm>
              <a:off x="6762817" y="3706597"/>
              <a:ext cx="2396316" cy="3203277"/>
            </a:xfrm>
            <a:prstGeom prst="rect">
              <a:avLst/>
            </a:prstGeom>
          </p:spPr>
        </p:pic>
        <p:sp>
          <p:nvSpPr>
            <p:cNvPr id="20" name="Rectangle 19"/>
            <p:cNvSpPr/>
            <p:nvPr/>
          </p:nvSpPr>
          <p:spPr>
            <a:xfrm>
              <a:off x="7325137" y="5943822"/>
              <a:ext cx="1489440" cy="646331"/>
            </a:xfrm>
            <a:prstGeom prst="rect">
              <a:avLst/>
            </a:prstGeom>
            <a:solidFill>
              <a:srgbClr val="660066"/>
            </a:solidFill>
          </p:spPr>
          <p:txBody>
            <a:bodyPr wrap="square">
              <a:spAutoFit/>
            </a:bodyPr>
            <a:lstStyle/>
            <a:p>
              <a:r>
                <a:rPr lang="en-US" dirty="0">
                  <a:solidFill>
                    <a:srgbClr val="FFFF00"/>
                  </a:solidFill>
                </a:rPr>
                <a:t>Mandelbrot</a:t>
              </a:r>
            </a:p>
            <a:p>
              <a:r>
                <a:rPr lang="en-US" dirty="0">
                  <a:solidFill>
                    <a:srgbClr val="FFFF00"/>
                  </a:solidFill>
                </a:rPr>
                <a:t>1924-2010</a:t>
              </a:r>
            </a:p>
          </p:txBody>
        </p:sp>
      </p:grpSp>
    </p:spTree>
    <p:custDataLst>
      <p:tags r:id="rId1"/>
    </p:custDataLst>
    <p:extLst>
      <p:ext uri="{BB962C8B-B14F-4D97-AF65-F5344CB8AC3E}">
        <p14:creationId xmlns:p14="http://schemas.microsoft.com/office/powerpoint/2010/main" val="2260004344"/>
      </p:ext>
    </p:extLst>
  </p:cSld>
  <p:clrMapOvr>
    <a:masterClrMapping/>
  </p:clrMapOvr>
  <mc:AlternateContent xmlns:mc="http://schemas.openxmlformats.org/markup-compatibility/2006" xmlns:p14="http://schemas.microsoft.com/office/powerpoint/2010/main">
    <mc:Choice Requires="p14">
      <p:transition spd="slow" p14:dur="2000" advTm="96464"/>
    </mc:Choice>
    <mc:Fallback xmlns="">
      <p:transition xmlns:p14="http://schemas.microsoft.com/office/powerpoint/2010/main" spd="slow" advTm="9646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74361" y="83442"/>
            <a:ext cx="4694383" cy="1325107"/>
          </a:xfrm>
          <a:ln w="28575" cmpd="sng">
            <a:solidFill>
              <a:srgbClr val="FF0000"/>
            </a:solidFill>
          </a:ln>
        </p:spPr>
        <p:txBody>
          <a:bodyPr rtlCol="0">
            <a:normAutofit fontScale="90000"/>
          </a:bodyPr>
          <a:lstStyle/>
          <a:p>
            <a:pPr>
              <a:defRPr/>
            </a:pPr>
            <a:r>
              <a:rPr lang="en-US" sz="4000" dirty="0" smtClean="0">
                <a:solidFill>
                  <a:srgbClr val="FF0000"/>
                </a:solidFill>
                <a:latin typeface="Arial" charset="0"/>
              </a:rPr>
              <a:t>Laws of Atmospheric </a:t>
            </a:r>
            <a:r>
              <a:rPr lang="en-US" sz="4000" dirty="0">
                <a:solidFill>
                  <a:srgbClr val="FF0000"/>
                </a:solidFill>
                <a:latin typeface="Arial" charset="0"/>
              </a:rPr>
              <a:t>Turbulence</a:t>
            </a:r>
          </a:p>
        </p:txBody>
      </p:sp>
      <p:sp>
        <p:nvSpPr>
          <p:cNvPr id="19458" name="Rectangle 3"/>
          <p:cNvSpPr>
            <a:spLocks noChangeArrowheads="1"/>
          </p:cNvSpPr>
          <p:nvPr/>
        </p:nvSpPr>
        <p:spPr bwMode="auto">
          <a:xfrm>
            <a:off x="1396688" y="2716245"/>
            <a:ext cx="7233481" cy="102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dirty="0">
              <a:solidFill>
                <a:schemeClr val="tx2"/>
              </a:solidFill>
            </a:endParaRPr>
          </a:p>
        </p:txBody>
      </p:sp>
      <p:sp>
        <p:nvSpPr>
          <p:cNvPr id="19459" name="Text Box 4"/>
          <p:cNvSpPr txBox="1">
            <a:spLocks noChangeArrowheads="1"/>
          </p:cNvSpPr>
          <p:nvPr/>
        </p:nvSpPr>
        <p:spPr bwMode="auto">
          <a:xfrm>
            <a:off x="974448" y="3410264"/>
            <a:ext cx="756368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solidFill>
                  <a:schemeClr val="accent2"/>
                </a:solidFill>
                <a:latin typeface="Arial" charset="0"/>
              </a:rPr>
              <a:t>Fluctuations</a:t>
            </a:r>
            <a:r>
              <a:rPr lang="en-US" sz="3200" dirty="0">
                <a:latin typeface="Arial" charset="0"/>
              </a:rPr>
              <a:t> ≈ (turbulent flux</a:t>
            </a:r>
            <a:r>
              <a:rPr lang="en-US" sz="3200" dirty="0" smtClean="0">
                <a:latin typeface="Arial" charset="0"/>
              </a:rPr>
              <a:t>) </a:t>
            </a:r>
            <a:r>
              <a:rPr lang="en-US" sz="3200" dirty="0">
                <a:latin typeface="Arial" charset="0"/>
              </a:rPr>
              <a:t>x (scale)</a:t>
            </a:r>
            <a:r>
              <a:rPr lang="en-US" sz="3200" baseline="30000" dirty="0">
                <a:solidFill>
                  <a:srgbClr val="FF0000"/>
                </a:solidFill>
                <a:latin typeface="Arial" charset="0"/>
              </a:rPr>
              <a:t>H</a:t>
            </a:r>
            <a:endParaRPr lang="en-US" sz="3200" dirty="0">
              <a:latin typeface="Arial" charset="0"/>
            </a:endParaRPr>
          </a:p>
        </p:txBody>
      </p:sp>
      <p:sp>
        <p:nvSpPr>
          <p:cNvPr id="11" name="TextBox 10"/>
          <p:cNvSpPr txBox="1"/>
          <p:nvPr/>
        </p:nvSpPr>
        <p:spPr>
          <a:xfrm>
            <a:off x="1344148" y="2973197"/>
            <a:ext cx="1239755" cy="369332"/>
          </a:xfrm>
          <a:prstGeom prst="rect">
            <a:avLst/>
          </a:prstGeom>
          <a:solidFill>
            <a:srgbClr val="660066"/>
          </a:solidFill>
        </p:spPr>
        <p:txBody>
          <a:bodyPr wrap="none" rtlCol="0">
            <a:spAutoFit/>
          </a:bodyPr>
          <a:lstStyle/>
          <a:p>
            <a:r>
              <a:rPr lang="en-US" dirty="0" smtClean="0">
                <a:solidFill>
                  <a:srgbClr val="FFFF00"/>
                </a:solidFill>
              </a:rPr>
              <a:t>Differences</a:t>
            </a:r>
            <a:endParaRPr lang="en-US" dirty="0">
              <a:solidFill>
                <a:srgbClr val="FFFF00"/>
              </a:solidFill>
            </a:endParaRPr>
          </a:p>
        </p:txBody>
      </p:sp>
      <p:sp>
        <p:nvSpPr>
          <p:cNvPr id="33" name="TextBox 32"/>
          <p:cNvSpPr txBox="1"/>
          <p:nvPr/>
        </p:nvSpPr>
        <p:spPr>
          <a:xfrm>
            <a:off x="4091708" y="3012018"/>
            <a:ext cx="1524801" cy="369332"/>
          </a:xfrm>
          <a:prstGeom prst="rect">
            <a:avLst/>
          </a:prstGeom>
          <a:solidFill>
            <a:srgbClr val="660066"/>
          </a:solidFill>
        </p:spPr>
        <p:txBody>
          <a:bodyPr wrap="none" rtlCol="0">
            <a:spAutoFit/>
          </a:bodyPr>
          <a:lstStyle/>
          <a:p>
            <a:r>
              <a:rPr lang="en-US" dirty="0" smtClean="0">
                <a:solidFill>
                  <a:srgbClr val="FFFF00"/>
                </a:solidFill>
              </a:rPr>
              <a:t>homogeneous</a:t>
            </a:r>
            <a:endParaRPr lang="en-US" dirty="0">
              <a:solidFill>
                <a:srgbClr val="FFFF00"/>
              </a:solidFill>
            </a:endParaRPr>
          </a:p>
        </p:txBody>
      </p:sp>
      <p:sp>
        <p:nvSpPr>
          <p:cNvPr id="34" name="TextBox 33"/>
          <p:cNvSpPr txBox="1"/>
          <p:nvPr/>
        </p:nvSpPr>
        <p:spPr>
          <a:xfrm>
            <a:off x="6799679" y="3012018"/>
            <a:ext cx="1002498" cy="369332"/>
          </a:xfrm>
          <a:prstGeom prst="rect">
            <a:avLst/>
          </a:prstGeom>
          <a:solidFill>
            <a:srgbClr val="660066"/>
          </a:solidFill>
        </p:spPr>
        <p:txBody>
          <a:bodyPr wrap="none" rtlCol="0">
            <a:spAutoFit/>
          </a:bodyPr>
          <a:lstStyle/>
          <a:p>
            <a:r>
              <a:rPr lang="en-US" dirty="0" smtClean="0">
                <a:solidFill>
                  <a:srgbClr val="FFFF00"/>
                </a:solidFill>
              </a:rPr>
              <a:t>Isotropic</a:t>
            </a:r>
            <a:endParaRPr lang="en-US" dirty="0">
              <a:solidFill>
                <a:srgbClr val="FFFF00"/>
              </a:solidFill>
            </a:endParaRPr>
          </a:p>
        </p:txBody>
      </p:sp>
      <p:sp>
        <p:nvSpPr>
          <p:cNvPr id="12" name="TextBox 11"/>
          <p:cNvSpPr txBox="1"/>
          <p:nvPr/>
        </p:nvSpPr>
        <p:spPr>
          <a:xfrm>
            <a:off x="2868073" y="2254549"/>
            <a:ext cx="1627769" cy="584776"/>
          </a:xfrm>
          <a:prstGeom prst="rect">
            <a:avLst/>
          </a:prstGeom>
          <a:solidFill>
            <a:srgbClr val="660066"/>
          </a:solidFill>
        </p:spPr>
        <p:txBody>
          <a:bodyPr wrap="none" rtlCol="0">
            <a:spAutoFit/>
          </a:bodyPr>
          <a:lstStyle/>
          <a:p>
            <a:r>
              <a:rPr lang="en-US" sz="3200" dirty="0" smtClean="0">
                <a:solidFill>
                  <a:srgbClr val="FFFF00"/>
                </a:solidFill>
              </a:rPr>
              <a:t>Pioneers</a:t>
            </a:r>
            <a:endParaRPr lang="en-US" sz="3200" dirty="0">
              <a:solidFill>
                <a:srgbClr val="FFFF00"/>
              </a:solidFill>
            </a:endParaRPr>
          </a:p>
        </p:txBody>
      </p:sp>
      <p:grpSp>
        <p:nvGrpSpPr>
          <p:cNvPr id="13" name="Group 12"/>
          <p:cNvGrpSpPr/>
          <p:nvPr/>
        </p:nvGrpSpPr>
        <p:grpSpPr>
          <a:xfrm>
            <a:off x="2177733" y="2562407"/>
            <a:ext cx="559925" cy="384683"/>
            <a:chOff x="1358951" y="1878159"/>
            <a:chExt cx="559925" cy="384683"/>
          </a:xfrm>
        </p:grpSpPr>
        <p:sp>
          <p:nvSpPr>
            <p:cNvPr id="36" name="Line 10"/>
            <p:cNvSpPr>
              <a:spLocks noChangeShapeType="1"/>
            </p:cNvSpPr>
            <p:nvPr/>
          </p:nvSpPr>
          <p:spPr bwMode="auto">
            <a:xfrm flipH="1">
              <a:off x="1358951" y="1916599"/>
              <a:ext cx="510071" cy="346243"/>
            </a:xfrm>
            <a:prstGeom prst="line">
              <a:avLst/>
            </a:prstGeom>
            <a:noFill/>
            <a:ln w="57150" cmpd="sng">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0"/>
            <p:cNvSpPr>
              <a:spLocks noChangeShapeType="1"/>
            </p:cNvSpPr>
            <p:nvPr/>
          </p:nvSpPr>
          <p:spPr bwMode="auto">
            <a:xfrm flipH="1">
              <a:off x="1408805" y="1878159"/>
              <a:ext cx="510071" cy="346243"/>
            </a:xfrm>
            <a:prstGeom prst="line">
              <a:avLst/>
            </a:prstGeom>
            <a:noFill/>
            <a:ln w="12700" cmpd="sng">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 name="Group 38"/>
          <p:cNvGrpSpPr/>
          <p:nvPr/>
        </p:nvGrpSpPr>
        <p:grpSpPr>
          <a:xfrm flipH="1">
            <a:off x="4484299" y="2616947"/>
            <a:ext cx="559925" cy="384683"/>
            <a:chOff x="1358951" y="1878159"/>
            <a:chExt cx="559925" cy="384683"/>
          </a:xfrm>
        </p:grpSpPr>
        <p:sp>
          <p:nvSpPr>
            <p:cNvPr id="40" name="Line 10"/>
            <p:cNvSpPr>
              <a:spLocks noChangeShapeType="1"/>
            </p:cNvSpPr>
            <p:nvPr/>
          </p:nvSpPr>
          <p:spPr bwMode="auto">
            <a:xfrm flipH="1">
              <a:off x="1358951" y="1916599"/>
              <a:ext cx="510071" cy="346243"/>
            </a:xfrm>
            <a:prstGeom prst="line">
              <a:avLst/>
            </a:prstGeom>
            <a:noFill/>
            <a:ln w="57150" cmpd="sng">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10"/>
            <p:cNvSpPr>
              <a:spLocks noChangeShapeType="1"/>
            </p:cNvSpPr>
            <p:nvPr/>
          </p:nvSpPr>
          <p:spPr bwMode="auto">
            <a:xfrm flipH="1">
              <a:off x="1408805" y="1878159"/>
              <a:ext cx="510071" cy="346243"/>
            </a:xfrm>
            <a:prstGeom prst="line">
              <a:avLst/>
            </a:prstGeom>
            <a:noFill/>
            <a:ln w="12700" cmpd="sng">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2" name="Group 41"/>
          <p:cNvGrpSpPr/>
          <p:nvPr/>
        </p:nvGrpSpPr>
        <p:grpSpPr>
          <a:xfrm flipH="1">
            <a:off x="4739697" y="2708710"/>
            <a:ext cx="1745519" cy="357589"/>
            <a:chOff x="1358951" y="1905253"/>
            <a:chExt cx="529125" cy="357589"/>
          </a:xfrm>
        </p:grpSpPr>
        <p:sp>
          <p:nvSpPr>
            <p:cNvPr id="43" name="Line 10"/>
            <p:cNvSpPr>
              <a:spLocks noChangeShapeType="1"/>
            </p:cNvSpPr>
            <p:nvPr/>
          </p:nvSpPr>
          <p:spPr bwMode="auto">
            <a:xfrm flipH="1">
              <a:off x="1358951" y="1916599"/>
              <a:ext cx="510071" cy="346243"/>
            </a:xfrm>
            <a:prstGeom prst="line">
              <a:avLst/>
            </a:prstGeom>
            <a:noFill/>
            <a:ln w="57150" cmpd="sng">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10"/>
            <p:cNvSpPr>
              <a:spLocks noChangeShapeType="1"/>
            </p:cNvSpPr>
            <p:nvPr/>
          </p:nvSpPr>
          <p:spPr bwMode="auto">
            <a:xfrm flipH="1">
              <a:off x="1378005" y="1905253"/>
              <a:ext cx="510071" cy="346243"/>
            </a:xfrm>
            <a:prstGeom prst="line">
              <a:avLst/>
            </a:prstGeom>
            <a:noFill/>
            <a:ln w="12700" cmpd="sng">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
          <p:cNvGrpSpPr/>
          <p:nvPr/>
        </p:nvGrpSpPr>
        <p:grpSpPr>
          <a:xfrm>
            <a:off x="1027333" y="3997677"/>
            <a:ext cx="6583535" cy="1857157"/>
            <a:chOff x="81551" y="2528368"/>
            <a:chExt cx="6583535" cy="1392868"/>
          </a:xfrm>
        </p:grpSpPr>
        <p:grpSp>
          <p:nvGrpSpPr>
            <p:cNvPr id="14" name="Group 13"/>
            <p:cNvGrpSpPr/>
            <p:nvPr/>
          </p:nvGrpSpPr>
          <p:grpSpPr>
            <a:xfrm>
              <a:off x="81551" y="2528368"/>
              <a:ext cx="6583535" cy="831176"/>
              <a:chOff x="81547" y="2528370"/>
              <a:chExt cx="6583535" cy="831176"/>
            </a:xfrm>
          </p:grpSpPr>
          <p:grpSp>
            <p:nvGrpSpPr>
              <p:cNvPr id="9" name="Group 8"/>
              <p:cNvGrpSpPr/>
              <p:nvPr/>
            </p:nvGrpSpPr>
            <p:grpSpPr>
              <a:xfrm>
                <a:off x="4856449" y="2541735"/>
                <a:ext cx="1808633" cy="817811"/>
                <a:chOff x="4856444" y="3388986"/>
                <a:chExt cx="1808633" cy="1090416"/>
              </a:xfrm>
            </p:grpSpPr>
            <p:sp>
              <p:nvSpPr>
                <p:cNvPr id="19460" name="Text Box 5"/>
                <p:cNvSpPr txBox="1">
                  <a:spLocks noChangeArrowheads="1"/>
                </p:cNvSpPr>
                <p:nvPr/>
              </p:nvSpPr>
              <p:spPr bwMode="auto">
                <a:xfrm>
                  <a:off x="4856444" y="3463738"/>
                  <a:ext cx="1808633" cy="10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008040"/>
                      </a:solidFill>
                      <a:latin typeface="Arial" charset="0"/>
                    </a:rPr>
                    <a:t>Anisotropic </a:t>
                  </a:r>
                </a:p>
                <a:p>
                  <a:pPr eaLnBrk="1" hangingPunct="1"/>
                  <a:r>
                    <a:rPr lang="en-US" sz="2000" dirty="0">
                      <a:solidFill>
                        <a:srgbClr val="008040"/>
                      </a:solidFill>
                      <a:latin typeface="Arial" charset="0"/>
                    </a:rPr>
                    <a:t>Space-time </a:t>
                  </a:r>
                </a:p>
                <a:p>
                  <a:pPr eaLnBrk="1" hangingPunct="1"/>
                  <a:r>
                    <a:rPr lang="en-US" sz="2000" dirty="0">
                      <a:solidFill>
                        <a:srgbClr val="008040"/>
                      </a:solidFill>
                      <a:latin typeface="Arial" charset="0"/>
                    </a:rPr>
                    <a:t>Scale function</a:t>
                  </a:r>
                </a:p>
              </p:txBody>
            </p:sp>
            <p:sp>
              <p:nvSpPr>
                <p:cNvPr id="19464" name="Line 9"/>
                <p:cNvSpPr>
                  <a:spLocks noChangeShapeType="1"/>
                </p:cNvSpPr>
                <p:nvPr/>
              </p:nvSpPr>
              <p:spPr bwMode="auto">
                <a:xfrm flipV="1">
                  <a:off x="6178174" y="3388986"/>
                  <a:ext cx="273426" cy="482251"/>
                </a:xfrm>
                <a:prstGeom prst="line">
                  <a:avLst/>
                </a:prstGeom>
                <a:noFill/>
                <a:ln w="9525">
                  <a:solidFill>
                    <a:srgbClr val="FF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6"/>
              <p:cNvGrpSpPr/>
              <p:nvPr/>
            </p:nvGrpSpPr>
            <p:grpSpPr>
              <a:xfrm>
                <a:off x="81547" y="2528370"/>
                <a:ext cx="2071352" cy="572187"/>
                <a:chOff x="81547" y="3371162"/>
                <a:chExt cx="2071352" cy="762919"/>
              </a:xfrm>
            </p:grpSpPr>
            <p:sp>
              <p:nvSpPr>
                <p:cNvPr id="19465" name="Line 10"/>
                <p:cNvSpPr>
                  <a:spLocks noChangeShapeType="1"/>
                </p:cNvSpPr>
                <p:nvPr/>
              </p:nvSpPr>
              <p:spPr bwMode="auto">
                <a:xfrm flipV="1">
                  <a:off x="1018236" y="3371162"/>
                  <a:ext cx="141833" cy="480439"/>
                </a:xfrm>
                <a:prstGeom prst="line">
                  <a:avLst/>
                </a:prstGeom>
                <a:noFill/>
                <a:ln w="9525">
                  <a:solidFill>
                    <a:srgbClr val="FF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19467" name="Text Box 12"/>
                <p:cNvSpPr txBox="1">
                  <a:spLocks noChangeArrowheads="1"/>
                </p:cNvSpPr>
                <p:nvPr/>
              </p:nvSpPr>
              <p:spPr bwMode="auto">
                <a:xfrm>
                  <a:off x="81547" y="3733969"/>
                  <a:ext cx="2071352" cy="4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8040"/>
                      </a:solidFill>
                      <a:latin typeface="Arial" charset="0"/>
                    </a:rPr>
                    <a:t>Wavelets</a:t>
                  </a:r>
                  <a:endParaRPr lang="en-US" sz="2000" dirty="0">
                    <a:solidFill>
                      <a:srgbClr val="008040"/>
                    </a:solidFill>
                    <a:latin typeface="Arial" charset="0"/>
                  </a:endParaRPr>
                </a:p>
              </p:txBody>
            </p:sp>
          </p:grpSp>
          <p:grpSp>
            <p:nvGrpSpPr>
              <p:cNvPr id="8" name="Group 7"/>
              <p:cNvGrpSpPr/>
              <p:nvPr/>
            </p:nvGrpSpPr>
            <p:grpSpPr>
              <a:xfrm>
                <a:off x="1957118" y="2541743"/>
                <a:ext cx="2694826" cy="655937"/>
                <a:chOff x="1957116" y="3642988"/>
                <a:chExt cx="2694826" cy="874581"/>
              </a:xfrm>
            </p:grpSpPr>
            <p:sp>
              <p:nvSpPr>
                <p:cNvPr id="19463" name="Text Box 8"/>
                <p:cNvSpPr txBox="1">
                  <a:spLocks noChangeArrowheads="1"/>
                </p:cNvSpPr>
                <p:nvPr/>
              </p:nvSpPr>
              <p:spPr bwMode="auto">
                <a:xfrm>
                  <a:off x="1957116" y="3871239"/>
                  <a:ext cx="2694826"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solidFill>
                        <a:srgbClr val="008040"/>
                      </a:solidFill>
                      <a:latin typeface="Arial" charset="0"/>
                    </a:rPr>
                    <a:t>Cascading, </a:t>
                  </a:r>
                  <a:r>
                    <a:rPr lang="en-US" sz="1800" dirty="0" err="1" smtClean="0">
                      <a:solidFill>
                        <a:srgbClr val="008040"/>
                      </a:solidFill>
                      <a:latin typeface="Arial" charset="0"/>
                    </a:rPr>
                    <a:t>Multifractal</a:t>
                  </a:r>
                  <a:r>
                    <a:rPr lang="en-US" sz="1800" dirty="0" smtClean="0">
                      <a:solidFill>
                        <a:srgbClr val="008040"/>
                      </a:solidFill>
                      <a:latin typeface="Arial" charset="0"/>
                    </a:rPr>
                    <a:t> </a:t>
                  </a:r>
                  <a:endParaRPr lang="en-US" sz="1800" dirty="0">
                    <a:solidFill>
                      <a:srgbClr val="008040"/>
                    </a:solidFill>
                    <a:latin typeface="Arial" charset="0"/>
                  </a:endParaRPr>
                </a:p>
                <a:p>
                  <a:pPr eaLnBrk="1" hangingPunct="1"/>
                  <a:r>
                    <a:rPr lang="en-US" sz="1800" dirty="0">
                      <a:solidFill>
                        <a:srgbClr val="008040"/>
                      </a:solidFill>
                      <a:latin typeface="Arial" charset="0"/>
                    </a:rPr>
                    <a:t>Turbulent flux </a:t>
                  </a:r>
                </a:p>
              </p:txBody>
            </p:sp>
            <p:sp>
              <p:nvSpPr>
                <p:cNvPr id="19466" name="Line 11"/>
                <p:cNvSpPr>
                  <a:spLocks noChangeShapeType="1"/>
                </p:cNvSpPr>
                <p:nvPr/>
              </p:nvSpPr>
              <p:spPr bwMode="auto">
                <a:xfrm flipV="1">
                  <a:off x="3358481" y="3642988"/>
                  <a:ext cx="0" cy="295079"/>
                </a:xfrm>
                <a:prstGeom prst="line">
                  <a:avLst/>
                </a:prstGeom>
                <a:noFill/>
                <a:ln w="9525">
                  <a:solidFill>
                    <a:srgbClr val="FF060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 name="TextBox 1"/>
            <p:cNvSpPr txBox="1"/>
            <p:nvPr/>
          </p:nvSpPr>
          <p:spPr>
            <a:xfrm>
              <a:off x="1722660" y="3321072"/>
              <a:ext cx="2343134" cy="600164"/>
            </a:xfrm>
            <a:prstGeom prst="rect">
              <a:avLst/>
            </a:prstGeom>
            <a:solidFill>
              <a:srgbClr val="FFFF00"/>
            </a:solidFill>
          </p:spPr>
          <p:txBody>
            <a:bodyPr wrap="none" rtlCol="0">
              <a:spAutoFit/>
            </a:bodyPr>
            <a:lstStyle/>
            <a:p>
              <a:r>
                <a:rPr lang="en-US" sz="2800" dirty="0" smtClean="0">
                  <a:solidFill>
                    <a:srgbClr val="008000"/>
                  </a:solidFill>
                </a:rPr>
                <a:t>1980’s-present</a:t>
              </a:r>
            </a:p>
            <a:p>
              <a:r>
                <a:rPr lang="en-US" dirty="0" smtClean="0">
                  <a:solidFill>
                    <a:srgbClr val="008000"/>
                  </a:solidFill>
                </a:rPr>
                <a:t>(nonlinear revolution)</a:t>
              </a:r>
              <a:endParaRPr lang="en-US" sz="2800" dirty="0">
                <a:solidFill>
                  <a:srgbClr val="008000"/>
                </a:solidFill>
              </a:endParaRPr>
            </a:p>
          </p:txBody>
        </p:sp>
        <p:sp>
          <p:nvSpPr>
            <p:cNvPr id="46" name="Line 10"/>
            <p:cNvSpPr>
              <a:spLocks noChangeShapeType="1"/>
            </p:cNvSpPr>
            <p:nvPr/>
          </p:nvSpPr>
          <p:spPr bwMode="auto">
            <a:xfrm flipH="1" flipV="1">
              <a:off x="1160073" y="3321072"/>
              <a:ext cx="478052" cy="232934"/>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47" name="Line 10"/>
            <p:cNvSpPr>
              <a:spLocks noChangeShapeType="1"/>
            </p:cNvSpPr>
            <p:nvPr/>
          </p:nvSpPr>
          <p:spPr bwMode="auto">
            <a:xfrm flipV="1">
              <a:off x="4018015" y="3226717"/>
              <a:ext cx="838438" cy="265078"/>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48" name="Line 10"/>
            <p:cNvSpPr>
              <a:spLocks noChangeShapeType="1"/>
            </p:cNvSpPr>
            <p:nvPr/>
          </p:nvSpPr>
          <p:spPr bwMode="auto">
            <a:xfrm flipV="1">
              <a:off x="2768425" y="3233377"/>
              <a:ext cx="1358" cy="232934"/>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grpSp>
    </p:spTree>
    <p:custDataLst>
      <p:tags r:id="rId1"/>
    </p:custDataLst>
    <p:extLst>
      <p:ext uri="{BB962C8B-B14F-4D97-AF65-F5344CB8AC3E}">
        <p14:creationId xmlns:p14="http://schemas.microsoft.com/office/powerpoint/2010/main" val="2032562898"/>
      </p:ext>
    </p:extLst>
  </p:cSld>
  <p:clrMapOvr>
    <a:masterClrMapping/>
  </p:clrMapOvr>
  <mc:AlternateContent xmlns:mc="http://schemas.openxmlformats.org/markup-compatibility/2006" xmlns:p14="http://schemas.microsoft.com/office/powerpoint/2010/main">
    <mc:Choice Requires="p14">
      <p:transition spd="slow" p14:dur="2000" advTm="76799"/>
    </mc:Choice>
    <mc:Fallback xmlns="">
      <p:transition xmlns:p14="http://schemas.microsoft.com/office/powerpoint/2010/main" spd="slow" advTm="767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fontScale="90000"/>
          </a:bodyPr>
          <a:lstStyle/>
          <a:p>
            <a:r>
              <a:rPr lang="en-US" dirty="0" smtClean="0">
                <a:solidFill>
                  <a:srgbClr val="FF0000"/>
                </a:solidFill>
              </a:rPr>
              <a:t>How to understand this mind-boggling variability</a:t>
            </a:r>
            <a:r>
              <a:rPr lang="en-US" dirty="0">
                <a:solidFill>
                  <a:srgbClr val="FF0000"/>
                </a:solidFill>
              </a:rPr>
              <a:t>? </a:t>
            </a:r>
            <a:r>
              <a:rPr lang="en-US" dirty="0" smtClean="0">
                <a:solidFill>
                  <a:srgbClr val="FF0000"/>
                </a:solidFill>
              </a:rPr>
              <a:t>(2)</a:t>
            </a:r>
            <a:endParaRPr lang="en-US" dirty="0">
              <a:solidFill>
                <a:srgbClr val="FF0000"/>
              </a:solidFill>
            </a:endParaRPr>
          </a:p>
        </p:txBody>
      </p:sp>
      <p:sp>
        <p:nvSpPr>
          <p:cNvPr id="4" name="TextBox 3"/>
          <p:cNvSpPr txBox="1"/>
          <p:nvPr/>
        </p:nvSpPr>
        <p:spPr>
          <a:xfrm>
            <a:off x="1708896" y="1903268"/>
            <a:ext cx="6015589" cy="707886"/>
          </a:xfrm>
          <a:prstGeom prst="rect">
            <a:avLst/>
          </a:prstGeom>
          <a:noFill/>
        </p:spPr>
        <p:txBody>
          <a:bodyPr wrap="none" rtlCol="0">
            <a:spAutoFit/>
          </a:bodyPr>
          <a:lstStyle/>
          <a:p>
            <a:pPr algn="ctr"/>
            <a:r>
              <a:rPr lang="en-US" sz="4000" dirty="0" smtClean="0">
                <a:solidFill>
                  <a:srgbClr val="008000"/>
                </a:solidFill>
              </a:rPr>
              <a:t>High level or low level laws?</a:t>
            </a:r>
            <a:endParaRPr lang="en-US" sz="4000" dirty="0">
              <a:solidFill>
                <a:srgbClr val="008000"/>
              </a:solidFill>
            </a:endParaRPr>
          </a:p>
        </p:txBody>
      </p:sp>
    </p:spTree>
    <p:extLst>
      <p:ext uri="{BB962C8B-B14F-4D97-AF65-F5344CB8AC3E}">
        <p14:creationId xmlns:p14="http://schemas.microsoft.com/office/powerpoint/2010/main" val="2363805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2" y="2178941"/>
            <a:ext cx="1739900" cy="646331"/>
          </a:xfrm>
          <a:prstGeom prst="rect">
            <a:avLst/>
          </a:prstGeom>
          <a:noFill/>
        </p:spPr>
        <p:txBody>
          <a:bodyPr wrap="square" rtlCol="0">
            <a:spAutoFit/>
          </a:bodyPr>
          <a:lstStyle/>
          <a:p>
            <a:pPr algn="ctr"/>
            <a:r>
              <a:rPr lang="en-US" dirty="0" smtClean="0"/>
              <a:t>Mechanics of a few </a:t>
            </a:r>
            <a:r>
              <a:rPr lang="en-US" dirty="0" smtClean="0">
                <a:solidFill>
                  <a:srgbClr val="008000"/>
                </a:solidFill>
              </a:rPr>
              <a:t>particles</a:t>
            </a:r>
            <a:endParaRPr lang="en-US" dirty="0">
              <a:solidFill>
                <a:srgbClr val="008000"/>
              </a:solidFill>
            </a:endParaRPr>
          </a:p>
        </p:txBody>
      </p:sp>
      <p:cxnSp>
        <p:nvCxnSpPr>
          <p:cNvPr id="9" name="Straight Arrow Connector 8"/>
          <p:cNvCxnSpPr/>
          <p:nvPr/>
        </p:nvCxnSpPr>
        <p:spPr>
          <a:xfrm>
            <a:off x="1955803" y="2442528"/>
            <a:ext cx="1003300" cy="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19501" y="1901914"/>
            <a:ext cx="1981200" cy="923330"/>
          </a:xfrm>
          <a:prstGeom prst="rect">
            <a:avLst/>
          </a:prstGeom>
          <a:noFill/>
        </p:spPr>
        <p:txBody>
          <a:bodyPr wrap="square" rtlCol="0">
            <a:spAutoFit/>
          </a:bodyPr>
          <a:lstStyle/>
          <a:p>
            <a:pPr algn="ctr"/>
            <a:r>
              <a:rPr lang="en-US" dirty="0" smtClean="0"/>
              <a:t>Statistical Mechanics: </a:t>
            </a:r>
          </a:p>
          <a:p>
            <a:pPr algn="ctr"/>
            <a:r>
              <a:rPr lang="en-US" dirty="0" smtClean="0"/>
              <a:t>many </a:t>
            </a:r>
            <a:r>
              <a:rPr lang="en-US" dirty="0" smtClean="0">
                <a:solidFill>
                  <a:srgbClr val="008000"/>
                </a:solidFill>
              </a:rPr>
              <a:t>particles</a:t>
            </a:r>
            <a:endParaRPr lang="en-US" dirty="0">
              <a:solidFill>
                <a:srgbClr val="008000"/>
              </a:solidFill>
            </a:endParaRPr>
          </a:p>
        </p:txBody>
      </p:sp>
      <p:cxnSp>
        <p:nvCxnSpPr>
          <p:cNvPr id="13" name="Straight Arrow Connector 12"/>
          <p:cNvCxnSpPr/>
          <p:nvPr/>
        </p:nvCxnSpPr>
        <p:spPr>
          <a:xfrm>
            <a:off x="5994402" y="2442528"/>
            <a:ext cx="1003300" cy="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stretch>
            <a:fillRect/>
          </a:stretch>
        </p:blipFill>
        <p:spPr>
          <a:xfrm>
            <a:off x="25402" y="2825272"/>
            <a:ext cx="2483383" cy="1925319"/>
          </a:xfrm>
          <a:prstGeom prst="rect">
            <a:avLst/>
          </a:prstGeom>
        </p:spPr>
      </p:pic>
      <p:pic>
        <p:nvPicPr>
          <p:cNvPr id="17" name="Picture 16"/>
          <p:cNvPicPr>
            <a:picLocks noChangeAspect="1"/>
          </p:cNvPicPr>
          <p:nvPr/>
        </p:nvPicPr>
        <p:blipFill>
          <a:blip r:embed="rId3"/>
          <a:stretch>
            <a:fillRect/>
          </a:stretch>
        </p:blipFill>
        <p:spPr>
          <a:xfrm>
            <a:off x="3213143" y="3072715"/>
            <a:ext cx="2422283" cy="1581431"/>
          </a:xfrm>
          <a:prstGeom prst="rect">
            <a:avLst/>
          </a:prstGeom>
        </p:spPr>
      </p:pic>
      <p:pic>
        <p:nvPicPr>
          <p:cNvPr id="20" name="Picture 19"/>
          <p:cNvPicPr>
            <a:picLocks noChangeAspect="1"/>
          </p:cNvPicPr>
          <p:nvPr/>
        </p:nvPicPr>
        <p:blipFill>
          <a:blip r:embed="rId4"/>
          <a:stretch>
            <a:fillRect/>
          </a:stretch>
        </p:blipFill>
        <p:spPr>
          <a:xfrm>
            <a:off x="7094540" y="2856789"/>
            <a:ext cx="1586232" cy="2267285"/>
          </a:xfrm>
          <a:prstGeom prst="rect">
            <a:avLst/>
          </a:prstGeom>
        </p:spPr>
      </p:pic>
      <p:sp>
        <p:nvSpPr>
          <p:cNvPr id="6" name="TextBox 5"/>
          <p:cNvSpPr txBox="1"/>
          <p:nvPr/>
        </p:nvSpPr>
        <p:spPr>
          <a:xfrm>
            <a:off x="5292483" y="5124100"/>
            <a:ext cx="2413000" cy="1200329"/>
          </a:xfrm>
          <a:prstGeom prst="rect">
            <a:avLst/>
          </a:prstGeom>
          <a:noFill/>
          <a:ln>
            <a:solidFill>
              <a:srgbClr val="0000FF"/>
            </a:solidFill>
          </a:ln>
        </p:spPr>
        <p:txBody>
          <a:bodyPr wrap="square" rtlCol="0">
            <a:spAutoFit/>
          </a:bodyPr>
          <a:lstStyle/>
          <a:p>
            <a:pPr algn="ctr"/>
            <a:r>
              <a:rPr lang="en-US" dirty="0" smtClean="0">
                <a:solidFill>
                  <a:srgbClr val="0000FF"/>
                </a:solidFill>
              </a:rPr>
              <a:t>Irrelevance of most of the details, collective </a:t>
            </a:r>
            <a:r>
              <a:rPr lang="en-US" dirty="0" err="1" smtClean="0">
                <a:solidFill>
                  <a:srgbClr val="0000FF"/>
                </a:solidFill>
              </a:rPr>
              <a:t>behaviour</a:t>
            </a:r>
            <a:r>
              <a:rPr lang="en-US" dirty="0" smtClean="0">
                <a:solidFill>
                  <a:srgbClr val="0000FF"/>
                </a:solidFill>
              </a:rPr>
              <a:t> of many, many components</a:t>
            </a:r>
            <a:endParaRPr lang="en-US" dirty="0">
              <a:solidFill>
                <a:srgbClr val="0000FF"/>
              </a:solidFill>
            </a:endParaRPr>
          </a:p>
        </p:txBody>
      </p:sp>
      <p:sp>
        <p:nvSpPr>
          <p:cNvPr id="24" name="TextBox 23"/>
          <p:cNvSpPr txBox="1"/>
          <p:nvPr/>
        </p:nvSpPr>
        <p:spPr>
          <a:xfrm>
            <a:off x="1804203" y="454623"/>
            <a:ext cx="5550393" cy="646331"/>
          </a:xfrm>
          <a:prstGeom prst="rect">
            <a:avLst/>
          </a:prstGeom>
          <a:noFill/>
          <a:ln>
            <a:solidFill>
              <a:srgbClr val="FF0000"/>
            </a:solidFill>
          </a:ln>
        </p:spPr>
        <p:txBody>
          <a:bodyPr wrap="none" rtlCol="0">
            <a:spAutoFit/>
          </a:bodyPr>
          <a:lstStyle/>
          <a:p>
            <a:r>
              <a:rPr lang="en-US" sz="3600" dirty="0" smtClean="0">
                <a:solidFill>
                  <a:srgbClr val="FF0000"/>
                </a:solidFill>
              </a:rPr>
              <a:t>Emergent laws: Which level?</a:t>
            </a:r>
            <a:endParaRPr lang="en-US" sz="3600" dirty="0">
              <a:solidFill>
                <a:srgbClr val="FF0000"/>
              </a:solidFill>
            </a:endParaRPr>
          </a:p>
        </p:txBody>
      </p:sp>
      <p:sp>
        <p:nvSpPr>
          <p:cNvPr id="12" name="TextBox 11"/>
          <p:cNvSpPr txBox="1"/>
          <p:nvPr/>
        </p:nvSpPr>
        <p:spPr>
          <a:xfrm>
            <a:off x="7031040" y="1081328"/>
            <a:ext cx="1873315" cy="2031325"/>
          </a:xfrm>
          <a:prstGeom prst="rect">
            <a:avLst/>
          </a:prstGeom>
          <a:noFill/>
        </p:spPr>
        <p:txBody>
          <a:bodyPr wrap="square" rtlCol="0">
            <a:spAutoFit/>
          </a:bodyPr>
          <a:lstStyle/>
          <a:p>
            <a:pPr algn="ctr"/>
            <a:r>
              <a:rPr lang="en-US" dirty="0" smtClean="0"/>
              <a:t/>
            </a:r>
            <a:br>
              <a:rPr lang="en-US" dirty="0" smtClean="0"/>
            </a:br>
            <a:r>
              <a:rPr lang="en-US" dirty="0" smtClean="0"/>
              <a:t>Collective </a:t>
            </a:r>
            <a:r>
              <a:rPr lang="en-US" dirty="0" err="1" smtClean="0"/>
              <a:t>behaviour</a:t>
            </a:r>
            <a:r>
              <a:rPr lang="en-US" dirty="0" smtClean="0"/>
              <a:t> of </a:t>
            </a:r>
          </a:p>
          <a:p>
            <a:pPr algn="ctr"/>
            <a:r>
              <a:rPr lang="en-US" dirty="0" smtClean="0"/>
              <a:t>Thermodynamics, continuum mechanics, NWPs, GCMs </a:t>
            </a:r>
            <a:endParaRPr lang="en-US" dirty="0"/>
          </a:p>
        </p:txBody>
      </p:sp>
    </p:spTree>
    <p:extLst>
      <p:ext uri="{BB962C8B-B14F-4D97-AF65-F5344CB8AC3E}">
        <p14:creationId xmlns:p14="http://schemas.microsoft.com/office/powerpoint/2010/main" val="33753195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46800" y="36383"/>
            <a:ext cx="2997200" cy="646331"/>
          </a:xfrm>
          <a:prstGeom prst="rect">
            <a:avLst/>
          </a:prstGeom>
          <a:noFill/>
        </p:spPr>
        <p:txBody>
          <a:bodyPr wrap="square" rtlCol="0">
            <a:spAutoFit/>
          </a:bodyPr>
          <a:lstStyle/>
          <a:p>
            <a:pPr algn="ctr"/>
            <a:r>
              <a:rPr lang="en-US" dirty="0" smtClean="0"/>
              <a:t>Collective </a:t>
            </a:r>
            <a:r>
              <a:rPr lang="en-US" dirty="0" err="1" smtClean="0"/>
              <a:t>behaviour</a:t>
            </a:r>
            <a:r>
              <a:rPr lang="en-US" dirty="0" smtClean="0"/>
              <a:t> of many vortices: </a:t>
            </a:r>
            <a:r>
              <a:rPr lang="en-US" dirty="0">
                <a:solidFill>
                  <a:srgbClr val="660066"/>
                </a:solidFill>
              </a:rPr>
              <a:t>Turbulent </a:t>
            </a:r>
            <a:r>
              <a:rPr lang="en-US" dirty="0" smtClean="0">
                <a:solidFill>
                  <a:srgbClr val="660066"/>
                </a:solidFill>
              </a:rPr>
              <a:t>laws</a:t>
            </a:r>
            <a:endParaRPr lang="en-US" dirty="0">
              <a:solidFill>
                <a:srgbClr val="660066"/>
              </a:solidFill>
            </a:endParaRPr>
          </a:p>
        </p:txBody>
      </p:sp>
      <p:sp>
        <p:nvSpPr>
          <p:cNvPr id="6" name="TextBox 5"/>
          <p:cNvSpPr txBox="1"/>
          <p:nvPr/>
        </p:nvSpPr>
        <p:spPr>
          <a:xfrm>
            <a:off x="241301" y="3053973"/>
            <a:ext cx="1892300" cy="923330"/>
          </a:xfrm>
          <a:prstGeom prst="rect">
            <a:avLst/>
          </a:prstGeom>
          <a:noFill/>
        </p:spPr>
        <p:txBody>
          <a:bodyPr wrap="square" rtlCol="0">
            <a:spAutoFit/>
          </a:bodyPr>
          <a:lstStyle/>
          <a:p>
            <a:pPr algn="ctr"/>
            <a:r>
              <a:rPr lang="en-US" dirty="0" smtClean="0"/>
              <a:t>Continuum mechanics</a:t>
            </a:r>
          </a:p>
          <a:p>
            <a:r>
              <a:rPr lang="en-US" dirty="0"/>
              <a:t>o</a:t>
            </a:r>
            <a:r>
              <a:rPr lang="en-US" dirty="0" smtClean="0"/>
              <a:t>f </a:t>
            </a:r>
            <a:r>
              <a:rPr lang="en-US" dirty="0" smtClean="0">
                <a:solidFill>
                  <a:srgbClr val="660066"/>
                </a:solidFill>
              </a:rPr>
              <a:t>a single vortex</a:t>
            </a:r>
            <a:endParaRPr lang="en-US" dirty="0">
              <a:solidFill>
                <a:srgbClr val="660066"/>
              </a:solidFill>
            </a:endParaRPr>
          </a:p>
        </p:txBody>
      </p:sp>
      <p:cxnSp>
        <p:nvCxnSpPr>
          <p:cNvPr id="7" name="Straight Arrow Connector 6"/>
          <p:cNvCxnSpPr/>
          <p:nvPr/>
        </p:nvCxnSpPr>
        <p:spPr>
          <a:xfrm>
            <a:off x="1517652" y="4505681"/>
            <a:ext cx="1009648" cy="1254761"/>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997214" y="5220730"/>
            <a:ext cx="3149599" cy="646331"/>
          </a:xfrm>
          <a:prstGeom prst="rect">
            <a:avLst/>
          </a:prstGeom>
        </p:spPr>
        <p:txBody>
          <a:bodyPr wrap="square">
            <a:spAutoFit/>
          </a:bodyPr>
          <a:lstStyle/>
          <a:p>
            <a:pPr algn="ctr"/>
            <a:r>
              <a:rPr lang="en-US" dirty="0"/>
              <a:t>Continuum mechanics</a:t>
            </a:r>
          </a:p>
          <a:p>
            <a:pPr algn="ctr"/>
            <a:r>
              <a:rPr lang="en-US" dirty="0" smtClean="0">
                <a:solidFill>
                  <a:srgbClr val="660066"/>
                </a:solidFill>
              </a:rPr>
              <a:t>Of several vortices</a:t>
            </a:r>
            <a:endParaRPr lang="en-US" dirty="0">
              <a:solidFill>
                <a:srgbClr val="660066"/>
              </a:solidFill>
            </a:endParaRPr>
          </a:p>
        </p:txBody>
      </p:sp>
      <p:cxnSp>
        <p:nvCxnSpPr>
          <p:cNvPr id="9" name="Straight Arrow Connector 8"/>
          <p:cNvCxnSpPr/>
          <p:nvPr/>
        </p:nvCxnSpPr>
        <p:spPr>
          <a:xfrm flipV="1">
            <a:off x="6438902" y="3840130"/>
            <a:ext cx="977900" cy="2024659"/>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172084" y="662513"/>
            <a:ext cx="1586232" cy="2267285"/>
          </a:xfrm>
          <a:prstGeom prst="rect">
            <a:avLst/>
          </a:prstGeom>
        </p:spPr>
      </p:pic>
      <p:pic>
        <p:nvPicPr>
          <p:cNvPr id="11" name="Picture 10"/>
          <p:cNvPicPr>
            <a:picLocks noChangeAspect="1"/>
          </p:cNvPicPr>
          <p:nvPr/>
        </p:nvPicPr>
        <p:blipFill>
          <a:blip r:embed="rId3"/>
          <a:stretch>
            <a:fillRect/>
          </a:stretch>
        </p:blipFill>
        <p:spPr>
          <a:xfrm>
            <a:off x="965200" y="5864789"/>
            <a:ext cx="7295239" cy="941029"/>
          </a:xfrm>
          <a:prstGeom prst="rect">
            <a:avLst/>
          </a:prstGeom>
        </p:spPr>
      </p:pic>
      <p:pic>
        <p:nvPicPr>
          <p:cNvPr id="12" name="Picture 11"/>
          <p:cNvPicPr>
            <a:picLocks noChangeAspect="1"/>
          </p:cNvPicPr>
          <p:nvPr/>
        </p:nvPicPr>
        <p:blipFill>
          <a:blip r:embed="rId4"/>
          <a:stretch>
            <a:fillRect/>
          </a:stretch>
        </p:blipFill>
        <p:spPr>
          <a:xfrm>
            <a:off x="6146814" y="789512"/>
            <a:ext cx="2951839" cy="2943477"/>
          </a:xfrm>
          <a:prstGeom prst="rect">
            <a:avLst/>
          </a:prstGeom>
        </p:spPr>
      </p:pic>
      <p:sp>
        <p:nvSpPr>
          <p:cNvPr id="13" name="TextBox 12"/>
          <p:cNvSpPr txBox="1"/>
          <p:nvPr/>
        </p:nvSpPr>
        <p:spPr>
          <a:xfrm>
            <a:off x="4025901" y="4020400"/>
            <a:ext cx="2413000" cy="1200329"/>
          </a:xfrm>
          <a:prstGeom prst="rect">
            <a:avLst/>
          </a:prstGeom>
          <a:noFill/>
          <a:ln>
            <a:solidFill>
              <a:srgbClr val="0000FF"/>
            </a:solidFill>
          </a:ln>
        </p:spPr>
        <p:txBody>
          <a:bodyPr wrap="square" rtlCol="0">
            <a:spAutoFit/>
          </a:bodyPr>
          <a:lstStyle/>
          <a:p>
            <a:pPr algn="ctr"/>
            <a:r>
              <a:rPr lang="en-US" dirty="0" smtClean="0">
                <a:solidFill>
                  <a:srgbClr val="0000FF"/>
                </a:solidFill>
              </a:rPr>
              <a:t>Irrelevance of most of the details, collective </a:t>
            </a:r>
            <a:r>
              <a:rPr lang="en-US" dirty="0" err="1" smtClean="0">
                <a:solidFill>
                  <a:srgbClr val="0000FF"/>
                </a:solidFill>
              </a:rPr>
              <a:t>behaviour</a:t>
            </a:r>
            <a:r>
              <a:rPr lang="en-US" dirty="0" smtClean="0">
                <a:solidFill>
                  <a:srgbClr val="0000FF"/>
                </a:solidFill>
              </a:rPr>
              <a:t> of many, many components</a:t>
            </a:r>
            <a:endParaRPr lang="en-US" dirty="0">
              <a:solidFill>
                <a:srgbClr val="0000FF"/>
              </a:solidFill>
            </a:endParaRPr>
          </a:p>
        </p:txBody>
      </p:sp>
      <p:sp>
        <p:nvSpPr>
          <p:cNvPr id="20" name="Title 1"/>
          <p:cNvSpPr>
            <a:spLocks noGrp="1"/>
          </p:cNvSpPr>
          <p:nvPr>
            <p:ph type="title"/>
          </p:nvPr>
        </p:nvSpPr>
        <p:spPr>
          <a:xfrm>
            <a:off x="2222501" y="405690"/>
            <a:ext cx="3543300" cy="1928291"/>
          </a:xfrm>
          <a:ln>
            <a:solidFill>
              <a:srgbClr val="FF0000"/>
            </a:solidFill>
          </a:ln>
        </p:spPr>
        <p:txBody>
          <a:bodyPr>
            <a:normAutofit/>
          </a:bodyPr>
          <a:lstStyle/>
          <a:p>
            <a:r>
              <a:rPr lang="en-US" dirty="0" smtClean="0">
                <a:solidFill>
                  <a:srgbClr val="FF0000"/>
                </a:solidFill>
              </a:rPr>
              <a:t>The hierarchy continues</a:t>
            </a:r>
            <a:endParaRPr lang="en-US" dirty="0">
              <a:solidFill>
                <a:srgbClr val="FF0000"/>
              </a:solidFill>
            </a:endParaRPr>
          </a:p>
        </p:txBody>
      </p:sp>
      <p:sp>
        <p:nvSpPr>
          <p:cNvPr id="2" name="TextBox 1"/>
          <p:cNvSpPr txBox="1"/>
          <p:nvPr/>
        </p:nvSpPr>
        <p:spPr>
          <a:xfrm>
            <a:off x="7815939" y="3931162"/>
            <a:ext cx="1282700" cy="646331"/>
          </a:xfrm>
          <a:prstGeom prst="rect">
            <a:avLst/>
          </a:prstGeom>
          <a:noFill/>
        </p:spPr>
        <p:txBody>
          <a:bodyPr wrap="square" rtlCol="0">
            <a:spAutoFit/>
          </a:bodyPr>
          <a:lstStyle/>
          <a:p>
            <a:r>
              <a:rPr lang="en-US" dirty="0" smtClean="0"/>
              <a:t>“spaghetti” picture</a:t>
            </a:r>
            <a:endParaRPr lang="en-US" dirty="0"/>
          </a:p>
        </p:txBody>
      </p:sp>
    </p:spTree>
    <p:extLst>
      <p:ext uri="{BB962C8B-B14F-4D97-AF65-F5344CB8AC3E}">
        <p14:creationId xmlns:p14="http://schemas.microsoft.com/office/powerpoint/2010/main" val="26636239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a:bodyPr>
          <a:lstStyle/>
          <a:p>
            <a:r>
              <a:rPr lang="en-US" dirty="0">
                <a:solidFill>
                  <a:srgbClr val="FF0000"/>
                </a:solidFill>
              </a:rPr>
              <a:t>What about the “details”?</a:t>
            </a:r>
          </a:p>
        </p:txBody>
      </p:sp>
      <p:grpSp>
        <p:nvGrpSpPr>
          <p:cNvPr id="8" name="Group 7"/>
          <p:cNvGrpSpPr/>
          <p:nvPr/>
        </p:nvGrpSpPr>
        <p:grpSpPr>
          <a:xfrm>
            <a:off x="527570" y="2123356"/>
            <a:ext cx="7251699" cy="1077218"/>
            <a:chOff x="1027100" y="1724614"/>
            <a:chExt cx="7251699" cy="1077218"/>
          </a:xfrm>
        </p:grpSpPr>
        <p:sp>
          <p:nvSpPr>
            <p:cNvPr id="4" name="TextBox 3"/>
            <p:cNvSpPr txBox="1"/>
            <p:nvPr/>
          </p:nvSpPr>
          <p:spPr>
            <a:xfrm>
              <a:off x="1027100" y="1724614"/>
              <a:ext cx="7251699" cy="1077218"/>
            </a:xfrm>
            <a:prstGeom prst="rect">
              <a:avLst/>
            </a:prstGeom>
            <a:noFill/>
          </p:spPr>
          <p:txBody>
            <a:bodyPr wrap="square" rtlCol="0">
              <a:spAutoFit/>
            </a:bodyPr>
            <a:lstStyle/>
            <a:p>
              <a:r>
                <a:rPr lang="en-US" sz="3200" dirty="0">
                  <a:solidFill>
                    <a:srgbClr val="008000"/>
                  </a:solidFill>
                </a:rPr>
                <a:t>	</a:t>
              </a:r>
              <a:r>
                <a:rPr lang="en-US" sz="3200" dirty="0" smtClean="0">
                  <a:solidFill>
                    <a:srgbClr val="008000"/>
                  </a:solidFill>
                </a:rPr>
                <a:t>		</a:t>
              </a:r>
            </a:p>
            <a:p>
              <a:endParaRPr lang="en-US" sz="3200" dirty="0">
                <a:solidFill>
                  <a:srgbClr val="008000"/>
                </a:solidFill>
              </a:endParaRPr>
            </a:p>
          </p:txBody>
        </p:sp>
        <p:sp>
          <p:nvSpPr>
            <p:cNvPr id="3" name="TextBox 2"/>
            <p:cNvSpPr txBox="1"/>
            <p:nvPr/>
          </p:nvSpPr>
          <p:spPr>
            <a:xfrm>
              <a:off x="1092660" y="2216127"/>
              <a:ext cx="7186139" cy="461665"/>
            </a:xfrm>
            <a:prstGeom prst="rect">
              <a:avLst/>
            </a:prstGeom>
            <a:noFill/>
          </p:spPr>
          <p:txBody>
            <a:bodyPr wrap="square" rtlCol="0">
              <a:spAutoFit/>
            </a:bodyPr>
            <a:lstStyle/>
            <a:p>
              <a:r>
                <a:rPr lang="en-US" sz="2400" dirty="0" smtClean="0">
                  <a:solidFill>
                    <a:srgbClr val="008000"/>
                  </a:solidFill>
                </a:rPr>
                <a:t>Low level:</a:t>
              </a:r>
              <a:r>
                <a:rPr lang="en-US" sz="2400" dirty="0" smtClean="0">
                  <a:solidFill>
                    <a:srgbClr val="0000FF"/>
                  </a:solidFill>
                </a:rPr>
                <a:t> account </a:t>
              </a:r>
              <a:r>
                <a:rPr lang="en-US" sz="2400" dirty="0">
                  <a:solidFill>
                    <a:srgbClr val="0000FF"/>
                  </a:solidFill>
                </a:rPr>
                <a:t>for as many details as </a:t>
              </a:r>
              <a:r>
                <a:rPr lang="en-US" sz="2400" dirty="0" smtClean="0">
                  <a:solidFill>
                    <a:srgbClr val="0000FF"/>
                  </a:solidFill>
                </a:rPr>
                <a:t>possible</a:t>
              </a:r>
              <a:r>
                <a:rPr lang="mr-IN" sz="2400" dirty="0" smtClean="0">
                  <a:solidFill>
                    <a:srgbClr val="0000FF"/>
                  </a:solidFill>
                </a:rPr>
                <a:t>…</a:t>
              </a:r>
              <a:endParaRPr lang="en-US" sz="2400" dirty="0">
                <a:solidFill>
                  <a:srgbClr val="0000FF"/>
                </a:solidFill>
              </a:endParaRPr>
            </a:p>
          </p:txBody>
        </p:sp>
      </p:grpSp>
      <p:grpSp>
        <p:nvGrpSpPr>
          <p:cNvPr id="9" name="Group 8"/>
          <p:cNvGrpSpPr/>
          <p:nvPr/>
        </p:nvGrpSpPr>
        <p:grpSpPr>
          <a:xfrm>
            <a:off x="593130" y="3996666"/>
            <a:ext cx="8600582" cy="1452682"/>
            <a:chOff x="1092660" y="3981129"/>
            <a:chExt cx="8600582" cy="1452682"/>
          </a:xfrm>
        </p:grpSpPr>
        <p:sp>
          <p:nvSpPr>
            <p:cNvPr id="5" name="TextBox 4"/>
            <p:cNvSpPr txBox="1"/>
            <p:nvPr/>
          </p:nvSpPr>
          <p:spPr>
            <a:xfrm>
              <a:off x="1092660" y="3981129"/>
              <a:ext cx="8600582" cy="461665"/>
            </a:xfrm>
            <a:prstGeom prst="rect">
              <a:avLst/>
            </a:prstGeom>
            <a:noFill/>
          </p:spPr>
          <p:txBody>
            <a:bodyPr wrap="none" rtlCol="0">
              <a:spAutoFit/>
            </a:bodyPr>
            <a:lstStyle/>
            <a:p>
              <a:r>
                <a:rPr lang="en-US" sz="2400" dirty="0" smtClean="0">
                  <a:solidFill>
                    <a:srgbClr val="008000"/>
                  </a:solidFill>
                </a:rPr>
                <a:t>High </a:t>
              </a:r>
              <a:r>
                <a:rPr lang="en-US" sz="2400" dirty="0">
                  <a:solidFill>
                    <a:srgbClr val="008000"/>
                  </a:solidFill>
                </a:rPr>
                <a:t>level</a:t>
              </a:r>
              <a:r>
                <a:rPr lang="en-US" sz="2400" dirty="0" smtClean="0">
                  <a:solidFill>
                    <a:srgbClr val="008000"/>
                  </a:solidFill>
                </a:rPr>
                <a:t>: </a:t>
              </a:r>
              <a:r>
                <a:rPr lang="en-US" sz="2400" dirty="0" smtClean="0">
                  <a:solidFill>
                    <a:srgbClr val="660066"/>
                  </a:solidFill>
                </a:rPr>
                <a:t>Most details are </a:t>
              </a:r>
              <a:r>
                <a:rPr lang="en-US" sz="2400" i="1" dirty="0" smtClean="0">
                  <a:solidFill>
                    <a:srgbClr val="FF0000"/>
                  </a:solidFill>
                </a:rPr>
                <a:t>irrelevant,</a:t>
              </a:r>
              <a:r>
                <a:rPr lang="en-US" sz="2400" dirty="0" smtClean="0">
                  <a:solidFill>
                    <a:srgbClr val="660066"/>
                  </a:solidFill>
                </a:rPr>
                <a:t> we </a:t>
              </a:r>
              <a:r>
                <a:rPr lang="en-US" sz="2400" dirty="0">
                  <a:solidFill>
                    <a:srgbClr val="660066"/>
                  </a:solidFill>
                </a:rPr>
                <a:t>just need their </a:t>
              </a:r>
              <a:r>
                <a:rPr lang="en-US" sz="2400" dirty="0" smtClean="0">
                  <a:solidFill>
                    <a:srgbClr val="660066"/>
                  </a:solidFill>
                </a:rPr>
                <a:t>statistics</a:t>
              </a:r>
              <a:endParaRPr lang="en-US" sz="2400" dirty="0">
                <a:solidFill>
                  <a:srgbClr val="660066"/>
                </a:solidFill>
              </a:endParaRPr>
            </a:p>
          </p:txBody>
        </p:sp>
        <p:sp>
          <p:nvSpPr>
            <p:cNvPr id="7" name="TextBox 6"/>
            <p:cNvSpPr txBox="1"/>
            <p:nvPr/>
          </p:nvSpPr>
          <p:spPr>
            <a:xfrm>
              <a:off x="6690950" y="4972146"/>
              <a:ext cx="184666" cy="461665"/>
            </a:xfrm>
            <a:prstGeom prst="rect">
              <a:avLst/>
            </a:prstGeom>
            <a:noFill/>
          </p:spPr>
          <p:txBody>
            <a:bodyPr wrap="none" rtlCol="0">
              <a:spAutoFit/>
            </a:bodyPr>
            <a:lstStyle/>
            <a:p>
              <a:endParaRPr lang="en-US" sz="2400" dirty="0">
                <a:solidFill>
                  <a:srgbClr val="000090"/>
                </a:solidFill>
              </a:endParaRPr>
            </a:p>
          </p:txBody>
        </p:sp>
      </p:grpSp>
      <p:sp>
        <p:nvSpPr>
          <p:cNvPr id="10" name="Rectangle 9"/>
          <p:cNvSpPr/>
          <p:nvPr/>
        </p:nvSpPr>
        <p:spPr>
          <a:xfrm>
            <a:off x="2136797" y="2661799"/>
            <a:ext cx="184666" cy="646331"/>
          </a:xfrm>
          <a:prstGeom prst="rect">
            <a:avLst/>
          </a:prstGeom>
        </p:spPr>
        <p:txBody>
          <a:bodyPr wrap="none">
            <a:spAutoFit/>
          </a:bodyPr>
          <a:lstStyle/>
          <a:p>
            <a:endParaRPr lang="en-US" sz="3600" dirty="0">
              <a:solidFill>
                <a:srgbClr val="008000"/>
              </a:solidFill>
            </a:endParaRPr>
          </a:p>
        </p:txBody>
      </p:sp>
      <p:sp>
        <p:nvSpPr>
          <p:cNvPr id="11" name="Rectangle 10"/>
          <p:cNvSpPr/>
          <p:nvPr/>
        </p:nvSpPr>
        <p:spPr>
          <a:xfrm>
            <a:off x="5633156" y="3390119"/>
            <a:ext cx="2239916" cy="461665"/>
          </a:xfrm>
          <a:prstGeom prst="rect">
            <a:avLst/>
          </a:prstGeom>
        </p:spPr>
        <p:txBody>
          <a:bodyPr wrap="none">
            <a:spAutoFit/>
          </a:bodyPr>
          <a:lstStyle/>
          <a:p>
            <a:pPr algn="r"/>
            <a:r>
              <a:rPr lang="en-US" sz="2400" dirty="0" smtClean="0">
                <a:solidFill>
                  <a:srgbClr val="0000FF"/>
                </a:solidFill>
              </a:rPr>
              <a:t>Supercomputers</a:t>
            </a:r>
            <a:endParaRPr lang="en-US" sz="2400" dirty="0">
              <a:solidFill>
                <a:srgbClr val="660066"/>
              </a:solidFill>
            </a:endParaRPr>
          </a:p>
        </p:txBody>
      </p:sp>
      <p:sp>
        <p:nvSpPr>
          <p:cNvPr id="12" name="Rectangle 11"/>
          <p:cNvSpPr/>
          <p:nvPr/>
        </p:nvSpPr>
        <p:spPr>
          <a:xfrm>
            <a:off x="6742422" y="4676244"/>
            <a:ext cx="1164802" cy="461665"/>
          </a:xfrm>
          <a:prstGeom prst="rect">
            <a:avLst/>
          </a:prstGeom>
        </p:spPr>
        <p:txBody>
          <a:bodyPr wrap="none">
            <a:spAutoFit/>
          </a:bodyPr>
          <a:lstStyle/>
          <a:p>
            <a:r>
              <a:rPr lang="en-US" sz="2400" dirty="0">
                <a:solidFill>
                  <a:srgbClr val="000090"/>
                </a:solidFill>
              </a:rPr>
              <a:t>Laptops</a:t>
            </a:r>
            <a:endParaRPr lang="en-US" sz="2400" dirty="0"/>
          </a:p>
        </p:txBody>
      </p:sp>
    </p:spTree>
    <p:extLst>
      <p:ext uri="{BB962C8B-B14F-4D97-AF65-F5344CB8AC3E}">
        <p14:creationId xmlns:p14="http://schemas.microsoft.com/office/powerpoint/2010/main" val="347812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1767" y="1141515"/>
            <a:ext cx="7803243" cy="5830548"/>
            <a:chOff x="-12700" y="-177800"/>
            <a:chExt cx="8857710" cy="7049980"/>
          </a:xfrm>
        </p:grpSpPr>
        <p:pic>
          <p:nvPicPr>
            <p:cNvPr id="10" name="Picture 9"/>
            <p:cNvPicPr>
              <a:picLocks noChangeAspect="1"/>
            </p:cNvPicPr>
            <p:nvPr/>
          </p:nvPicPr>
          <p:blipFill>
            <a:blip r:embed="rId3"/>
            <a:stretch>
              <a:fillRect/>
            </a:stretch>
          </p:blipFill>
          <p:spPr>
            <a:xfrm>
              <a:off x="-12700" y="-177800"/>
              <a:ext cx="6705600" cy="3991428"/>
            </a:xfrm>
            <a:prstGeom prst="rect">
              <a:avLst/>
            </a:prstGeom>
          </p:spPr>
        </p:pic>
        <p:grpSp>
          <p:nvGrpSpPr>
            <p:cNvPr id="16388" name="Group 4"/>
            <p:cNvGrpSpPr>
              <a:grpSpLocks/>
            </p:cNvGrpSpPr>
            <p:nvPr/>
          </p:nvGrpSpPr>
          <p:grpSpPr bwMode="auto">
            <a:xfrm>
              <a:off x="4178300" y="2231233"/>
              <a:ext cx="4666710" cy="4640947"/>
              <a:chOff x="718115" y="0"/>
              <a:chExt cx="8313173" cy="7051675"/>
            </a:xfrm>
          </p:grpSpPr>
          <p:pic>
            <p:nvPicPr>
              <p:cNvPr id="1639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0" y="0"/>
                <a:ext cx="5634038"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115" y="970267"/>
                <a:ext cx="1850007" cy="190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V="1">
                <a:off x="1955899" y="27567"/>
                <a:ext cx="1599595" cy="15713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55899" y="1571326"/>
                <a:ext cx="1599595" cy="51329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 name="Title 1"/>
          <p:cNvSpPr>
            <a:spLocks noGrp="1"/>
          </p:cNvSpPr>
          <p:nvPr>
            <p:ph type="title"/>
          </p:nvPr>
        </p:nvSpPr>
        <p:spPr>
          <a:xfrm>
            <a:off x="742215" y="40875"/>
            <a:ext cx="7304268" cy="985409"/>
          </a:xfrm>
          <a:ln>
            <a:solidFill>
              <a:srgbClr val="FF0000"/>
            </a:solidFill>
          </a:ln>
        </p:spPr>
        <p:txBody>
          <a:bodyPr>
            <a:normAutofit fontScale="90000"/>
          </a:bodyPr>
          <a:lstStyle/>
          <a:p>
            <a:r>
              <a:rPr lang="en-US" sz="3600" dirty="0" smtClean="0">
                <a:solidFill>
                  <a:srgbClr val="FF0000"/>
                </a:solidFill>
              </a:rPr>
              <a:t>The details and scale: the</a:t>
            </a:r>
            <a:br>
              <a:rPr lang="en-US" sz="3600" dirty="0" smtClean="0">
                <a:solidFill>
                  <a:srgbClr val="FF0000"/>
                </a:solidFill>
              </a:rPr>
            </a:br>
            <a:r>
              <a:rPr lang="en-US" dirty="0" smtClean="0">
                <a:solidFill>
                  <a:srgbClr val="FF0000"/>
                </a:solidFill>
              </a:rPr>
              <a:t> </a:t>
            </a:r>
            <a:r>
              <a:rPr lang="en-US" dirty="0" err="1" smtClean="0">
                <a:solidFill>
                  <a:srgbClr val="FF0000"/>
                </a:solidFill>
              </a:rPr>
              <a:t>Scalebound</a:t>
            </a:r>
            <a:r>
              <a:rPr lang="en-US" dirty="0" smtClean="0">
                <a:solidFill>
                  <a:srgbClr val="FF0000"/>
                </a:solidFill>
              </a:rPr>
              <a:t> view</a:t>
            </a:r>
            <a:endParaRPr lang="en-US" dirty="0">
              <a:solidFill>
                <a:srgbClr val="FF0000"/>
              </a:solidFill>
            </a:endParaRPr>
          </a:p>
        </p:txBody>
      </p:sp>
      <p:sp>
        <p:nvSpPr>
          <p:cNvPr id="4" name="Rectangle 3"/>
          <p:cNvSpPr/>
          <p:nvPr/>
        </p:nvSpPr>
        <p:spPr>
          <a:xfrm>
            <a:off x="918065" y="4882661"/>
            <a:ext cx="4043404" cy="646331"/>
          </a:xfrm>
          <a:prstGeom prst="rect">
            <a:avLst/>
          </a:prstGeom>
        </p:spPr>
        <p:txBody>
          <a:bodyPr wrap="square">
            <a:spAutoFit/>
          </a:bodyPr>
          <a:lstStyle/>
          <a:p>
            <a:r>
              <a:rPr lang="en-CA" dirty="0" smtClean="0">
                <a:solidFill>
                  <a:srgbClr val="0000FF"/>
                </a:solidFill>
              </a:rPr>
              <a:t>Van Leeuwenhoek discovering a “new world” in a drop of water (circa 1690)</a:t>
            </a:r>
            <a:endParaRPr lang="en-US" dirty="0">
              <a:solidFill>
                <a:srgbClr val="0000FF"/>
              </a:solidFill>
            </a:endParaRPr>
          </a:p>
        </p:txBody>
      </p:sp>
      <p:sp>
        <p:nvSpPr>
          <p:cNvPr id="3" name="TextBox 2"/>
          <p:cNvSpPr txBox="1"/>
          <p:nvPr/>
        </p:nvSpPr>
        <p:spPr>
          <a:xfrm>
            <a:off x="229900" y="604368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84054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0" y="215904"/>
            <a:ext cx="9258299" cy="6642100"/>
          </a:xfrm>
          <a:prstGeom prst="rect">
            <a:avLst/>
          </a:prstGeom>
        </p:spPr>
      </p:pic>
      <p:sp>
        <p:nvSpPr>
          <p:cNvPr id="2" name="TextBox 1"/>
          <p:cNvSpPr txBox="1"/>
          <p:nvPr/>
        </p:nvSpPr>
        <p:spPr>
          <a:xfrm>
            <a:off x="2446818" y="352748"/>
            <a:ext cx="4260176" cy="523220"/>
          </a:xfrm>
          <a:prstGeom prst="rect">
            <a:avLst/>
          </a:prstGeom>
          <a:noFill/>
          <a:ln>
            <a:solidFill>
              <a:srgbClr val="FF0000"/>
            </a:solidFill>
          </a:ln>
        </p:spPr>
        <p:txBody>
          <a:bodyPr wrap="none" rtlCol="0">
            <a:spAutoFit/>
          </a:bodyPr>
          <a:lstStyle/>
          <a:p>
            <a:r>
              <a:rPr lang="en-US" sz="2800" dirty="0" err="1" smtClean="0">
                <a:solidFill>
                  <a:srgbClr val="FF0000"/>
                </a:solidFill>
              </a:rPr>
              <a:t>Scalebound</a:t>
            </a:r>
            <a:r>
              <a:rPr lang="en-US" sz="2800" dirty="0" smtClean="0">
                <a:solidFill>
                  <a:srgbClr val="FF0000"/>
                </a:solidFill>
              </a:rPr>
              <a:t> “Powers of ten”</a:t>
            </a:r>
            <a:endParaRPr lang="en-US" sz="2800" dirty="0">
              <a:solidFill>
                <a:srgbClr val="FF0000"/>
              </a:solidFill>
            </a:endParaRPr>
          </a:p>
        </p:txBody>
      </p:sp>
      <p:sp>
        <p:nvSpPr>
          <p:cNvPr id="3" name="TextBox 2"/>
          <p:cNvSpPr txBox="1"/>
          <p:nvPr/>
        </p:nvSpPr>
        <p:spPr>
          <a:xfrm>
            <a:off x="3934950" y="6550253"/>
            <a:ext cx="5140926" cy="261610"/>
          </a:xfrm>
          <a:prstGeom prst="rect">
            <a:avLst/>
          </a:prstGeom>
          <a:noFill/>
        </p:spPr>
        <p:txBody>
          <a:bodyPr wrap="none" rtlCol="0">
            <a:spAutoFit/>
          </a:bodyPr>
          <a:lstStyle/>
          <a:p>
            <a:r>
              <a:rPr lang="en-US" sz="1100" dirty="0" smtClean="0"/>
              <a:t>Official National Oceanographic and Atmospheric Administration (NOAA) website 2015</a:t>
            </a:r>
            <a:endParaRPr lang="en-US" sz="1100" dirty="0"/>
          </a:p>
        </p:txBody>
      </p:sp>
      <p:sp>
        <p:nvSpPr>
          <p:cNvPr id="5" name="TextBox 4"/>
          <p:cNvSpPr txBox="1"/>
          <p:nvPr/>
        </p:nvSpPr>
        <p:spPr>
          <a:xfrm rot="16200000">
            <a:off x="424955" y="5130801"/>
            <a:ext cx="1313180" cy="369332"/>
          </a:xfrm>
          <a:prstGeom prst="rect">
            <a:avLst/>
          </a:prstGeom>
          <a:noFill/>
        </p:spPr>
        <p:txBody>
          <a:bodyPr wrap="none" rtlCol="0">
            <a:spAutoFit/>
          </a:bodyPr>
          <a:lstStyle/>
          <a:p>
            <a:r>
              <a:rPr lang="en-US" dirty="0" smtClean="0">
                <a:solidFill>
                  <a:srgbClr val="FF0000"/>
                </a:solidFill>
              </a:rPr>
              <a:t>Billion years</a:t>
            </a:r>
            <a:endParaRPr lang="en-US" dirty="0">
              <a:solidFill>
                <a:srgbClr val="FF0000"/>
              </a:solidFill>
            </a:endParaRPr>
          </a:p>
        </p:txBody>
      </p:sp>
      <p:sp>
        <p:nvSpPr>
          <p:cNvPr id="6" name="TextBox 5"/>
          <p:cNvSpPr txBox="1"/>
          <p:nvPr/>
        </p:nvSpPr>
        <p:spPr>
          <a:xfrm rot="16200000">
            <a:off x="3879357" y="5284689"/>
            <a:ext cx="1620957" cy="369332"/>
          </a:xfrm>
          <a:prstGeom prst="rect">
            <a:avLst/>
          </a:prstGeom>
          <a:noFill/>
        </p:spPr>
        <p:txBody>
          <a:bodyPr wrap="none" rtlCol="0">
            <a:spAutoFit/>
          </a:bodyPr>
          <a:lstStyle/>
          <a:p>
            <a:r>
              <a:rPr lang="en-US" dirty="0" smtClean="0">
                <a:solidFill>
                  <a:srgbClr val="FF0000"/>
                </a:solidFill>
              </a:rPr>
              <a:t>thousand years</a:t>
            </a:r>
            <a:endParaRPr lang="en-US" dirty="0">
              <a:solidFill>
                <a:srgbClr val="FF0000"/>
              </a:solidFill>
            </a:endParaRPr>
          </a:p>
        </p:txBody>
      </p:sp>
      <p:sp>
        <p:nvSpPr>
          <p:cNvPr id="7" name="TextBox 6"/>
          <p:cNvSpPr txBox="1"/>
          <p:nvPr/>
        </p:nvSpPr>
        <p:spPr>
          <a:xfrm rot="16200000">
            <a:off x="5477443" y="4905803"/>
            <a:ext cx="863187" cy="369332"/>
          </a:xfrm>
          <a:prstGeom prst="rect">
            <a:avLst/>
          </a:prstGeom>
          <a:noFill/>
        </p:spPr>
        <p:txBody>
          <a:bodyPr wrap="none" rtlCol="0">
            <a:spAutoFit/>
          </a:bodyPr>
          <a:lstStyle/>
          <a:p>
            <a:r>
              <a:rPr lang="en-US" dirty="0" smtClean="0">
                <a:solidFill>
                  <a:srgbClr val="FF0000"/>
                </a:solidFill>
              </a:rPr>
              <a:t>decade</a:t>
            </a:r>
            <a:endParaRPr lang="en-US" dirty="0">
              <a:solidFill>
                <a:srgbClr val="FF0000"/>
              </a:solidFill>
            </a:endParaRPr>
          </a:p>
        </p:txBody>
      </p:sp>
      <p:sp>
        <p:nvSpPr>
          <p:cNvPr id="8" name="TextBox 7"/>
          <p:cNvSpPr txBox="1"/>
          <p:nvPr/>
        </p:nvSpPr>
        <p:spPr>
          <a:xfrm rot="16200000">
            <a:off x="5952706" y="4975347"/>
            <a:ext cx="1002273" cy="369332"/>
          </a:xfrm>
          <a:prstGeom prst="rect">
            <a:avLst/>
          </a:prstGeom>
          <a:noFill/>
        </p:spPr>
        <p:txBody>
          <a:bodyPr wrap="none" rtlCol="0">
            <a:spAutoFit/>
          </a:bodyPr>
          <a:lstStyle/>
          <a:p>
            <a:r>
              <a:rPr lang="en-US" dirty="0" smtClean="0">
                <a:solidFill>
                  <a:srgbClr val="FF0000"/>
                </a:solidFill>
              </a:rPr>
              <a:t>one year</a:t>
            </a:r>
            <a:endParaRPr lang="en-US" dirty="0">
              <a:solidFill>
                <a:srgbClr val="FF0000"/>
              </a:solidFill>
            </a:endParaRPr>
          </a:p>
        </p:txBody>
      </p:sp>
      <p:sp>
        <p:nvSpPr>
          <p:cNvPr id="9" name="TextBox 8"/>
          <p:cNvSpPr txBox="1"/>
          <p:nvPr/>
        </p:nvSpPr>
        <p:spPr>
          <a:xfrm rot="16200000">
            <a:off x="4784530" y="4925617"/>
            <a:ext cx="902811" cy="369332"/>
          </a:xfrm>
          <a:prstGeom prst="rect">
            <a:avLst/>
          </a:prstGeom>
          <a:noFill/>
        </p:spPr>
        <p:txBody>
          <a:bodyPr wrap="none" rtlCol="0">
            <a:spAutoFit/>
          </a:bodyPr>
          <a:lstStyle/>
          <a:p>
            <a:r>
              <a:rPr lang="en-US" dirty="0" smtClean="0">
                <a:solidFill>
                  <a:srgbClr val="FF0000"/>
                </a:solidFill>
              </a:rPr>
              <a:t>century</a:t>
            </a:r>
            <a:endParaRPr lang="en-US" dirty="0">
              <a:solidFill>
                <a:srgbClr val="FF0000"/>
              </a:solidFill>
            </a:endParaRPr>
          </a:p>
        </p:txBody>
      </p:sp>
      <p:sp>
        <p:nvSpPr>
          <p:cNvPr id="10" name="TextBox 9"/>
          <p:cNvSpPr txBox="1"/>
          <p:nvPr/>
        </p:nvSpPr>
        <p:spPr>
          <a:xfrm rot="16200000">
            <a:off x="6410167" y="5083493"/>
            <a:ext cx="1218565" cy="369332"/>
          </a:xfrm>
          <a:prstGeom prst="rect">
            <a:avLst/>
          </a:prstGeom>
          <a:noFill/>
        </p:spPr>
        <p:txBody>
          <a:bodyPr wrap="none" rtlCol="0">
            <a:spAutoFit/>
          </a:bodyPr>
          <a:lstStyle/>
          <a:p>
            <a:r>
              <a:rPr lang="en-US" dirty="0" smtClean="0">
                <a:solidFill>
                  <a:srgbClr val="FF0000"/>
                </a:solidFill>
              </a:rPr>
              <a:t>one month</a:t>
            </a:r>
            <a:endParaRPr lang="en-US" dirty="0">
              <a:solidFill>
                <a:srgbClr val="FF0000"/>
              </a:solidFill>
            </a:endParaRPr>
          </a:p>
        </p:txBody>
      </p:sp>
      <p:sp>
        <p:nvSpPr>
          <p:cNvPr id="11" name="TextBox 10"/>
          <p:cNvSpPr txBox="1"/>
          <p:nvPr/>
        </p:nvSpPr>
        <p:spPr>
          <a:xfrm rot="16200000">
            <a:off x="7355322" y="4938441"/>
            <a:ext cx="928459" cy="369332"/>
          </a:xfrm>
          <a:prstGeom prst="rect">
            <a:avLst/>
          </a:prstGeom>
          <a:noFill/>
        </p:spPr>
        <p:txBody>
          <a:bodyPr wrap="none" rtlCol="0">
            <a:spAutoFit/>
          </a:bodyPr>
          <a:lstStyle/>
          <a:p>
            <a:r>
              <a:rPr lang="en-US" dirty="0" smtClean="0">
                <a:solidFill>
                  <a:srgbClr val="FF0000"/>
                </a:solidFill>
              </a:rPr>
              <a:t>one day</a:t>
            </a:r>
            <a:endParaRPr lang="en-US" dirty="0">
              <a:solidFill>
                <a:srgbClr val="FF0000"/>
              </a:solidFill>
            </a:endParaRPr>
          </a:p>
        </p:txBody>
      </p:sp>
      <p:sp>
        <p:nvSpPr>
          <p:cNvPr id="12" name="TextBox 11"/>
          <p:cNvSpPr txBox="1"/>
          <p:nvPr/>
        </p:nvSpPr>
        <p:spPr>
          <a:xfrm rot="16200000">
            <a:off x="2159465" y="5159235"/>
            <a:ext cx="1370049" cy="369332"/>
          </a:xfrm>
          <a:prstGeom prst="rect">
            <a:avLst/>
          </a:prstGeom>
          <a:noFill/>
        </p:spPr>
        <p:txBody>
          <a:bodyPr wrap="none" rtlCol="0">
            <a:spAutoFit/>
          </a:bodyPr>
          <a:lstStyle/>
          <a:p>
            <a:r>
              <a:rPr lang="en-US" dirty="0" smtClean="0">
                <a:solidFill>
                  <a:srgbClr val="FF0000"/>
                </a:solidFill>
              </a:rPr>
              <a:t>million years</a:t>
            </a:r>
            <a:endParaRPr lang="en-US" dirty="0">
              <a:solidFill>
                <a:srgbClr val="FF0000"/>
              </a:solidFill>
            </a:endParaRPr>
          </a:p>
        </p:txBody>
      </p:sp>
    </p:spTree>
    <p:extLst>
      <p:ext uri="{BB962C8B-B14F-4D97-AF65-F5344CB8AC3E}">
        <p14:creationId xmlns:p14="http://schemas.microsoft.com/office/powerpoint/2010/main" val="16252844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43" y="984933"/>
            <a:ext cx="9029699" cy="2123658"/>
          </a:xfrm>
          <a:prstGeom prst="rect">
            <a:avLst/>
          </a:prstGeom>
          <a:noFill/>
          <a:ln>
            <a:solidFill>
              <a:srgbClr val="FF0000"/>
            </a:solidFill>
          </a:ln>
        </p:spPr>
        <p:txBody>
          <a:bodyPr wrap="square" rtlCol="0">
            <a:spAutoFit/>
          </a:bodyPr>
          <a:lstStyle/>
          <a:p>
            <a:pPr algn="ctr"/>
            <a:r>
              <a:rPr lang="en-US" sz="4400" dirty="0" smtClean="0">
                <a:solidFill>
                  <a:srgbClr val="FF0000"/>
                </a:solidFill>
              </a:rPr>
              <a:t>Zooming through spatial scales by the</a:t>
            </a:r>
          </a:p>
          <a:p>
            <a:pPr algn="ctr"/>
            <a:r>
              <a:rPr lang="en-US" sz="4400" dirty="0" smtClean="0">
                <a:solidFill>
                  <a:srgbClr val="FF0000"/>
                </a:solidFill>
              </a:rPr>
              <a:t> </a:t>
            </a:r>
            <a:r>
              <a:rPr lang="en-US" sz="4400" dirty="0" smtClean="0">
                <a:solidFill>
                  <a:srgbClr val="660066"/>
                </a:solidFill>
              </a:rPr>
              <a:t>billion</a:t>
            </a:r>
            <a:r>
              <a:rPr lang="en-US" sz="4400" dirty="0" smtClean="0">
                <a:solidFill>
                  <a:srgbClr val="FF0000"/>
                </a:solidFill>
              </a:rPr>
              <a:t> </a:t>
            </a:r>
          </a:p>
          <a:p>
            <a:pPr algn="ctr"/>
            <a:r>
              <a:rPr lang="en-US" sz="4400" dirty="0" smtClean="0">
                <a:solidFill>
                  <a:srgbClr val="FF0000"/>
                </a:solidFill>
              </a:rPr>
              <a:t> 1mm - 10,000 km</a:t>
            </a:r>
            <a:endParaRPr lang="en-US" sz="4400" dirty="0">
              <a:solidFill>
                <a:srgbClr val="FF0000"/>
              </a:solidFill>
            </a:endParaRPr>
          </a:p>
        </p:txBody>
      </p:sp>
    </p:spTree>
    <p:extLst>
      <p:ext uri="{BB962C8B-B14F-4D97-AF65-F5344CB8AC3E}">
        <p14:creationId xmlns:p14="http://schemas.microsoft.com/office/powerpoint/2010/main" val="11232217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
          <p:cNvSpPr>
            <a:spLocks/>
          </p:cNvSpPr>
          <p:nvPr/>
        </p:nvSpPr>
        <p:spPr bwMode="auto">
          <a:xfrm>
            <a:off x="3598867" y="933449"/>
            <a:ext cx="5419725" cy="36353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57799" bIns="0"/>
          <a:lstStyle/>
          <a:p>
            <a:pPr marL="39688"/>
            <a:r>
              <a:rPr lang="en-US" sz="1600">
                <a:solidFill>
                  <a:srgbClr val="F71010"/>
                </a:solidFill>
                <a:cs typeface="Arial" charset="0"/>
              </a:rPr>
              <a:t>Atmospheric dynamics 1 hour- 10</a:t>
            </a:r>
            <a:r>
              <a:rPr lang="en-US" sz="1600" baseline="30000">
                <a:solidFill>
                  <a:srgbClr val="F71010"/>
                </a:solidFill>
                <a:cs typeface="Arial" charset="0"/>
              </a:rPr>
              <a:t>9</a:t>
            </a:r>
            <a:r>
              <a:rPr lang="en-US" sz="1600">
                <a:solidFill>
                  <a:srgbClr val="F71010"/>
                </a:solidFill>
                <a:cs typeface="Arial" charset="0"/>
              </a:rPr>
              <a:t> yrs: Mitchell </a:t>
            </a:r>
            <a:r>
              <a:rPr lang="en-US" sz="1400">
                <a:solidFill>
                  <a:srgbClr val="F71010"/>
                </a:solidFill>
                <a:cs typeface="Arial" charset="0"/>
              </a:rPr>
              <a:t>1976 </a:t>
            </a:r>
            <a:r>
              <a:rPr lang="en-US" sz="1200">
                <a:solidFill>
                  <a:srgbClr val="F71010"/>
                </a:solidFill>
                <a:cs typeface="Arial" charset="0"/>
              </a:rPr>
              <a:t>(grey, bottom)</a:t>
            </a:r>
            <a:endParaRPr lang="en-US" sz="1600">
              <a:solidFill>
                <a:srgbClr val="F71010"/>
              </a:solidFill>
              <a:cs typeface="Arial" charset="0"/>
            </a:endParaRPr>
          </a:p>
        </p:txBody>
      </p:sp>
      <p:pic>
        <p:nvPicPr>
          <p:cNvPr id="3993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 y="4373565"/>
            <a:ext cx="94599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9"/>
          <p:cNvSpPr/>
          <p:nvPr/>
        </p:nvSpPr>
        <p:spPr bwMode="auto">
          <a:xfrm>
            <a:off x="1155700" y="4264025"/>
            <a:ext cx="7950200" cy="6397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bwMode="auto">
          <a:xfrm>
            <a:off x="6154738" y="3951365"/>
            <a:ext cx="349250" cy="10810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bwMode="auto">
          <a:xfrm>
            <a:off x="0" y="6326189"/>
            <a:ext cx="9182100" cy="6365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 name="Rectangle 118"/>
          <p:cNvSpPr/>
          <p:nvPr/>
        </p:nvSpPr>
        <p:spPr bwMode="auto">
          <a:xfrm rot="16200000">
            <a:off x="-2824163" y="3416332"/>
            <a:ext cx="6356351" cy="790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9943" name="Line 90"/>
          <p:cNvSpPr>
            <a:spLocks noChangeShapeType="1"/>
          </p:cNvSpPr>
          <p:nvPr/>
        </p:nvSpPr>
        <p:spPr bwMode="auto">
          <a:xfrm>
            <a:off x="3102012" y="6440489"/>
            <a:ext cx="4763"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4" name="Line 91"/>
          <p:cNvSpPr>
            <a:spLocks noChangeShapeType="1"/>
          </p:cNvSpPr>
          <p:nvPr/>
        </p:nvSpPr>
        <p:spPr bwMode="auto">
          <a:xfrm>
            <a:off x="3101979" y="6251575"/>
            <a:ext cx="111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94"/>
          <p:cNvSpPr>
            <a:spLocks noChangeShapeType="1"/>
          </p:cNvSpPr>
          <p:nvPr/>
        </p:nvSpPr>
        <p:spPr bwMode="auto">
          <a:xfrm>
            <a:off x="3102012" y="6059489"/>
            <a:ext cx="4763"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9946" name="Straight Connector 5"/>
          <p:cNvCxnSpPr>
            <a:cxnSpLocks noChangeShapeType="1"/>
          </p:cNvCxnSpPr>
          <p:nvPr/>
        </p:nvCxnSpPr>
        <p:spPr bwMode="auto">
          <a:xfrm flipH="1">
            <a:off x="749300" y="1"/>
            <a:ext cx="0" cy="631825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9947" name="Group 2"/>
          <p:cNvGrpSpPr>
            <a:grpSpLocks/>
          </p:cNvGrpSpPr>
          <p:nvPr/>
        </p:nvGrpSpPr>
        <p:grpSpPr bwMode="auto">
          <a:xfrm>
            <a:off x="-66675" y="341389"/>
            <a:ext cx="1209675" cy="6161085"/>
            <a:chOff x="-105415" y="329357"/>
            <a:chExt cx="1210315" cy="6159143"/>
          </a:xfrm>
        </p:grpSpPr>
        <p:cxnSp>
          <p:nvCxnSpPr>
            <p:cNvPr id="115" name="Straight Connector 114"/>
            <p:cNvCxnSpPr/>
            <p:nvPr/>
          </p:nvCxnSpPr>
          <p:spPr bwMode="auto">
            <a:xfrm>
              <a:off x="607750" y="2533699"/>
              <a:ext cx="4828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bwMode="auto">
            <a:xfrm>
              <a:off x="622045" y="656279"/>
              <a:ext cx="4828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0029" name="TextBox 127"/>
            <p:cNvSpPr txBox="1">
              <a:spLocks noChangeArrowheads="1"/>
            </p:cNvSpPr>
            <p:nvPr/>
          </p:nvSpPr>
          <p:spPr bwMode="auto">
            <a:xfrm>
              <a:off x="-105415" y="5965445"/>
              <a:ext cx="865046" cy="5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10</a:t>
              </a:r>
              <a:r>
                <a:rPr lang="en-US" sz="2800" baseline="30000"/>
                <a:t>-10</a:t>
              </a:r>
            </a:p>
          </p:txBody>
        </p:sp>
        <p:sp>
          <p:nvSpPr>
            <p:cNvPr id="40030" name="TextBox 128"/>
            <p:cNvSpPr txBox="1">
              <a:spLocks noChangeArrowheads="1"/>
            </p:cNvSpPr>
            <p:nvPr/>
          </p:nvSpPr>
          <p:spPr bwMode="auto">
            <a:xfrm>
              <a:off x="126433" y="2234572"/>
              <a:ext cx="366851" cy="5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1</a:t>
              </a:r>
              <a:endParaRPr lang="en-US" sz="2800" baseline="30000"/>
            </a:p>
          </p:txBody>
        </p:sp>
        <p:sp>
          <p:nvSpPr>
            <p:cNvPr id="40031" name="TextBox 129"/>
            <p:cNvSpPr txBox="1">
              <a:spLocks noChangeArrowheads="1"/>
            </p:cNvSpPr>
            <p:nvPr/>
          </p:nvSpPr>
          <p:spPr bwMode="auto">
            <a:xfrm>
              <a:off x="-80934" y="4123589"/>
              <a:ext cx="743655" cy="5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10</a:t>
              </a:r>
              <a:r>
                <a:rPr lang="en-US" sz="2800" baseline="30000"/>
                <a:t>-5</a:t>
              </a:r>
            </a:p>
          </p:txBody>
        </p:sp>
        <p:sp>
          <p:nvSpPr>
            <p:cNvPr id="40032" name="TextBox 130"/>
            <p:cNvSpPr txBox="1">
              <a:spLocks noChangeArrowheads="1"/>
            </p:cNvSpPr>
            <p:nvPr/>
          </p:nvSpPr>
          <p:spPr bwMode="auto">
            <a:xfrm>
              <a:off x="49262" y="329357"/>
              <a:ext cx="670329" cy="5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10</a:t>
              </a:r>
              <a:r>
                <a:rPr lang="en-US" sz="2800" baseline="30000"/>
                <a:t>5</a:t>
              </a:r>
            </a:p>
          </p:txBody>
        </p:sp>
        <p:sp>
          <p:nvSpPr>
            <p:cNvPr id="40033" name="TextBox 25599"/>
            <p:cNvSpPr txBox="1">
              <a:spLocks noChangeArrowheads="1"/>
            </p:cNvSpPr>
            <p:nvPr/>
          </p:nvSpPr>
          <p:spPr bwMode="auto">
            <a:xfrm rot="16200000" flipH="1">
              <a:off x="-277513" y="3271435"/>
              <a:ext cx="1178156" cy="40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008000"/>
                  </a:solidFill>
                </a:rPr>
                <a:t>Log</a:t>
              </a:r>
              <a:r>
                <a:rPr lang="en-US" sz="2000" baseline="-25000">
                  <a:solidFill>
                    <a:srgbClr val="008000"/>
                  </a:solidFill>
                </a:rPr>
                <a:t>10</a:t>
              </a:r>
              <a:r>
                <a:rPr lang="en-US" sz="2000">
                  <a:solidFill>
                    <a:srgbClr val="008000"/>
                  </a:solidFill>
                </a:rPr>
                <a:t>E(</a:t>
              </a:r>
              <a:r>
                <a:rPr lang="en-US" sz="2000">
                  <a:solidFill>
                    <a:srgbClr val="008000"/>
                  </a:solidFill>
                  <a:latin typeface="Symbol" charset="0"/>
                  <a:cs typeface="Symbol" charset="0"/>
                </a:rPr>
                <a:t>w</a:t>
              </a:r>
              <a:r>
                <a:rPr lang="en-US" sz="2000">
                  <a:solidFill>
                    <a:srgbClr val="008000"/>
                  </a:solidFill>
                </a:rPr>
                <a:t>)</a:t>
              </a:r>
            </a:p>
          </p:txBody>
        </p:sp>
      </p:grpSp>
      <p:sp>
        <p:nvSpPr>
          <p:cNvPr id="19" name="Rectangle 18"/>
          <p:cNvSpPr/>
          <p:nvPr/>
        </p:nvSpPr>
        <p:spPr bwMode="auto">
          <a:xfrm>
            <a:off x="8802802" y="4726065"/>
            <a:ext cx="168275" cy="1309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9949" name="Straight Connector 5"/>
          <p:cNvCxnSpPr>
            <a:cxnSpLocks noChangeShapeType="1"/>
          </p:cNvCxnSpPr>
          <p:nvPr/>
        </p:nvCxnSpPr>
        <p:spPr bwMode="auto">
          <a:xfrm flipH="1" flipV="1">
            <a:off x="733446" y="6324600"/>
            <a:ext cx="8156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89" name="Straight Connector 88"/>
          <p:cNvCxnSpPr/>
          <p:nvPr/>
        </p:nvCxnSpPr>
        <p:spPr bwMode="auto">
          <a:xfrm>
            <a:off x="747713" y="6327775"/>
            <a:ext cx="482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bwMode="auto">
          <a:xfrm>
            <a:off x="611188" y="4433888"/>
            <a:ext cx="482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952" name="TextBox 23"/>
          <p:cNvSpPr txBox="1">
            <a:spLocks noChangeArrowheads="1"/>
          </p:cNvSpPr>
          <p:nvPr/>
        </p:nvSpPr>
        <p:spPr bwMode="auto">
          <a:xfrm rot="16200000">
            <a:off x="33442" y="1360712"/>
            <a:ext cx="695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008000"/>
                </a:solidFill>
              </a:rPr>
              <a:t>K</a:t>
            </a:r>
            <a:r>
              <a:rPr lang="en-US" baseline="30000">
                <a:solidFill>
                  <a:srgbClr val="008000"/>
                </a:solidFill>
              </a:rPr>
              <a:t>2</a:t>
            </a:r>
            <a:r>
              <a:rPr lang="en-US">
                <a:solidFill>
                  <a:srgbClr val="008000"/>
                </a:solidFill>
              </a:rPr>
              <a:t>yr</a:t>
            </a:r>
          </a:p>
        </p:txBody>
      </p:sp>
      <p:sp>
        <p:nvSpPr>
          <p:cNvPr id="39953" name="TextBox 1"/>
          <p:cNvSpPr txBox="1">
            <a:spLocks noChangeArrowheads="1"/>
          </p:cNvSpPr>
          <p:nvPr/>
        </p:nvSpPr>
        <p:spPr bwMode="auto">
          <a:xfrm>
            <a:off x="2473337" y="49213"/>
            <a:ext cx="6272721" cy="58477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FF0000"/>
                </a:solidFill>
              </a:rPr>
              <a:t>The missing quadrillion: </a:t>
            </a:r>
            <a:r>
              <a:rPr lang="en-US" sz="2000">
                <a:solidFill>
                  <a:srgbClr val="008000"/>
                </a:solidFill>
                <a:latin typeface="Arial" charset="0"/>
              </a:rPr>
              <a:t>1976 versus 2014</a:t>
            </a:r>
            <a:endParaRPr lang="en-US" sz="3200">
              <a:solidFill>
                <a:srgbClr val="008000"/>
              </a:solidFill>
              <a:latin typeface="Arial" charset="0"/>
            </a:endParaRPr>
          </a:p>
        </p:txBody>
      </p:sp>
      <p:grpSp>
        <p:nvGrpSpPr>
          <p:cNvPr id="16" name="Group 15"/>
          <p:cNvGrpSpPr>
            <a:grpSpLocks/>
          </p:cNvGrpSpPr>
          <p:nvPr/>
        </p:nvGrpSpPr>
        <p:grpSpPr bwMode="auto">
          <a:xfrm>
            <a:off x="736600" y="274639"/>
            <a:ext cx="7723188" cy="5675312"/>
            <a:chOff x="736600" y="274638"/>
            <a:chExt cx="7723832" cy="5674642"/>
          </a:xfrm>
        </p:grpSpPr>
        <p:grpSp>
          <p:nvGrpSpPr>
            <p:cNvPr id="40023" name="Group 12"/>
            <p:cNvGrpSpPr>
              <a:grpSpLocks/>
            </p:cNvGrpSpPr>
            <p:nvPr/>
          </p:nvGrpSpPr>
          <p:grpSpPr bwMode="auto">
            <a:xfrm>
              <a:off x="736600" y="274638"/>
              <a:ext cx="657280" cy="5666706"/>
              <a:chOff x="736600" y="274638"/>
              <a:chExt cx="657280" cy="5666706"/>
            </a:xfrm>
          </p:grpSpPr>
          <p:cxnSp>
            <p:nvCxnSpPr>
              <p:cNvPr id="3" name="Straight Arrow Connector 2"/>
              <p:cNvCxnSpPr/>
              <p:nvPr/>
            </p:nvCxnSpPr>
            <p:spPr>
              <a:xfrm>
                <a:off x="1393880" y="274638"/>
                <a:ext cx="0" cy="566670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026" name="TextBox 7"/>
              <p:cNvSpPr txBox="1">
                <a:spLocks noChangeArrowheads="1"/>
              </p:cNvSpPr>
              <p:nvPr/>
            </p:nvSpPr>
            <p:spPr bwMode="auto">
              <a:xfrm>
                <a:off x="736600" y="3136900"/>
                <a:ext cx="618029" cy="4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FF0000"/>
                    </a:solidFill>
                  </a:rPr>
                  <a:t>10</a:t>
                </a:r>
                <a:r>
                  <a:rPr lang="en-US" sz="2000" baseline="30000">
                    <a:solidFill>
                      <a:srgbClr val="FF0000"/>
                    </a:solidFill>
                  </a:rPr>
                  <a:t>15</a:t>
                </a:r>
              </a:p>
            </p:txBody>
          </p:sp>
        </p:grpSp>
        <p:cxnSp>
          <p:nvCxnSpPr>
            <p:cNvPr id="15" name="Straight Connector 14"/>
            <p:cNvCxnSpPr/>
            <p:nvPr/>
          </p:nvCxnSpPr>
          <p:spPr bwMode="auto">
            <a:xfrm>
              <a:off x="1403406" y="5949280"/>
              <a:ext cx="7057026" cy="0"/>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 name="Group 1"/>
          <p:cNvGrpSpPr>
            <a:grpSpLocks/>
          </p:cNvGrpSpPr>
          <p:nvPr/>
        </p:nvGrpSpPr>
        <p:grpSpPr bwMode="auto">
          <a:xfrm>
            <a:off x="1346229" y="273126"/>
            <a:ext cx="7642229" cy="6226175"/>
            <a:chOff x="1346200" y="273050"/>
            <a:chExt cx="7642740" cy="6226175"/>
          </a:xfrm>
        </p:grpSpPr>
        <p:grpSp>
          <p:nvGrpSpPr>
            <p:cNvPr id="39970" name="Group 21"/>
            <p:cNvGrpSpPr>
              <a:grpSpLocks/>
            </p:cNvGrpSpPr>
            <p:nvPr/>
          </p:nvGrpSpPr>
          <p:grpSpPr bwMode="auto">
            <a:xfrm>
              <a:off x="1346200" y="273050"/>
              <a:ext cx="7642740" cy="6226175"/>
              <a:chOff x="1346200" y="273050"/>
              <a:chExt cx="7642740" cy="6226175"/>
            </a:xfrm>
          </p:grpSpPr>
          <p:grpSp>
            <p:nvGrpSpPr>
              <p:cNvPr id="39972" name="Group 96"/>
              <p:cNvGrpSpPr>
                <a:grpSpLocks/>
              </p:cNvGrpSpPr>
              <p:nvPr/>
            </p:nvGrpSpPr>
            <p:grpSpPr bwMode="auto">
              <a:xfrm>
                <a:off x="1346200" y="273050"/>
                <a:ext cx="7642740" cy="6226175"/>
                <a:chOff x="1346200" y="273050"/>
                <a:chExt cx="7642740" cy="6226175"/>
              </a:xfrm>
            </p:grpSpPr>
            <p:grpSp>
              <p:nvGrpSpPr>
                <p:cNvPr id="39974" name="Group 97"/>
                <p:cNvGrpSpPr>
                  <a:grpSpLocks/>
                </p:cNvGrpSpPr>
                <p:nvPr/>
              </p:nvGrpSpPr>
              <p:grpSpPr bwMode="auto">
                <a:xfrm>
                  <a:off x="1346200" y="273050"/>
                  <a:ext cx="7642740" cy="6226175"/>
                  <a:chOff x="1345539" y="273580"/>
                  <a:chExt cx="7643395" cy="6225198"/>
                </a:xfrm>
              </p:grpSpPr>
              <p:cxnSp>
                <p:nvCxnSpPr>
                  <p:cNvPr id="39977" name="Straight Connector 5"/>
                  <p:cNvCxnSpPr>
                    <a:cxnSpLocks noChangeShapeType="1"/>
                  </p:cNvCxnSpPr>
                  <p:nvPr/>
                </p:nvCxnSpPr>
                <p:spPr bwMode="auto">
                  <a:xfrm>
                    <a:off x="1476370" y="273580"/>
                    <a:ext cx="16778" cy="6044820"/>
                  </a:xfrm>
                  <a:prstGeom prst="line">
                    <a:avLst/>
                  </a:prstGeom>
                  <a:noFill/>
                  <a:ln w="12700">
                    <a:solidFill>
                      <a:srgbClr val="008000"/>
                    </a:solidFill>
                    <a:prstDash val="dash"/>
                    <a:round/>
                    <a:headEnd/>
                    <a:tailEnd/>
                  </a:ln>
                  <a:extLst>
                    <a:ext uri="{909E8E84-426E-40dd-AFC4-6F175D3DCCD1}">
                      <a14:hiddenFill xmlns:a14="http://schemas.microsoft.com/office/drawing/2010/main">
                        <a:noFill/>
                      </a14:hiddenFill>
                    </a:ext>
                  </a:extLst>
                </p:spPr>
              </p:cxnSp>
              <p:grpSp>
                <p:nvGrpSpPr>
                  <p:cNvPr id="39978" name="Group 10"/>
                  <p:cNvGrpSpPr>
                    <a:grpSpLocks/>
                  </p:cNvGrpSpPr>
                  <p:nvPr/>
                </p:nvGrpSpPr>
                <p:grpSpPr bwMode="auto">
                  <a:xfrm>
                    <a:off x="1345539" y="273580"/>
                    <a:ext cx="7643395" cy="6225198"/>
                    <a:chOff x="1345539" y="273580"/>
                    <a:chExt cx="7643395" cy="6225198"/>
                  </a:xfrm>
                </p:grpSpPr>
                <p:sp>
                  <p:nvSpPr>
                    <p:cNvPr id="39979" name="TextBox 145"/>
                    <p:cNvSpPr txBox="1">
                      <a:spLocks noChangeArrowheads="1"/>
                    </p:cNvSpPr>
                    <p:nvPr/>
                  </p:nvSpPr>
                  <p:spPr bwMode="auto">
                    <a:xfrm rot="16200000" flipH="1">
                      <a:off x="2823301" y="4305739"/>
                      <a:ext cx="1331205" cy="33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Macroclimate  </a:t>
                      </a:r>
                    </a:p>
                  </p:txBody>
                </p:sp>
                <p:sp>
                  <p:nvSpPr>
                    <p:cNvPr id="39980" name="TextBox 9"/>
                    <p:cNvSpPr txBox="1">
                      <a:spLocks noChangeArrowheads="1"/>
                    </p:cNvSpPr>
                    <p:nvPr/>
                  </p:nvSpPr>
                  <p:spPr bwMode="auto">
                    <a:xfrm rot="16200000">
                      <a:off x="3089223" y="3047788"/>
                      <a:ext cx="836932"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Symbol" charset="0"/>
                          <a:ea typeface="MS PGothic" charset="0"/>
                          <a:cs typeface="MS PGothic" charset="0"/>
                        </a:rPr>
                        <a:t>b </a:t>
                      </a:r>
                      <a:r>
                        <a:rPr lang="en-US" sz="1400">
                          <a:solidFill>
                            <a:srgbClr val="FF0000"/>
                          </a:solidFill>
                          <a:latin typeface="Arial" charset="0"/>
                          <a:ea typeface="MS PGothic" charset="0"/>
                          <a:cs typeface="MS PGothic" charset="0"/>
                        </a:rPr>
                        <a:t>=</a:t>
                      </a:r>
                      <a:r>
                        <a:rPr lang="en-US" sz="1400">
                          <a:solidFill>
                            <a:srgbClr val="FF0000"/>
                          </a:solidFill>
                          <a:latin typeface="Symbol" charset="0"/>
                          <a:ea typeface="MS PGothic" charset="0"/>
                          <a:cs typeface="MS PGothic" charset="0"/>
                        </a:rPr>
                        <a:t> </a:t>
                      </a:r>
                      <a:r>
                        <a:rPr lang="en-US" sz="1400">
                          <a:solidFill>
                            <a:srgbClr val="FF0000"/>
                          </a:solidFill>
                          <a:latin typeface="Arial" charset="0"/>
                          <a:ea typeface="MS PGothic" charset="0"/>
                          <a:cs typeface="MS PGothic" charset="0"/>
                        </a:rPr>
                        <a:t> -0.6</a:t>
                      </a:r>
                    </a:p>
                  </p:txBody>
                </p:sp>
                <p:grpSp>
                  <p:nvGrpSpPr>
                    <p:cNvPr id="39981" name="Group 9"/>
                    <p:cNvGrpSpPr>
                      <a:grpSpLocks/>
                    </p:cNvGrpSpPr>
                    <p:nvPr/>
                  </p:nvGrpSpPr>
                  <p:grpSpPr bwMode="auto">
                    <a:xfrm>
                      <a:off x="1345539" y="273580"/>
                      <a:ext cx="7643395" cy="6225198"/>
                      <a:chOff x="1345539" y="273580"/>
                      <a:chExt cx="7643395" cy="6225198"/>
                    </a:xfrm>
                  </p:grpSpPr>
                  <p:cxnSp>
                    <p:nvCxnSpPr>
                      <p:cNvPr id="39982" name="Straight Connector 5"/>
                      <p:cNvCxnSpPr>
                        <a:cxnSpLocks noChangeShapeType="1"/>
                      </p:cNvCxnSpPr>
                      <p:nvPr/>
                    </p:nvCxnSpPr>
                    <p:spPr bwMode="auto">
                      <a:xfrm>
                        <a:off x="5552277" y="4254314"/>
                        <a:ext cx="0" cy="2063275"/>
                      </a:xfrm>
                      <a:prstGeom prst="line">
                        <a:avLst/>
                      </a:prstGeom>
                      <a:noFill/>
                      <a:ln w="12700">
                        <a:solidFill>
                          <a:srgbClr val="008000"/>
                        </a:solidFill>
                        <a:prstDash val="dash"/>
                        <a:round/>
                        <a:headEnd/>
                        <a:tailEnd/>
                      </a:ln>
                      <a:extLst>
                        <a:ext uri="{909E8E84-426E-40dd-AFC4-6F175D3DCCD1}">
                          <a14:hiddenFill xmlns:a14="http://schemas.microsoft.com/office/drawing/2010/main">
                            <a:noFill/>
                          </a14:hiddenFill>
                        </a:ext>
                      </a:extLst>
                    </p:spPr>
                  </p:cxnSp>
                  <p:sp>
                    <p:nvSpPr>
                      <p:cNvPr id="39983" name="TextBox 9"/>
                      <p:cNvSpPr txBox="1">
                        <a:spLocks noChangeArrowheads="1"/>
                      </p:cNvSpPr>
                      <p:nvPr/>
                    </p:nvSpPr>
                    <p:spPr bwMode="auto">
                      <a:xfrm>
                        <a:off x="5552277" y="4870687"/>
                        <a:ext cx="777395" cy="3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8000"/>
                            </a:solidFill>
                            <a:latin typeface="Symbol" charset="0"/>
                            <a:ea typeface="MS PGothic" charset="0"/>
                            <a:cs typeface="MS PGothic" charset="0"/>
                          </a:rPr>
                          <a:t>b </a:t>
                        </a:r>
                        <a:r>
                          <a:rPr lang="en-US" sz="1400">
                            <a:solidFill>
                              <a:srgbClr val="008000"/>
                            </a:solidFill>
                            <a:latin typeface="Arial" charset="0"/>
                            <a:ea typeface="MS PGothic" charset="0"/>
                            <a:cs typeface="MS PGothic" charset="0"/>
                          </a:rPr>
                          <a:t>=</a:t>
                        </a:r>
                        <a:r>
                          <a:rPr lang="en-US" sz="1400">
                            <a:solidFill>
                              <a:srgbClr val="008000"/>
                            </a:solidFill>
                            <a:latin typeface="Symbol" charset="0"/>
                            <a:ea typeface="MS PGothic" charset="0"/>
                            <a:cs typeface="MS PGothic" charset="0"/>
                          </a:rPr>
                          <a:t> </a:t>
                        </a:r>
                        <a:r>
                          <a:rPr lang="en-US" sz="1400">
                            <a:solidFill>
                              <a:srgbClr val="008000"/>
                            </a:solidFill>
                            <a:latin typeface="Arial" charset="0"/>
                            <a:ea typeface="MS PGothic" charset="0"/>
                            <a:cs typeface="MS PGothic" charset="0"/>
                          </a:rPr>
                          <a:t> 0.6</a:t>
                        </a:r>
                      </a:p>
                    </p:txBody>
                  </p:sp>
                  <p:sp>
                    <p:nvSpPr>
                      <p:cNvPr id="39984" name="TextBox 9"/>
                      <p:cNvSpPr txBox="1">
                        <a:spLocks noChangeArrowheads="1"/>
                      </p:cNvSpPr>
                      <p:nvPr/>
                    </p:nvSpPr>
                    <p:spPr bwMode="auto">
                      <a:xfrm rot="2700000">
                        <a:off x="7213516" y="5054766"/>
                        <a:ext cx="777154"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8000"/>
                            </a:solidFill>
                            <a:latin typeface="Symbol" charset="0"/>
                            <a:ea typeface="MS PGothic" charset="0"/>
                            <a:cs typeface="MS PGothic" charset="0"/>
                          </a:rPr>
                          <a:t>b </a:t>
                        </a:r>
                        <a:r>
                          <a:rPr lang="en-US" sz="1400">
                            <a:solidFill>
                              <a:srgbClr val="008000"/>
                            </a:solidFill>
                            <a:latin typeface="Arial" charset="0"/>
                            <a:ea typeface="MS PGothic" charset="0"/>
                            <a:cs typeface="MS PGothic" charset="0"/>
                          </a:rPr>
                          <a:t>=</a:t>
                        </a:r>
                        <a:r>
                          <a:rPr lang="en-US" sz="1400">
                            <a:solidFill>
                              <a:srgbClr val="008000"/>
                            </a:solidFill>
                            <a:latin typeface="Symbol" charset="0"/>
                            <a:ea typeface="MS PGothic" charset="0"/>
                            <a:cs typeface="MS PGothic" charset="0"/>
                          </a:rPr>
                          <a:t> </a:t>
                        </a:r>
                        <a:r>
                          <a:rPr lang="en-US" sz="1400">
                            <a:solidFill>
                              <a:srgbClr val="008000"/>
                            </a:solidFill>
                            <a:latin typeface="Arial" charset="0"/>
                            <a:ea typeface="MS PGothic" charset="0"/>
                            <a:cs typeface="MS PGothic" charset="0"/>
                          </a:rPr>
                          <a:t> 2.6</a:t>
                        </a:r>
                      </a:p>
                    </p:txBody>
                  </p:sp>
                  <p:cxnSp>
                    <p:nvCxnSpPr>
                      <p:cNvPr id="39985" name="Straight Connector 5"/>
                      <p:cNvCxnSpPr>
                        <a:cxnSpLocks noChangeShapeType="1"/>
                      </p:cNvCxnSpPr>
                      <p:nvPr/>
                    </p:nvCxnSpPr>
                    <p:spPr bwMode="auto">
                      <a:xfrm>
                        <a:off x="3281619" y="2326625"/>
                        <a:ext cx="19827" cy="4009590"/>
                      </a:xfrm>
                      <a:prstGeom prst="line">
                        <a:avLst/>
                      </a:prstGeom>
                      <a:noFill/>
                      <a:ln w="12700">
                        <a:solidFill>
                          <a:srgbClr val="008000"/>
                        </a:solidFill>
                        <a:prstDash val="dash"/>
                        <a:round/>
                        <a:headEnd/>
                        <a:tailEnd/>
                      </a:ln>
                      <a:extLst>
                        <a:ext uri="{909E8E84-426E-40dd-AFC4-6F175D3DCCD1}">
                          <a14:hiddenFill xmlns:a14="http://schemas.microsoft.com/office/drawing/2010/main">
                            <a:noFill/>
                          </a14:hiddenFill>
                        </a:ext>
                      </a:extLst>
                    </p:spPr>
                  </p:cxnSp>
                  <p:cxnSp>
                    <p:nvCxnSpPr>
                      <p:cNvPr id="39986" name="Straight Connector 5"/>
                      <p:cNvCxnSpPr>
                        <a:cxnSpLocks noChangeShapeType="1"/>
                      </p:cNvCxnSpPr>
                      <p:nvPr/>
                    </p:nvCxnSpPr>
                    <p:spPr bwMode="auto">
                      <a:xfrm>
                        <a:off x="7251820" y="4402543"/>
                        <a:ext cx="1617" cy="1936219"/>
                      </a:xfrm>
                      <a:prstGeom prst="line">
                        <a:avLst/>
                      </a:prstGeom>
                      <a:noFill/>
                      <a:ln w="12700">
                        <a:solidFill>
                          <a:srgbClr val="008000"/>
                        </a:solidFill>
                        <a:prstDash val="dash"/>
                        <a:round/>
                        <a:headEnd/>
                        <a:tailEnd/>
                      </a:ln>
                      <a:extLst>
                        <a:ext uri="{909E8E84-426E-40dd-AFC4-6F175D3DCCD1}">
                          <a14:hiddenFill xmlns:a14="http://schemas.microsoft.com/office/drawing/2010/main">
                            <a:noFill/>
                          </a14:hiddenFill>
                        </a:ext>
                      </a:extLst>
                    </p:spPr>
                  </p:cxnSp>
                  <p:grpSp>
                    <p:nvGrpSpPr>
                      <p:cNvPr id="39987" name="Group 8"/>
                      <p:cNvGrpSpPr>
                        <a:grpSpLocks/>
                      </p:cNvGrpSpPr>
                      <p:nvPr/>
                    </p:nvGrpSpPr>
                    <p:grpSpPr bwMode="auto">
                      <a:xfrm>
                        <a:off x="1345539" y="273580"/>
                        <a:ext cx="7643395" cy="6225198"/>
                        <a:chOff x="1345539" y="273580"/>
                        <a:chExt cx="7643395" cy="6225198"/>
                      </a:xfrm>
                    </p:grpSpPr>
                    <p:grpSp>
                      <p:nvGrpSpPr>
                        <p:cNvPr id="39988" name="Group 32"/>
                        <p:cNvGrpSpPr>
                          <a:grpSpLocks/>
                        </p:cNvGrpSpPr>
                        <p:nvPr/>
                      </p:nvGrpSpPr>
                      <p:grpSpPr bwMode="auto">
                        <a:xfrm>
                          <a:off x="1345539" y="2154843"/>
                          <a:ext cx="7544446" cy="4343935"/>
                          <a:chOff x="1306893" y="2243645"/>
                          <a:chExt cx="7544952" cy="4343738"/>
                        </a:xfrm>
                      </p:grpSpPr>
                      <p:cxnSp>
                        <p:nvCxnSpPr>
                          <p:cNvPr id="160" name="Straight Connector 159"/>
                          <p:cNvCxnSpPr/>
                          <p:nvPr/>
                        </p:nvCxnSpPr>
                        <p:spPr bwMode="auto">
                          <a:xfrm rot="16200000">
                            <a:off x="1112463"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bwMode="auto">
                          <a:xfrm rot="16200000">
                            <a:off x="2844807"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bwMode="auto">
                          <a:xfrm rot="16200000">
                            <a:off x="3432311"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bwMode="auto">
                          <a:xfrm rot="16200000">
                            <a:off x="5166242"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bwMode="auto">
                          <a:xfrm rot="16200000">
                            <a:off x="7462271"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bwMode="auto">
                          <a:xfrm rot="16200000">
                            <a:off x="8657920" y="6392954"/>
                            <a:ext cx="3888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022" name="Straight Connector 5"/>
                          <p:cNvCxnSpPr>
                            <a:cxnSpLocks noChangeShapeType="1"/>
                          </p:cNvCxnSpPr>
                          <p:nvPr/>
                        </p:nvCxnSpPr>
                        <p:spPr bwMode="auto">
                          <a:xfrm>
                            <a:off x="3733406" y="2243645"/>
                            <a:ext cx="0" cy="4169635"/>
                          </a:xfrm>
                          <a:prstGeom prst="line">
                            <a:avLst/>
                          </a:prstGeom>
                          <a:noFill/>
                          <a:ln w="12700">
                            <a:solidFill>
                              <a:srgbClr val="008000"/>
                            </a:solidFill>
                            <a:prstDash val="dash"/>
                            <a:round/>
                            <a:headEnd/>
                            <a:tailEnd/>
                          </a:ln>
                          <a:extLst>
                            <a:ext uri="{909E8E84-426E-40dd-AFC4-6F175D3DCCD1}">
                              <a14:hiddenFill xmlns:a14="http://schemas.microsoft.com/office/drawing/2010/main">
                                <a:noFill/>
                              </a14:hiddenFill>
                            </a:ext>
                          </a:extLst>
                        </p:spPr>
                      </p:cxnSp>
                    </p:grpSp>
                    <p:grpSp>
                      <p:nvGrpSpPr>
                        <p:cNvPr id="39989" name="Group 7"/>
                        <p:cNvGrpSpPr>
                          <a:grpSpLocks/>
                        </p:cNvGrpSpPr>
                        <p:nvPr/>
                      </p:nvGrpSpPr>
                      <p:grpSpPr bwMode="auto">
                        <a:xfrm>
                          <a:off x="1476370" y="273580"/>
                          <a:ext cx="7512564" cy="6035323"/>
                          <a:chOff x="1476370" y="273580"/>
                          <a:chExt cx="7512564" cy="6035323"/>
                        </a:xfrm>
                      </p:grpSpPr>
                      <p:cxnSp>
                        <p:nvCxnSpPr>
                          <p:cNvPr id="39990" name="Straight Connector 5"/>
                          <p:cNvCxnSpPr>
                            <a:cxnSpLocks noChangeShapeType="1"/>
                          </p:cNvCxnSpPr>
                          <p:nvPr/>
                        </p:nvCxnSpPr>
                        <p:spPr bwMode="auto">
                          <a:xfrm>
                            <a:off x="7236139" y="5156956"/>
                            <a:ext cx="720142" cy="1151947"/>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cxnSp>
                      <p:grpSp>
                        <p:nvGrpSpPr>
                          <p:cNvPr id="39991" name="Group 6"/>
                          <p:cNvGrpSpPr>
                            <a:grpSpLocks/>
                          </p:cNvGrpSpPr>
                          <p:nvPr/>
                        </p:nvGrpSpPr>
                        <p:grpSpPr bwMode="auto">
                          <a:xfrm>
                            <a:off x="1476370" y="273580"/>
                            <a:ext cx="7512564" cy="6026105"/>
                            <a:chOff x="1476370" y="273580"/>
                            <a:chExt cx="7512564" cy="6026105"/>
                          </a:xfrm>
                        </p:grpSpPr>
                        <p:cxnSp>
                          <p:nvCxnSpPr>
                            <p:cNvPr id="124" name="Straight Connector 123"/>
                            <p:cNvCxnSpPr/>
                            <p:nvPr/>
                          </p:nvCxnSpPr>
                          <p:spPr>
                            <a:xfrm>
                              <a:off x="3881164" y="1860831"/>
                              <a:ext cx="0" cy="331736"/>
                            </a:xfrm>
                            <a:prstGeom prst="line">
                              <a:avLst/>
                            </a:prstGeom>
                            <a:ln w="190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cxnSp>
                          <p:nvCxnSpPr>
                            <p:cNvPr id="39993" name="Straight Connector 5"/>
                            <p:cNvCxnSpPr>
                              <a:cxnSpLocks noChangeShapeType="1"/>
                              <a:endCxn id="40008" idx="1"/>
                            </p:cNvCxnSpPr>
                            <p:nvPr/>
                          </p:nvCxnSpPr>
                          <p:spPr bwMode="auto">
                            <a:xfrm flipH="1">
                              <a:off x="3284538" y="2138363"/>
                              <a:ext cx="490537" cy="2206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cxnSp>
                        <p:grpSp>
                          <p:nvGrpSpPr>
                            <p:cNvPr id="39994" name="Group 5"/>
                            <p:cNvGrpSpPr>
                              <a:grpSpLocks/>
                            </p:cNvGrpSpPr>
                            <p:nvPr/>
                          </p:nvGrpSpPr>
                          <p:grpSpPr bwMode="auto">
                            <a:xfrm>
                              <a:off x="1476370" y="273580"/>
                              <a:ext cx="7512564" cy="6026105"/>
                              <a:chOff x="1476370" y="273580"/>
                              <a:chExt cx="7512564" cy="6026105"/>
                            </a:xfrm>
                          </p:grpSpPr>
                          <p:cxnSp>
                            <p:nvCxnSpPr>
                              <p:cNvPr id="39995" name="Straight Connector 5"/>
                              <p:cNvCxnSpPr>
                                <a:cxnSpLocks noChangeShapeType="1"/>
                              </p:cNvCxnSpPr>
                              <p:nvPr/>
                            </p:nvCxnSpPr>
                            <p:spPr bwMode="auto">
                              <a:xfrm>
                                <a:off x="5524765" y="4194642"/>
                                <a:ext cx="1727055" cy="20790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cxnSp>
                          <p:cxnSp>
                            <p:nvCxnSpPr>
                              <p:cNvPr id="39996" name="Straight Connector 5"/>
                              <p:cNvCxnSpPr>
                                <a:cxnSpLocks noChangeShapeType="1"/>
                              </p:cNvCxnSpPr>
                              <p:nvPr/>
                            </p:nvCxnSpPr>
                            <p:spPr bwMode="auto">
                              <a:xfrm>
                                <a:off x="3762411" y="2135339"/>
                                <a:ext cx="2177473" cy="25176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cxnSp>
                          <p:grpSp>
                            <p:nvGrpSpPr>
                              <p:cNvPr id="39997" name="Group 4"/>
                              <p:cNvGrpSpPr>
                                <a:grpSpLocks/>
                              </p:cNvGrpSpPr>
                              <p:nvPr/>
                            </p:nvGrpSpPr>
                            <p:grpSpPr bwMode="auto">
                              <a:xfrm>
                                <a:off x="1476370" y="273580"/>
                                <a:ext cx="7512564" cy="6026105"/>
                                <a:chOff x="1476370" y="273580"/>
                                <a:chExt cx="7512564" cy="6026105"/>
                              </a:xfrm>
                            </p:grpSpPr>
                            <p:sp>
                              <p:nvSpPr>
                                <p:cNvPr id="39998" name="Freeform 6"/>
                                <p:cNvSpPr>
                                  <a:spLocks/>
                                </p:cNvSpPr>
                                <p:nvPr/>
                              </p:nvSpPr>
                              <p:spPr bwMode="auto">
                                <a:xfrm>
                                  <a:off x="2836897" y="1821727"/>
                                  <a:ext cx="1830881" cy="2435262"/>
                                </a:xfrm>
                                <a:custGeom>
                                  <a:avLst/>
                                  <a:gdLst>
                                    <a:gd name="T0" fmla="*/ 0 w 4704"/>
                                    <a:gd name="T1" fmla="*/ 0 h 1520"/>
                                    <a:gd name="T2" fmla="*/ 2147483647 w 4704"/>
                                    <a:gd name="T3" fmla="*/ 2147483647 h 1520"/>
                                    <a:gd name="T4" fmla="*/ 2147483647 w 4704"/>
                                    <a:gd name="T5" fmla="*/ 2147483647 h 1520"/>
                                    <a:gd name="T6" fmla="*/ 2147483647 w 4704"/>
                                    <a:gd name="T7" fmla="*/ 2147483647 h 1520"/>
                                    <a:gd name="T8" fmla="*/ 2147483647 w 4704"/>
                                    <a:gd name="T9" fmla="*/ 2147483647 h 1520"/>
                                    <a:gd name="T10" fmla="*/ 2147483647 w 4704"/>
                                    <a:gd name="T11" fmla="*/ 2147483647 h 1520"/>
                                    <a:gd name="T12" fmla="*/ 2147483647 w 4704"/>
                                    <a:gd name="T13" fmla="*/ 2147483647 h 1520"/>
                                    <a:gd name="T14" fmla="*/ 2147483647 w 4704"/>
                                    <a:gd name="T15" fmla="*/ 2147483647 h 1520"/>
                                    <a:gd name="T16" fmla="*/ 2147483647 w 4704"/>
                                    <a:gd name="T17" fmla="*/ 2147483647 h 1520"/>
                                    <a:gd name="T18" fmla="*/ 2147483647 w 4704"/>
                                    <a:gd name="T19" fmla="*/ 2147483647 h 1520"/>
                                    <a:gd name="T20" fmla="*/ 2147483647 w 4704"/>
                                    <a:gd name="T21" fmla="*/ 2147483647 h 1520"/>
                                    <a:gd name="T22" fmla="*/ 2147483647 w 4704"/>
                                    <a:gd name="T23" fmla="*/ 2147483647 h 1520"/>
                                    <a:gd name="T24" fmla="*/ 2147483647 w 4704"/>
                                    <a:gd name="T25" fmla="*/ 2147483647 h 1520"/>
                                    <a:gd name="T26" fmla="*/ 2147483647 w 4704"/>
                                    <a:gd name="T27" fmla="*/ 2147483647 h 1520"/>
                                    <a:gd name="T28" fmla="*/ 2147483647 w 4704"/>
                                    <a:gd name="T29" fmla="*/ 2147483647 h 1520"/>
                                    <a:gd name="T30" fmla="*/ 2147483647 w 4704"/>
                                    <a:gd name="T31" fmla="*/ 2147483647 h 1520"/>
                                    <a:gd name="T32" fmla="*/ 2147483647 w 4704"/>
                                    <a:gd name="T33" fmla="*/ 2147483647 h 1520"/>
                                    <a:gd name="T34" fmla="*/ 2147483647 w 4704"/>
                                    <a:gd name="T35" fmla="*/ 2147483647 h 1520"/>
                                    <a:gd name="T36" fmla="*/ 2147483647 w 4704"/>
                                    <a:gd name="T37" fmla="*/ 2147483647 h 1520"/>
                                    <a:gd name="T38" fmla="*/ 2147483647 w 4704"/>
                                    <a:gd name="T39" fmla="*/ 2147483647 h 1520"/>
                                    <a:gd name="T40" fmla="*/ 2147483647 w 4704"/>
                                    <a:gd name="T41" fmla="*/ 2147483647 h 1520"/>
                                    <a:gd name="T42" fmla="*/ 2147483647 w 4704"/>
                                    <a:gd name="T43" fmla="*/ 2147483647 h 1520"/>
                                    <a:gd name="T44" fmla="*/ 2147483647 w 4704"/>
                                    <a:gd name="T45" fmla="*/ 2147483647 h 1520"/>
                                    <a:gd name="T46" fmla="*/ 2147483647 w 4704"/>
                                    <a:gd name="T47" fmla="*/ 2147483647 h 1520"/>
                                    <a:gd name="T48" fmla="*/ 2147483647 w 4704"/>
                                    <a:gd name="T49" fmla="*/ 2147483647 h 1520"/>
                                    <a:gd name="T50" fmla="*/ 2147483647 w 4704"/>
                                    <a:gd name="T51" fmla="*/ 2147483647 h 1520"/>
                                    <a:gd name="T52" fmla="*/ 2147483647 w 4704"/>
                                    <a:gd name="T53" fmla="*/ 2147483647 h 1520"/>
                                    <a:gd name="T54" fmla="*/ 2147483647 w 4704"/>
                                    <a:gd name="T55" fmla="*/ 2147483647 h 1520"/>
                                    <a:gd name="T56" fmla="*/ 2147483647 w 4704"/>
                                    <a:gd name="T57" fmla="*/ 2147483647 h 1520"/>
                                    <a:gd name="T58" fmla="*/ 2147483647 w 4704"/>
                                    <a:gd name="T59" fmla="*/ 2147483647 h 1520"/>
                                    <a:gd name="T60" fmla="*/ 2147483647 w 4704"/>
                                    <a:gd name="T61" fmla="*/ 2147483647 h 15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704" h="1520">
                                      <a:moveTo>
                                        <a:pt x="0" y="0"/>
                                      </a:moveTo>
                                      <a:lnTo>
                                        <a:pt x="456" y="224"/>
                                      </a:lnTo>
                                      <a:lnTo>
                                        <a:pt x="720" y="176"/>
                                      </a:lnTo>
                                      <a:lnTo>
                                        <a:pt x="912" y="384"/>
                                      </a:lnTo>
                                      <a:lnTo>
                                        <a:pt x="1064" y="344"/>
                                      </a:lnTo>
                                      <a:lnTo>
                                        <a:pt x="1184" y="424"/>
                                      </a:lnTo>
                                      <a:lnTo>
                                        <a:pt x="1280" y="376"/>
                                      </a:lnTo>
                                      <a:lnTo>
                                        <a:pt x="1368" y="368"/>
                                      </a:lnTo>
                                      <a:lnTo>
                                        <a:pt x="1448" y="296"/>
                                      </a:lnTo>
                                      <a:lnTo>
                                        <a:pt x="1520" y="336"/>
                                      </a:lnTo>
                                      <a:lnTo>
                                        <a:pt x="1672" y="280"/>
                                      </a:lnTo>
                                      <a:lnTo>
                                        <a:pt x="1824" y="304"/>
                                      </a:lnTo>
                                      <a:lnTo>
                                        <a:pt x="1976" y="224"/>
                                      </a:lnTo>
                                      <a:lnTo>
                                        <a:pt x="2128" y="216"/>
                                      </a:lnTo>
                                      <a:lnTo>
                                        <a:pt x="2280" y="168"/>
                                      </a:lnTo>
                                      <a:lnTo>
                                        <a:pt x="2432" y="280"/>
                                      </a:lnTo>
                                      <a:lnTo>
                                        <a:pt x="2576" y="184"/>
                                      </a:lnTo>
                                      <a:lnTo>
                                        <a:pt x="2728" y="280"/>
                                      </a:lnTo>
                                      <a:lnTo>
                                        <a:pt x="2880" y="440"/>
                                      </a:lnTo>
                                      <a:lnTo>
                                        <a:pt x="3032" y="432"/>
                                      </a:lnTo>
                                      <a:lnTo>
                                        <a:pt x="3184" y="552"/>
                                      </a:lnTo>
                                      <a:lnTo>
                                        <a:pt x="3336" y="624"/>
                                      </a:lnTo>
                                      <a:lnTo>
                                        <a:pt x="3488" y="728"/>
                                      </a:lnTo>
                                      <a:lnTo>
                                        <a:pt x="3640" y="832"/>
                                      </a:lnTo>
                                      <a:lnTo>
                                        <a:pt x="3792" y="976"/>
                                      </a:lnTo>
                                      <a:lnTo>
                                        <a:pt x="3944" y="1200"/>
                                      </a:lnTo>
                                      <a:lnTo>
                                        <a:pt x="4096" y="1296"/>
                                      </a:lnTo>
                                      <a:lnTo>
                                        <a:pt x="4248" y="1304"/>
                                      </a:lnTo>
                                      <a:lnTo>
                                        <a:pt x="4400" y="1416"/>
                                      </a:lnTo>
                                      <a:lnTo>
                                        <a:pt x="4552" y="1512"/>
                                      </a:lnTo>
                                      <a:lnTo>
                                        <a:pt x="4704" y="152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9" name="TextBox 65"/>
                                <p:cNvSpPr txBox="1">
                                  <a:spLocks noChangeArrowheads="1"/>
                                </p:cNvSpPr>
                                <p:nvPr/>
                              </p:nvSpPr>
                              <p:spPr bwMode="auto">
                                <a:xfrm>
                                  <a:off x="1611840" y="3261672"/>
                                  <a:ext cx="1251756" cy="3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megaclimate</a:t>
                                  </a:r>
                                </a:p>
                              </p:txBody>
                            </p:sp>
                            <p:sp>
                              <p:nvSpPr>
                                <p:cNvPr id="40000" name="TextBox 147"/>
                                <p:cNvSpPr txBox="1">
                                  <a:spLocks noChangeArrowheads="1"/>
                                </p:cNvSpPr>
                                <p:nvPr/>
                              </p:nvSpPr>
                              <p:spPr bwMode="auto">
                                <a:xfrm>
                                  <a:off x="5696203" y="3261672"/>
                                  <a:ext cx="1402962" cy="3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macroweather</a:t>
                                  </a:r>
                                </a:p>
                              </p:txBody>
                            </p:sp>
                            <p:sp>
                              <p:nvSpPr>
                                <p:cNvPr id="40001" name="TextBox 148"/>
                                <p:cNvSpPr txBox="1">
                                  <a:spLocks noChangeArrowheads="1"/>
                                </p:cNvSpPr>
                                <p:nvPr/>
                              </p:nvSpPr>
                              <p:spPr bwMode="auto">
                                <a:xfrm>
                                  <a:off x="7670921" y="3261672"/>
                                  <a:ext cx="878299" cy="3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weather</a:t>
                                  </a:r>
                                </a:p>
                              </p:txBody>
                            </p:sp>
                            <p:sp>
                              <p:nvSpPr>
                                <p:cNvPr id="40002" name="TextBox 9"/>
                                <p:cNvSpPr txBox="1">
                                  <a:spLocks noChangeArrowheads="1"/>
                                </p:cNvSpPr>
                                <p:nvPr/>
                              </p:nvSpPr>
                              <p:spPr bwMode="auto">
                                <a:xfrm>
                                  <a:off x="1750405" y="1701775"/>
                                  <a:ext cx="727506" cy="3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Symbol" charset="0"/>
                                      <a:ea typeface="MS PGothic" charset="0"/>
                                      <a:cs typeface="MS PGothic" charset="0"/>
                                    </a:rPr>
                                    <a:t>b </a:t>
                                  </a:r>
                                  <a:r>
                                    <a:rPr lang="en-US" sz="1400">
                                      <a:solidFill>
                                        <a:srgbClr val="FF0000"/>
                                      </a:solidFill>
                                      <a:latin typeface="Arial" charset="0"/>
                                      <a:ea typeface="MS PGothic" charset="0"/>
                                      <a:cs typeface="MS PGothic" charset="0"/>
                                    </a:rPr>
                                    <a:t>=</a:t>
                                  </a:r>
                                  <a:r>
                                    <a:rPr lang="en-US" sz="1400">
                                      <a:solidFill>
                                        <a:srgbClr val="FF0000"/>
                                      </a:solidFill>
                                      <a:latin typeface="Symbol" charset="0"/>
                                      <a:ea typeface="MS PGothic" charset="0"/>
                                      <a:cs typeface="MS PGothic" charset="0"/>
                                    </a:rPr>
                                    <a:t> </a:t>
                                  </a:r>
                                  <a:r>
                                    <a:rPr lang="en-US" sz="1400">
                                      <a:solidFill>
                                        <a:srgbClr val="FF0000"/>
                                      </a:solidFill>
                                      <a:latin typeface="Arial" charset="0"/>
                                      <a:ea typeface="MS PGothic" charset="0"/>
                                      <a:cs typeface="MS PGothic" charset="0"/>
                                    </a:rPr>
                                    <a:t>1.8</a:t>
                                  </a:r>
                                </a:p>
                              </p:txBody>
                            </p:sp>
                            <p:sp>
                              <p:nvSpPr>
                                <p:cNvPr id="40003" name="TextBox 9"/>
                                <p:cNvSpPr txBox="1">
                                  <a:spLocks noChangeArrowheads="1"/>
                                </p:cNvSpPr>
                                <p:nvPr/>
                              </p:nvSpPr>
                              <p:spPr bwMode="auto">
                                <a:xfrm>
                                  <a:off x="4708553" y="2817707"/>
                                  <a:ext cx="727506" cy="3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Symbol" charset="0"/>
                                      <a:ea typeface="MS PGothic" charset="0"/>
                                      <a:cs typeface="MS PGothic" charset="0"/>
                                    </a:rPr>
                                    <a:t>b </a:t>
                                  </a:r>
                                  <a:r>
                                    <a:rPr lang="en-US" sz="1400">
                                      <a:solidFill>
                                        <a:srgbClr val="FF0000"/>
                                      </a:solidFill>
                                      <a:latin typeface="Arial" charset="0"/>
                                      <a:ea typeface="MS PGothic" charset="0"/>
                                      <a:cs typeface="MS PGothic" charset="0"/>
                                    </a:rPr>
                                    <a:t>=</a:t>
                                  </a:r>
                                  <a:r>
                                    <a:rPr lang="en-US" sz="1400">
                                      <a:solidFill>
                                        <a:srgbClr val="FF0000"/>
                                      </a:solidFill>
                                      <a:latin typeface="Symbol" charset="0"/>
                                      <a:ea typeface="MS PGothic" charset="0"/>
                                      <a:cs typeface="MS PGothic" charset="0"/>
                                    </a:rPr>
                                    <a:t> </a:t>
                                  </a:r>
                                  <a:r>
                                    <a:rPr lang="en-US" sz="1400">
                                      <a:solidFill>
                                        <a:srgbClr val="FF0000"/>
                                      </a:solidFill>
                                      <a:latin typeface="Arial" charset="0"/>
                                      <a:ea typeface="MS PGothic" charset="0"/>
                                      <a:cs typeface="MS PGothic" charset="0"/>
                                    </a:rPr>
                                    <a:t>1.8</a:t>
                                  </a:r>
                                </a:p>
                              </p:txBody>
                            </p:sp>
                            <p:sp>
                              <p:nvSpPr>
                                <p:cNvPr id="40004" name="TextBox 9"/>
                                <p:cNvSpPr txBox="1">
                                  <a:spLocks noChangeArrowheads="1"/>
                                </p:cNvSpPr>
                                <p:nvPr/>
                              </p:nvSpPr>
                              <p:spPr bwMode="auto">
                                <a:xfrm>
                                  <a:off x="8261428" y="4809627"/>
                                  <a:ext cx="727506" cy="3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Symbol" charset="0"/>
                                      <a:ea typeface="MS PGothic" charset="0"/>
                                      <a:cs typeface="MS PGothic" charset="0"/>
                                    </a:rPr>
                                    <a:t>b </a:t>
                                  </a:r>
                                  <a:r>
                                    <a:rPr lang="en-US" sz="1400">
                                      <a:solidFill>
                                        <a:srgbClr val="FF0000"/>
                                      </a:solidFill>
                                      <a:latin typeface="Arial" charset="0"/>
                                      <a:ea typeface="MS PGothic" charset="0"/>
                                      <a:cs typeface="MS PGothic" charset="0"/>
                                    </a:rPr>
                                    <a:t>=</a:t>
                                  </a:r>
                                  <a:r>
                                    <a:rPr lang="en-US" sz="1400">
                                      <a:solidFill>
                                        <a:srgbClr val="FF0000"/>
                                      </a:solidFill>
                                      <a:latin typeface="Symbol" charset="0"/>
                                      <a:ea typeface="MS PGothic" charset="0"/>
                                      <a:cs typeface="MS PGothic" charset="0"/>
                                    </a:rPr>
                                    <a:t> </a:t>
                                  </a:r>
                                  <a:r>
                                    <a:rPr lang="en-US" sz="1400">
                                      <a:solidFill>
                                        <a:srgbClr val="FF0000"/>
                                      </a:solidFill>
                                      <a:latin typeface="Arial" charset="0"/>
                                      <a:ea typeface="MS PGothic" charset="0"/>
                                      <a:cs typeface="MS PGothic" charset="0"/>
                                    </a:rPr>
                                    <a:t>1.8</a:t>
                                  </a:r>
                                </a:p>
                              </p:txBody>
                            </p:sp>
                            <p:sp>
                              <p:nvSpPr>
                                <p:cNvPr id="40005" name="TextBox 9"/>
                                <p:cNvSpPr txBox="1">
                                  <a:spLocks noChangeArrowheads="1"/>
                                </p:cNvSpPr>
                                <p:nvPr/>
                              </p:nvSpPr>
                              <p:spPr bwMode="auto">
                                <a:xfrm>
                                  <a:off x="6692004" y="3990011"/>
                                  <a:ext cx="777395" cy="3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Symbol" charset="0"/>
                                      <a:ea typeface="MS PGothic" charset="0"/>
                                      <a:cs typeface="MS PGothic" charset="0"/>
                                    </a:rPr>
                                    <a:t>b </a:t>
                                  </a:r>
                                  <a:r>
                                    <a:rPr lang="en-US" sz="1400">
                                      <a:solidFill>
                                        <a:srgbClr val="FF0000"/>
                                      </a:solidFill>
                                      <a:latin typeface="Arial" charset="0"/>
                                      <a:ea typeface="MS PGothic" charset="0"/>
                                      <a:cs typeface="MS PGothic" charset="0"/>
                                    </a:rPr>
                                    <a:t>=</a:t>
                                  </a:r>
                                  <a:r>
                                    <a:rPr lang="en-US" sz="1400">
                                      <a:solidFill>
                                        <a:srgbClr val="FF0000"/>
                                      </a:solidFill>
                                      <a:latin typeface="Symbol" charset="0"/>
                                      <a:ea typeface="MS PGothic" charset="0"/>
                                      <a:cs typeface="MS PGothic" charset="0"/>
                                    </a:rPr>
                                    <a:t> </a:t>
                                  </a:r>
                                  <a:r>
                                    <a:rPr lang="en-US" sz="1400">
                                      <a:solidFill>
                                        <a:srgbClr val="FF0000"/>
                                      </a:solidFill>
                                      <a:latin typeface="Arial" charset="0"/>
                                      <a:ea typeface="MS PGothic" charset="0"/>
                                      <a:cs typeface="MS PGothic" charset="0"/>
                                    </a:rPr>
                                    <a:t> 0.2</a:t>
                                  </a:r>
                                </a:p>
                              </p:txBody>
                            </p:sp>
                            <p:sp>
                              <p:nvSpPr>
                                <p:cNvPr id="40006" name="Freeform 4"/>
                                <p:cNvSpPr>
                                  <a:spLocks/>
                                </p:cNvSpPr>
                                <p:nvPr/>
                              </p:nvSpPr>
                              <p:spPr bwMode="auto">
                                <a:xfrm>
                                  <a:off x="1996676" y="815801"/>
                                  <a:ext cx="1891885" cy="1601838"/>
                                </a:xfrm>
                                <a:custGeom>
                                  <a:avLst/>
                                  <a:gdLst>
                                    <a:gd name="T0" fmla="*/ 0 w 4664"/>
                                    <a:gd name="T1" fmla="*/ 0 h 1424"/>
                                    <a:gd name="T2" fmla="*/ 2147483647 w 4664"/>
                                    <a:gd name="T3" fmla="*/ 2147483647 h 1424"/>
                                    <a:gd name="T4" fmla="*/ 2147483647 w 4664"/>
                                    <a:gd name="T5" fmla="*/ 2147483647 h 1424"/>
                                    <a:gd name="T6" fmla="*/ 2147483647 w 4664"/>
                                    <a:gd name="T7" fmla="*/ 2147483647 h 1424"/>
                                    <a:gd name="T8" fmla="*/ 2147483647 w 4664"/>
                                    <a:gd name="T9" fmla="*/ 2147483647 h 1424"/>
                                    <a:gd name="T10" fmla="*/ 2147483647 w 4664"/>
                                    <a:gd name="T11" fmla="*/ 2147483647 h 1424"/>
                                    <a:gd name="T12" fmla="*/ 2147483647 w 4664"/>
                                    <a:gd name="T13" fmla="*/ 2147483647 h 1424"/>
                                    <a:gd name="T14" fmla="*/ 2147483647 w 4664"/>
                                    <a:gd name="T15" fmla="*/ 2147483647 h 1424"/>
                                    <a:gd name="T16" fmla="*/ 2147483647 w 4664"/>
                                    <a:gd name="T17" fmla="*/ 2147483647 h 1424"/>
                                    <a:gd name="T18" fmla="*/ 2147483647 w 4664"/>
                                    <a:gd name="T19" fmla="*/ 2147483647 h 1424"/>
                                    <a:gd name="T20" fmla="*/ 2147483647 w 4664"/>
                                    <a:gd name="T21" fmla="*/ 2147483647 h 1424"/>
                                    <a:gd name="T22" fmla="*/ 2147483647 w 4664"/>
                                    <a:gd name="T23" fmla="*/ 2147483647 h 1424"/>
                                    <a:gd name="T24" fmla="*/ 2147483647 w 4664"/>
                                    <a:gd name="T25" fmla="*/ 2147483647 h 1424"/>
                                    <a:gd name="T26" fmla="*/ 2147483647 w 4664"/>
                                    <a:gd name="T27" fmla="*/ 2147483647 h 1424"/>
                                    <a:gd name="T28" fmla="*/ 2147483647 w 4664"/>
                                    <a:gd name="T29" fmla="*/ 2147483647 h 1424"/>
                                    <a:gd name="T30" fmla="*/ 2147483647 w 4664"/>
                                    <a:gd name="T31" fmla="*/ 2147483647 h 1424"/>
                                    <a:gd name="T32" fmla="*/ 2147483647 w 4664"/>
                                    <a:gd name="T33" fmla="*/ 2147483647 h 1424"/>
                                    <a:gd name="T34" fmla="*/ 2147483647 w 4664"/>
                                    <a:gd name="T35" fmla="*/ 2147483647 h 1424"/>
                                    <a:gd name="T36" fmla="*/ 2147483647 w 4664"/>
                                    <a:gd name="T37" fmla="*/ 2147483647 h 1424"/>
                                    <a:gd name="T38" fmla="*/ 2147483647 w 4664"/>
                                    <a:gd name="T39" fmla="*/ 2147483647 h 1424"/>
                                    <a:gd name="T40" fmla="*/ 2147483647 w 4664"/>
                                    <a:gd name="T41" fmla="*/ 2147483647 h 1424"/>
                                    <a:gd name="T42" fmla="*/ 2147483647 w 4664"/>
                                    <a:gd name="T43" fmla="*/ 2147483647 h 1424"/>
                                    <a:gd name="T44" fmla="*/ 2147483647 w 4664"/>
                                    <a:gd name="T45" fmla="*/ 2147483647 h 1424"/>
                                    <a:gd name="T46" fmla="*/ 2147483647 w 4664"/>
                                    <a:gd name="T47" fmla="*/ 2147483647 h 1424"/>
                                    <a:gd name="T48" fmla="*/ 2147483647 w 4664"/>
                                    <a:gd name="T49" fmla="*/ 2147483647 h 1424"/>
                                    <a:gd name="T50" fmla="*/ 2147483647 w 4664"/>
                                    <a:gd name="T51" fmla="*/ 2147483647 h 1424"/>
                                    <a:gd name="T52" fmla="*/ 2147483647 w 4664"/>
                                    <a:gd name="T53" fmla="*/ 2147483647 h 1424"/>
                                    <a:gd name="T54" fmla="*/ 2147483647 w 4664"/>
                                    <a:gd name="T55" fmla="*/ 2147483647 h 1424"/>
                                    <a:gd name="T56" fmla="*/ 2147483647 w 4664"/>
                                    <a:gd name="T57" fmla="*/ 2147483647 h 1424"/>
                                    <a:gd name="T58" fmla="*/ 2147483647 w 4664"/>
                                    <a:gd name="T59" fmla="*/ 2147483647 h 1424"/>
                                    <a:gd name="T60" fmla="*/ 2147483647 w 4664"/>
                                    <a:gd name="T61" fmla="*/ 2147483647 h 1424"/>
                                    <a:gd name="T62" fmla="*/ 2147483647 w 4664"/>
                                    <a:gd name="T63" fmla="*/ 2147483647 h 14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64" h="1424">
                                      <a:moveTo>
                                        <a:pt x="0" y="0"/>
                                      </a:moveTo>
                                      <a:lnTo>
                                        <a:pt x="440" y="120"/>
                                      </a:lnTo>
                                      <a:lnTo>
                                        <a:pt x="696" y="392"/>
                                      </a:lnTo>
                                      <a:lnTo>
                                        <a:pt x="880" y="560"/>
                                      </a:lnTo>
                                      <a:lnTo>
                                        <a:pt x="1016" y="448"/>
                                      </a:lnTo>
                                      <a:lnTo>
                                        <a:pt x="1136" y="520"/>
                                      </a:lnTo>
                                      <a:lnTo>
                                        <a:pt x="1232" y="696"/>
                                      </a:lnTo>
                                      <a:lnTo>
                                        <a:pt x="1312" y="704"/>
                                      </a:lnTo>
                                      <a:lnTo>
                                        <a:pt x="1392" y="1168"/>
                                      </a:lnTo>
                                      <a:lnTo>
                                        <a:pt x="1456" y="864"/>
                                      </a:lnTo>
                                      <a:lnTo>
                                        <a:pt x="1600" y="696"/>
                                      </a:lnTo>
                                      <a:lnTo>
                                        <a:pt x="1752" y="976"/>
                                      </a:lnTo>
                                      <a:lnTo>
                                        <a:pt x="1896" y="920"/>
                                      </a:lnTo>
                                      <a:lnTo>
                                        <a:pt x="2040" y="920"/>
                                      </a:lnTo>
                                      <a:lnTo>
                                        <a:pt x="2184" y="992"/>
                                      </a:lnTo>
                                      <a:lnTo>
                                        <a:pt x="2328" y="1096"/>
                                      </a:lnTo>
                                      <a:lnTo>
                                        <a:pt x="2480" y="1032"/>
                                      </a:lnTo>
                                      <a:lnTo>
                                        <a:pt x="2624" y="1136"/>
                                      </a:lnTo>
                                      <a:lnTo>
                                        <a:pt x="2768" y="1240"/>
                                      </a:lnTo>
                                      <a:lnTo>
                                        <a:pt x="2912" y="1224"/>
                                      </a:lnTo>
                                      <a:lnTo>
                                        <a:pt x="3056" y="1256"/>
                                      </a:lnTo>
                                      <a:lnTo>
                                        <a:pt x="3208" y="1272"/>
                                      </a:lnTo>
                                      <a:lnTo>
                                        <a:pt x="3352" y="1328"/>
                                      </a:lnTo>
                                      <a:lnTo>
                                        <a:pt x="3496" y="1392"/>
                                      </a:lnTo>
                                      <a:lnTo>
                                        <a:pt x="3640" y="1336"/>
                                      </a:lnTo>
                                      <a:lnTo>
                                        <a:pt x="3784" y="1416"/>
                                      </a:lnTo>
                                      <a:lnTo>
                                        <a:pt x="3936" y="1400"/>
                                      </a:lnTo>
                                      <a:lnTo>
                                        <a:pt x="4080" y="1384"/>
                                      </a:lnTo>
                                      <a:lnTo>
                                        <a:pt x="4224" y="1400"/>
                                      </a:lnTo>
                                      <a:lnTo>
                                        <a:pt x="4368" y="1416"/>
                                      </a:lnTo>
                                      <a:lnTo>
                                        <a:pt x="4520" y="1424"/>
                                      </a:lnTo>
                                      <a:lnTo>
                                        <a:pt x="4664" y="1408"/>
                                      </a:lnTo>
                                    </a:path>
                                  </a:pathLst>
                                </a:custGeom>
                                <a:noFill/>
                                <a:ln w="28575"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7" name="Freeform 4"/>
                                <p:cNvSpPr>
                                  <a:spLocks/>
                                </p:cNvSpPr>
                                <p:nvPr/>
                              </p:nvSpPr>
                              <p:spPr bwMode="auto">
                                <a:xfrm>
                                  <a:off x="1481485" y="511895"/>
                                  <a:ext cx="1827026" cy="1616803"/>
                                </a:xfrm>
                                <a:custGeom>
                                  <a:avLst/>
                                  <a:gdLst>
                                    <a:gd name="T0" fmla="*/ 0 w 5472"/>
                                    <a:gd name="T1" fmla="*/ 0 h 1800"/>
                                    <a:gd name="T2" fmla="*/ 2147483647 w 5472"/>
                                    <a:gd name="T3" fmla="*/ 2147483647 h 1800"/>
                                    <a:gd name="T4" fmla="*/ 2147483647 w 5472"/>
                                    <a:gd name="T5" fmla="*/ 2147483647 h 1800"/>
                                    <a:gd name="T6" fmla="*/ 2147483647 w 5472"/>
                                    <a:gd name="T7" fmla="*/ 2147483647 h 1800"/>
                                    <a:gd name="T8" fmla="*/ 2147483647 w 5472"/>
                                    <a:gd name="T9" fmla="*/ 2147483647 h 1800"/>
                                    <a:gd name="T10" fmla="*/ 2147483647 w 5472"/>
                                    <a:gd name="T11" fmla="*/ 2147483647 h 1800"/>
                                    <a:gd name="T12" fmla="*/ 2147483647 w 5472"/>
                                    <a:gd name="T13" fmla="*/ 2147483647 h 1800"/>
                                    <a:gd name="T14" fmla="*/ 2147483647 w 5472"/>
                                    <a:gd name="T15" fmla="*/ 2147483647 h 1800"/>
                                    <a:gd name="T16" fmla="*/ 2147483647 w 5472"/>
                                    <a:gd name="T17" fmla="*/ 2147483647 h 1800"/>
                                    <a:gd name="T18" fmla="*/ 2147483647 w 5472"/>
                                    <a:gd name="T19" fmla="*/ 2147483647 h 1800"/>
                                    <a:gd name="T20" fmla="*/ 2147483647 w 5472"/>
                                    <a:gd name="T21" fmla="*/ 2147483647 h 1800"/>
                                    <a:gd name="T22" fmla="*/ 2147483647 w 5472"/>
                                    <a:gd name="T23" fmla="*/ 2147483647 h 1800"/>
                                    <a:gd name="T24" fmla="*/ 2147483647 w 5472"/>
                                    <a:gd name="T25" fmla="*/ 2147483647 h 1800"/>
                                    <a:gd name="T26" fmla="*/ 2147483647 w 5472"/>
                                    <a:gd name="T27" fmla="*/ 2147483647 h 1800"/>
                                    <a:gd name="T28" fmla="*/ 2147483647 w 5472"/>
                                    <a:gd name="T29" fmla="*/ 2147483647 h 1800"/>
                                    <a:gd name="T30" fmla="*/ 2147483647 w 5472"/>
                                    <a:gd name="T31" fmla="*/ 2147483647 h 1800"/>
                                    <a:gd name="T32" fmla="*/ 2147483647 w 5472"/>
                                    <a:gd name="T33" fmla="*/ 2147483647 h 1800"/>
                                    <a:gd name="T34" fmla="*/ 2147483647 w 5472"/>
                                    <a:gd name="T35" fmla="*/ 2147483647 h 1800"/>
                                    <a:gd name="T36" fmla="*/ 2147483647 w 5472"/>
                                    <a:gd name="T37" fmla="*/ 2147483647 h 1800"/>
                                    <a:gd name="T38" fmla="*/ 2147483647 w 5472"/>
                                    <a:gd name="T39" fmla="*/ 2147483647 h 1800"/>
                                    <a:gd name="T40" fmla="*/ 2147483647 w 5472"/>
                                    <a:gd name="T41" fmla="*/ 2147483647 h 1800"/>
                                    <a:gd name="T42" fmla="*/ 2147483647 w 5472"/>
                                    <a:gd name="T43" fmla="*/ 2147483647 h 1800"/>
                                    <a:gd name="T44" fmla="*/ 2147483647 w 5472"/>
                                    <a:gd name="T45" fmla="*/ 2147483647 h 1800"/>
                                    <a:gd name="T46" fmla="*/ 2147483647 w 5472"/>
                                    <a:gd name="T47" fmla="*/ 2147483647 h 1800"/>
                                    <a:gd name="T48" fmla="*/ 2147483647 w 5472"/>
                                    <a:gd name="T49" fmla="*/ 2147483647 h 1800"/>
                                    <a:gd name="T50" fmla="*/ 2147483647 w 5472"/>
                                    <a:gd name="T51" fmla="*/ 2147483647 h 1800"/>
                                    <a:gd name="T52" fmla="*/ 2147483647 w 5472"/>
                                    <a:gd name="T53" fmla="*/ 2147483647 h 1800"/>
                                    <a:gd name="T54" fmla="*/ 2147483647 w 5472"/>
                                    <a:gd name="T55" fmla="*/ 2147483647 h 1800"/>
                                    <a:gd name="T56" fmla="*/ 2147483647 w 5472"/>
                                    <a:gd name="T57" fmla="*/ 2147483647 h 1800"/>
                                    <a:gd name="T58" fmla="*/ 2147483647 w 5472"/>
                                    <a:gd name="T59" fmla="*/ 2147483647 h 1800"/>
                                    <a:gd name="T60" fmla="*/ 2147483647 w 5472"/>
                                    <a:gd name="T61" fmla="*/ 2147483647 h 18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72" h="1800">
                                      <a:moveTo>
                                        <a:pt x="0" y="0"/>
                                      </a:moveTo>
                                      <a:lnTo>
                                        <a:pt x="536" y="224"/>
                                      </a:lnTo>
                                      <a:lnTo>
                                        <a:pt x="840" y="128"/>
                                      </a:lnTo>
                                      <a:lnTo>
                                        <a:pt x="1064" y="80"/>
                                      </a:lnTo>
                                      <a:lnTo>
                                        <a:pt x="1232" y="48"/>
                                      </a:lnTo>
                                      <a:lnTo>
                                        <a:pt x="1376" y="112"/>
                                      </a:lnTo>
                                      <a:lnTo>
                                        <a:pt x="1496" y="200"/>
                                      </a:lnTo>
                                      <a:lnTo>
                                        <a:pt x="1592" y="272"/>
                                      </a:lnTo>
                                      <a:lnTo>
                                        <a:pt x="1688" y="328"/>
                                      </a:lnTo>
                                      <a:lnTo>
                                        <a:pt x="1768" y="328"/>
                                      </a:lnTo>
                                      <a:lnTo>
                                        <a:pt x="1944" y="488"/>
                                      </a:lnTo>
                                      <a:lnTo>
                                        <a:pt x="2120" y="424"/>
                                      </a:lnTo>
                                      <a:lnTo>
                                        <a:pt x="2296" y="728"/>
                                      </a:lnTo>
                                      <a:lnTo>
                                        <a:pt x="2472" y="712"/>
                                      </a:lnTo>
                                      <a:lnTo>
                                        <a:pt x="2648" y="744"/>
                                      </a:lnTo>
                                      <a:lnTo>
                                        <a:pt x="2824" y="888"/>
                                      </a:lnTo>
                                      <a:lnTo>
                                        <a:pt x="3000" y="1048"/>
                                      </a:lnTo>
                                      <a:lnTo>
                                        <a:pt x="3176" y="1120"/>
                                      </a:lnTo>
                                      <a:lnTo>
                                        <a:pt x="3352" y="1032"/>
                                      </a:lnTo>
                                      <a:lnTo>
                                        <a:pt x="3528" y="1112"/>
                                      </a:lnTo>
                                      <a:lnTo>
                                        <a:pt x="3704" y="1176"/>
                                      </a:lnTo>
                                      <a:lnTo>
                                        <a:pt x="3880" y="1232"/>
                                      </a:lnTo>
                                      <a:lnTo>
                                        <a:pt x="4056" y="1296"/>
                                      </a:lnTo>
                                      <a:lnTo>
                                        <a:pt x="4232" y="1376"/>
                                      </a:lnTo>
                                      <a:lnTo>
                                        <a:pt x="4408" y="1432"/>
                                      </a:lnTo>
                                      <a:lnTo>
                                        <a:pt x="4592" y="1496"/>
                                      </a:lnTo>
                                      <a:lnTo>
                                        <a:pt x="4768" y="1552"/>
                                      </a:lnTo>
                                      <a:lnTo>
                                        <a:pt x="4944" y="1616"/>
                                      </a:lnTo>
                                      <a:lnTo>
                                        <a:pt x="5120" y="1688"/>
                                      </a:lnTo>
                                      <a:lnTo>
                                        <a:pt x="5296" y="1736"/>
                                      </a:lnTo>
                                      <a:lnTo>
                                        <a:pt x="5472" y="1800"/>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8" name="Freeform 4"/>
                                <p:cNvSpPr>
                                  <a:spLocks/>
                                </p:cNvSpPr>
                                <p:nvPr/>
                              </p:nvSpPr>
                              <p:spPr bwMode="auto">
                                <a:xfrm>
                                  <a:off x="3106402" y="1819300"/>
                                  <a:ext cx="1854364" cy="1832012"/>
                                </a:xfrm>
                                <a:custGeom>
                                  <a:avLst/>
                                  <a:gdLst>
                                    <a:gd name="T0" fmla="*/ 0 w 4576"/>
                                    <a:gd name="T1" fmla="*/ 2147483647 h 1600"/>
                                    <a:gd name="T2" fmla="*/ 2147483647 w 4576"/>
                                    <a:gd name="T3" fmla="*/ 2147483647 h 1600"/>
                                    <a:gd name="T4" fmla="*/ 2147483647 w 4576"/>
                                    <a:gd name="T5" fmla="*/ 2147483647 h 1600"/>
                                    <a:gd name="T6" fmla="*/ 2147483647 w 4576"/>
                                    <a:gd name="T7" fmla="*/ 2147483647 h 1600"/>
                                    <a:gd name="T8" fmla="*/ 2147483647 w 4576"/>
                                    <a:gd name="T9" fmla="*/ 2147483647 h 1600"/>
                                    <a:gd name="T10" fmla="*/ 2147483647 w 4576"/>
                                    <a:gd name="T11" fmla="*/ 2147483647 h 1600"/>
                                    <a:gd name="T12" fmla="*/ 2147483647 w 4576"/>
                                    <a:gd name="T13" fmla="*/ 2147483647 h 1600"/>
                                    <a:gd name="T14" fmla="*/ 2147483647 w 4576"/>
                                    <a:gd name="T15" fmla="*/ 0 h 1600"/>
                                    <a:gd name="T16" fmla="*/ 2147483647 w 4576"/>
                                    <a:gd name="T17" fmla="*/ 0 h 1600"/>
                                    <a:gd name="T18" fmla="*/ 2147483647 w 4576"/>
                                    <a:gd name="T19" fmla="*/ 2147483647 h 1600"/>
                                    <a:gd name="T20" fmla="*/ 2147483647 w 4576"/>
                                    <a:gd name="T21" fmla="*/ 2147483647 h 1600"/>
                                    <a:gd name="T22" fmla="*/ 2147483647 w 4576"/>
                                    <a:gd name="T23" fmla="*/ 2147483647 h 1600"/>
                                    <a:gd name="T24" fmla="*/ 2147483647 w 4576"/>
                                    <a:gd name="T25" fmla="*/ 2147483647 h 1600"/>
                                    <a:gd name="T26" fmla="*/ 2147483647 w 4576"/>
                                    <a:gd name="T27" fmla="*/ 2147483647 h 1600"/>
                                    <a:gd name="T28" fmla="*/ 2147483647 w 4576"/>
                                    <a:gd name="T29" fmla="*/ 2147483647 h 1600"/>
                                    <a:gd name="T30" fmla="*/ 2147483647 w 4576"/>
                                    <a:gd name="T31" fmla="*/ 2147483647 h 1600"/>
                                    <a:gd name="T32" fmla="*/ 2147483647 w 4576"/>
                                    <a:gd name="T33" fmla="*/ 2147483647 h 1600"/>
                                    <a:gd name="T34" fmla="*/ 2147483647 w 4576"/>
                                    <a:gd name="T35" fmla="*/ 2147483647 h 1600"/>
                                    <a:gd name="T36" fmla="*/ 2147483647 w 4576"/>
                                    <a:gd name="T37" fmla="*/ 2147483647 h 1600"/>
                                    <a:gd name="T38" fmla="*/ 2147483647 w 4576"/>
                                    <a:gd name="T39" fmla="*/ 2147483647 h 1600"/>
                                    <a:gd name="T40" fmla="*/ 2147483647 w 4576"/>
                                    <a:gd name="T41" fmla="*/ 2147483647 h 1600"/>
                                    <a:gd name="T42" fmla="*/ 2147483647 w 4576"/>
                                    <a:gd name="T43" fmla="*/ 2147483647 h 1600"/>
                                    <a:gd name="T44" fmla="*/ 2147483647 w 4576"/>
                                    <a:gd name="T45" fmla="*/ 2147483647 h 1600"/>
                                    <a:gd name="T46" fmla="*/ 2147483647 w 4576"/>
                                    <a:gd name="T47" fmla="*/ 2147483647 h 1600"/>
                                    <a:gd name="T48" fmla="*/ 2147483647 w 4576"/>
                                    <a:gd name="T49" fmla="*/ 2147483647 h 1600"/>
                                    <a:gd name="T50" fmla="*/ 2147483647 w 4576"/>
                                    <a:gd name="T51" fmla="*/ 2147483647 h 1600"/>
                                    <a:gd name="T52" fmla="*/ 2147483647 w 4576"/>
                                    <a:gd name="T53" fmla="*/ 2147483647 h 1600"/>
                                    <a:gd name="T54" fmla="*/ 2147483647 w 4576"/>
                                    <a:gd name="T55" fmla="*/ 2147483647 h 1600"/>
                                    <a:gd name="T56" fmla="*/ 2147483647 w 4576"/>
                                    <a:gd name="T57" fmla="*/ 2147483647 h 1600"/>
                                    <a:gd name="T58" fmla="*/ 2147483647 w 4576"/>
                                    <a:gd name="T59" fmla="*/ 2147483647 h 1600"/>
                                    <a:gd name="T60" fmla="*/ 2147483647 w 4576"/>
                                    <a:gd name="T61" fmla="*/ 2147483647 h 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576" h="1600">
                                      <a:moveTo>
                                        <a:pt x="0" y="416"/>
                                      </a:moveTo>
                                      <a:lnTo>
                                        <a:pt x="440" y="472"/>
                                      </a:lnTo>
                                      <a:lnTo>
                                        <a:pt x="704" y="424"/>
                                      </a:lnTo>
                                      <a:lnTo>
                                        <a:pt x="888" y="320"/>
                                      </a:lnTo>
                                      <a:lnTo>
                                        <a:pt x="1032" y="304"/>
                                      </a:lnTo>
                                      <a:lnTo>
                                        <a:pt x="1144" y="720"/>
                                      </a:lnTo>
                                      <a:lnTo>
                                        <a:pt x="1248" y="392"/>
                                      </a:lnTo>
                                      <a:lnTo>
                                        <a:pt x="1336" y="0"/>
                                      </a:lnTo>
                                      <a:lnTo>
                                        <a:pt x="1408" y="0"/>
                                      </a:lnTo>
                                      <a:lnTo>
                                        <a:pt x="1472" y="168"/>
                                      </a:lnTo>
                                      <a:lnTo>
                                        <a:pt x="1624" y="552"/>
                                      </a:lnTo>
                                      <a:lnTo>
                                        <a:pt x="1768" y="336"/>
                                      </a:lnTo>
                                      <a:lnTo>
                                        <a:pt x="1920" y="368"/>
                                      </a:lnTo>
                                      <a:lnTo>
                                        <a:pt x="2064" y="576"/>
                                      </a:lnTo>
                                      <a:lnTo>
                                        <a:pt x="2216" y="488"/>
                                      </a:lnTo>
                                      <a:lnTo>
                                        <a:pt x="2360" y="736"/>
                                      </a:lnTo>
                                      <a:lnTo>
                                        <a:pt x="2512" y="752"/>
                                      </a:lnTo>
                                      <a:lnTo>
                                        <a:pt x="2656" y="816"/>
                                      </a:lnTo>
                                      <a:lnTo>
                                        <a:pt x="2808" y="856"/>
                                      </a:lnTo>
                                      <a:lnTo>
                                        <a:pt x="2952" y="928"/>
                                      </a:lnTo>
                                      <a:lnTo>
                                        <a:pt x="3104" y="1016"/>
                                      </a:lnTo>
                                      <a:lnTo>
                                        <a:pt x="3248" y="1056"/>
                                      </a:lnTo>
                                      <a:lnTo>
                                        <a:pt x="3392" y="1216"/>
                                      </a:lnTo>
                                      <a:lnTo>
                                        <a:pt x="3544" y="1288"/>
                                      </a:lnTo>
                                      <a:lnTo>
                                        <a:pt x="3688" y="1296"/>
                                      </a:lnTo>
                                      <a:lnTo>
                                        <a:pt x="3840" y="1400"/>
                                      </a:lnTo>
                                      <a:lnTo>
                                        <a:pt x="3984" y="1448"/>
                                      </a:lnTo>
                                      <a:lnTo>
                                        <a:pt x="4136" y="1472"/>
                                      </a:lnTo>
                                      <a:lnTo>
                                        <a:pt x="4280" y="1544"/>
                                      </a:lnTo>
                                      <a:lnTo>
                                        <a:pt x="4432" y="1592"/>
                                      </a:lnTo>
                                      <a:lnTo>
                                        <a:pt x="4576" y="1600"/>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0009" name="Straight Connector 5"/>
                                <p:cNvCxnSpPr>
                                  <a:cxnSpLocks noChangeShapeType="1"/>
                                </p:cNvCxnSpPr>
                                <p:nvPr/>
                              </p:nvCxnSpPr>
                              <p:spPr bwMode="auto">
                                <a:xfrm>
                                  <a:off x="7238792" y="4397278"/>
                                  <a:ext cx="1651247" cy="1902407"/>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cxnSp>
                            <p:cxnSp>
                              <p:nvCxnSpPr>
                                <p:cNvPr id="40010" name="Straight Connector 5"/>
                                <p:cNvCxnSpPr>
                                  <a:cxnSpLocks noChangeShapeType="1"/>
                                </p:cNvCxnSpPr>
                                <p:nvPr/>
                              </p:nvCxnSpPr>
                              <p:spPr bwMode="auto">
                                <a:xfrm>
                                  <a:off x="1476370" y="273580"/>
                                  <a:ext cx="1813351" cy="2076037"/>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cxnSp>
                            <p:cxnSp>
                              <p:nvCxnSpPr>
                                <p:cNvPr id="149" name="Straight Connector 148"/>
                                <p:cNvCxnSpPr/>
                                <p:nvPr/>
                              </p:nvCxnSpPr>
                              <p:spPr bwMode="auto">
                                <a:xfrm>
                                  <a:off x="6562860" y="3773469"/>
                                  <a:ext cx="0" cy="1120599"/>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nvGrpSpPr>
                                <p:cNvPr id="40012" name="Group 87"/>
                                <p:cNvGrpSpPr>
                                  <a:grpSpLocks/>
                                </p:cNvGrpSpPr>
                                <p:nvPr/>
                              </p:nvGrpSpPr>
                              <p:grpSpPr bwMode="auto">
                                <a:xfrm>
                                  <a:off x="5294916" y="3735765"/>
                                  <a:ext cx="2614759" cy="2494610"/>
                                  <a:chOff x="5256536" y="3773695"/>
                                  <a:chExt cx="2614934" cy="2494497"/>
                                </a:xfrm>
                              </p:grpSpPr>
                              <p:sp>
                                <p:nvSpPr>
                                  <p:cNvPr id="40014" name="Freeform 4"/>
                                  <p:cNvSpPr>
                                    <a:spLocks/>
                                  </p:cNvSpPr>
                                  <p:nvPr/>
                                </p:nvSpPr>
                                <p:spPr bwMode="auto">
                                  <a:xfrm>
                                    <a:off x="5256536" y="3773695"/>
                                    <a:ext cx="2614934" cy="1395837"/>
                                  </a:xfrm>
                                  <a:custGeom>
                                    <a:avLst/>
                                    <a:gdLst>
                                      <a:gd name="T0" fmla="*/ 0 w 4760"/>
                                      <a:gd name="T1" fmla="*/ 0 h 1240"/>
                                      <a:gd name="T2" fmla="*/ 2147483647 w 4760"/>
                                      <a:gd name="T3" fmla="*/ 2147483647 h 1240"/>
                                      <a:gd name="T4" fmla="*/ 2147483647 w 4760"/>
                                      <a:gd name="T5" fmla="*/ 2147483647 h 1240"/>
                                      <a:gd name="T6" fmla="*/ 2147483647 w 4760"/>
                                      <a:gd name="T7" fmla="*/ 2147483647 h 1240"/>
                                      <a:gd name="T8" fmla="*/ 2147483647 w 4760"/>
                                      <a:gd name="T9" fmla="*/ 2147483647 h 1240"/>
                                      <a:gd name="T10" fmla="*/ 2147483647 w 4760"/>
                                      <a:gd name="T11" fmla="*/ 2147483647 h 1240"/>
                                      <a:gd name="T12" fmla="*/ 2147483647 w 4760"/>
                                      <a:gd name="T13" fmla="*/ 2147483647 h 1240"/>
                                      <a:gd name="T14" fmla="*/ 2147483647 w 4760"/>
                                      <a:gd name="T15" fmla="*/ 2147483647 h 1240"/>
                                      <a:gd name="T16" fmla="*/ 2147483647 w 4760"/>
                                      <a:gd name="T17" fmla="*/ 2147483647 h 1240"/>
                                      <a:gd name="T18" fmla="*/ 2147483647 w 4760"/>
                                      <a:gd name="T19" fmla="*/ 2147483647 h 1240"/>
                                      <a:gd name="T20" fmla="*/ 2147483647 w 4760"/>
                                      <a:gd name="T21" fmla="*/ 2147483647 h 1240"/>
                                      <a:gd name="T22" fmla="*/ 2147483647 w 4760"/>
                                      <a:gd name="T23" fmla="*/ 2147483647 h 1240"/>
                                      <a:gd name="T24" fmla="*/ 2147483647 w 4760"/>
                                      <a:gd name="T25" fmla="*/ 2147483647 h 1240"/>
                                      <a:gd name="T26" fmla="*/ 2147483647 w 4760"/>
                                      <a:gd name="T27" fmla="*/ 2147483647 h 1240"/>
                                      <a:gd name="T28" fmla="*/ 2147483647 w 4760"/>
                                      <a:gd name="T29" fmla="*/ 2147483647 h 1240"/>
                                      <a:gd name="T30" fmla="*/ 2147483647 w 4760"/>
                                      <a:gd name="T31" fmla="*/ 2147483647 h 1240"/>
                                      <a:gd name="T32" fmla="*/ 2147483647 w 4760"/>
                                      <a:gd name="T33" fmla="*/ 2147483647 h 1240"/>
                                      <a:gd name="T34" fmla="*/ 2147483647 w 4760"/>
                                      <a:gd name="T35" fmla="*/ 2147483647 h 1240"/>
                                      <a:gd name="T36" fmla="*/ 2147483647 w 4760"/>
                                      <a:gd name="T37" fmla="*/ 2147483647 h 1240"/>
                                      <a:gd name="T38" fmla="*/ 2147483647 w 4760"/>
                                      <a:gd name="T39" fmla="*/ 2147483647 h 1240"/>
                                      <a:gd name="T40" fmla="*/ 2147483647 w 4760"/>
                                      <a:gd name="T41" fmla="*/ 2147483647 h 1240"/>
                                      <a:gd name="T42" fmla="*/ 2147483647 w 4760"/>
                                      <a:gd name="T43" fmla="*/ 2147483647 h 1240"/>
                                      <a:gd name="T44" fmla="*/ 2147483647 w 4760"/>
                                      <a:gd name="T45" fmla="*/ 2147483647 h 1240"/>
                                      <a:gd name="T46" fmla="*/ 2147483647 w 4760"/>
                                      <a:gd name="T47" fmla="*/ 2147483647 h 1240"/>
                                      <a:gd name="T48" fmla="*/ 2147483647 w 4760"/>
                                      <a:gd name="T49" fmla="*/ 2147483647 h 1240"/>
                                      <a:gd name="T50" fmla="*/ 2147483647 w 4760"/>
                                      <a:gd name="T51" fmla="*/ 2147483647 h 1240"/>
                                      <a:gd name="T52" fmla="*/ 2147483647 w 4760"/>
                                      <a:gd name="T53" fmla="*/ 2147483647 h 1240"/>
                                      <a:gd name="T54" fmla="*/ 2147483647 w 4760"/>
                                      <a:gd name="T55" fmla="*/ 2147483647 h 1240"/>
                                      <a:gd name="T56" fmla="*/ 2147483647 w 4760"/>
                                      <a:gd name="T57" fmla="*/ 2147483647 h 1240"/>
                                      <a:gd name="T58" fmla="*/ 2147483647 w 4760"/>
                                      <a:gd name="T59" fmla="*/ 2147483647 h 1240"/>
                                      <a:gd name="T60" fmla="*/ 2147483647 w 4760"/>
                                      <a:gd name="T61" fmla="*/ 2147483647 h 1240"/>
                                      <a:gd name="T62" fmla="*/ 2147483647 w 4760"/>
                                      <a:gd name="T63" fmla="*/ 2147483647 h 1240"/>
                                      <a:gd name="T64" fmla="*/ 2147483647 w 4760"/>
                                      <a:gd name="T65" fmla="*/ 2147483647 h 1240"/>
                                      <a:gd name="T66" fmla="*/ 2147483647 w 4760"/>
                                      <a:gd name="T67" fmla="*/ 2147483647 h 1240"/>
                                      <a:gd name="T68" fmla="*/ 2147483647 w 4760"/>
                                      <a:gd name="T69" fmla="*/ 2147483647 h 1240"/>
                                      <a:gd name="T70" fmla="*/ 2147483647 w 4760"/>
                                      <a:gd name="T71" fmla="*/ 2147483647 h 1240"/>
                                      <a:gd name="T72" fmla="*/ 2147483647 w 4760"/>
                                      <a:gd name="T73" fmla="*/ 2147483647 h 1240"/>
                                      <a:gd name="T74" fmla="*/ 2147483647 w 4760"/>
                                      <a:gd name="T75" fmla="*/ 2147483647 h 1240"/>
                                      <a:gd name="T76" fmla="*/ 2147483647 w 4760"/>
                                      <a:gd name="T77" fmla="*/ 2147483647 h 1240"/>
                                      <a:gd name="T78" fmla="*/ 2147483647 w 4760"/>
                                      <a:gd name="T79" fmla="*/ 2147483647 h 1240"/>
                                      <a:gd name="T80" fmla="*/ 2147483647 w 4760"/>
                                      <a:gd name="T81" fmla="*/ 2147483647 h 1240"/>
                                      <a:gd name="T82" fmla="*/ 2147483647 w 4760"/>
                                      <a:gd name="T83" fmla="*/ 2147483647 h 1240"/>
                                      <a:gd name="T84" fmla="*/ 2147483647 w 4760"/>
                                      <a:gd name="T85" fmla="*/ 2147483647 h 1240"/>
                                      <a:gd name="T86" fmla="*/ 2147483647 w 4760"/>
                                      <a:gd name="T87" fmla="*/ 2147483647 h 1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60" h="1240">
                                        <a:moveTo>
                                          <a:pt x="0" y="0"/>
                                        </a:moveTo>
                                        <a:lnTo>
                                          <a:pt x="328" y="128"/>
                                        </a:lnTo>
                                        <a:lnTo>
                                          <a:pt x="520" y="272"/>
                                        </a:lnTo>
                                        <a:lnTo>
                                          <a:pt x="648" y="328"/>
                                        </a:lnTo>
                                        <a:lnTo>
                                          <a:pt x="760" y="352"/>
                                        </a:lnTo>
                                        <a:lnTo>
                                          <a:pt x="840" y="328"/>
                                        </a:lnTo>
                                        <a:lnTo>
                                          <a:pt x="912" y="312"/>
                                        </a:lnTo>
                                        <a:lnTo>
                                          <a:pt x="976" y="312"/>
                                        </a:lnTo>
                                        <a:lnTo>
                                          <a:pt x="1032" y="312"/>
                                        </a:lnTo>
                                        <a:lnTo>
                                          <a:pt x="1080" y="352"/>
                                        </a:lnTo>
                                        <a:lnTo>
                                          <a:pt x="1192" y="448"/>
                                        </a:lnTo>
                                        <a:lnTo>
                                          <a:pt x="1296" y="408"/>
                                        </a:lnTo>
                                        <a:lnTo>
                                          <a:pt x="1408" y="432"/>
                                        </a:lnTo>
                                        <a:lnTo>
                                          <a:pt x="1512" y="464"/>
                                        </a:lnTo>
                                        <a:lnTo>
                                          <a:pt x="1624" y="448"/>
                                        </a:lnTo>
                                        <a:lnTo>
                                          <a:pt x="1728" y="488"/>
                                        </a:lnTo>
                                        <a:lnTo>
                                          <a:pt x="1840" y="480"/>
                                        </a:lnTo>
                                        <a:lnTo>
                                          <a:pt x="1944" y="512"/>
                                        </a:lnTo>
                                        <a:lnTo>
                                          <a:pt x="2056" y="504"/>
                                        </a:lnTo>
                                        <a:lnTo>
                                          <a:pt x="2160" y="512"/>
                                        </a:lnTo>
                                        <a:lnTo>
                                          <a:pt x="2272" y="456"/>
                                        </a:lnTo>
                                        <a:lnTo>
                                          <a:pt x="2384" y="520"/>
                                        </a:lnTo>
                                        <a:lnTo>
                                          <a:pt x="2488" y="544"/>
                                        </a:lnTo>
                                        <a:lnTo>
                                          <a:pt x="2600" y="536"/>
                                        </a:lnTo>
                                        <a:lnTo>
                                          <a:pt x="2704" y="544"/>
                                        </a:lnTo>
                                        <a:lnTo>
                                          <a:pt x="2816" y="544"/>
                                        </a:lnTo>
                                        <a:lnTo>
                                          <a:pt x="2920" y="560"/>
                                        </a:lnTo>
                                        <a:lnTo>
                                          <a:pt x="3032" y="576"/>
                                        </a:lnTo>
                                        <a:lnTo>
                                          <a:pt x="3136" y="576"/>
                                        </a:lnTo>
                                        <a:lnTo>
                                          <a:pt x="3248" y="584"/>
                                        </a:lnTo>
                                        <a:lnTo>
                                          <a:pt x="3352" y="600"/>
                                        </a:lnTo>
                                        <a:lnTo>
                                          <a:pt x="3464" y="624"/>
                                        </a:lnTo>
                                        <a:lnTo>
                                          <a:pt x="3568" y="648"/>
                                        </a:lnTo>
                                        <a:lnTo>
                                          <a:pt x="3680" y="672"/>
                                        </a:lnTo>
                                        <a:lnTo>
                                          <a:pt x="3784" y="704"/>
                                        </a:lnTo>
                                        <a:lnTo>
                                          <a:pt x="3896" y="736"/>
                                        </a:lnTo>
                                        <a:lnTo>
                                          <a:pt x="4000" y="776"/>
                                        </a:lnTo>
                                        <a:lnTo>
                                          <a:pt x="4112" y="824"/>
                                        </a:lnTo>
                                        <a:lnTo>
                                          <a:pt x="4216" y="880"/>
                                        </a:lnTo>
                                        <a:lnTo>
                                          <a:pt x="4328" y="944"/>
                                        </a:lnTo>
                                        <a:lnTo>
                                          <a:pt x="4440" y="1024"/>
                                        </a:lnTo>
                                        <a:lnTo>
                                          <a:pt x="4544" y="1120"/>
                                        </a:lnTo>
                                        <a:lnTo>
                                          <a:pt x="4656" y="1216"/>
                                        </a:lnTo>
                                        <a:lnTo>
                                          <a:pt x="4760" y="1240"/>
                                        </a:lnTo>
                                      </a:path>
                                    </a:pathLst>
                                  </a:custGeom>
                                  <a:noFill/>
                                  <a:ln w="38100"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5" name="Freeform 3"/>
                                  <p:cNvSpPr>
                                    <a:spLocks/>
                                  </p:cNvSpPr>
                                  <p:nvPr/>
                                </p:nvSpPr>
                                <p:spPr bwMode="auto">
                                  <a:xfrm>
                                    <a:off x="5256536" y="3890766"/>
                                    <a:ext cx="2614934" cy="2377426"/>
                                  </a:xfrm>
                                  <a:custGeom>
                                    <a:avLst/>
                                    <a:gdLst>
                                      <a:gd name="T0" fmla="*/ 0 w 4760"/>
                                      <a:gd name="T1" fmla="*/ 0 h 2112"/>
                                      <a:gd name="T2" fmla="*/ 2147483647 w 4760"/>
                                      <a:gd name="T3" fmla="*/ 2147483647 h 2112"/>
                                      <a:gd name="T4" fmla="*/ 2147483647 w 4760"/>
                                      <a:gd name="T5" fmla="*/ 2147483647 h 2112"/>
                                      <a:gd name="T6" fmla="*/ 2147483647 w 4760"/>
                                      <a:gd name="T7" fmla="*/ 2147483647 h 2112"/>
                                      <a:gd name="T8" fmla="*/ 2147483647 w 4760"/>
                                      <a:gd name="T9" fmla="*/ 2147483647 h 2112"/>
                                      <a:gd name="T10" fmla="*/ 2147483647 w 4760"/>
                                      <a:gd name="T11" fmla="*/ 2147483647 h 2112"/>
                                      <a:gd name="T12" fmla="*/ 2147483647 w 4760"/>
                                      <a:gd name="T13" fmla="*/ 2147483647 h 2112"/>
                                      <a:gd name="T14" fmla="*/ 2147483647 w 4760"/>
                                      <a:gd name="T15" fmla="*/ 2147483647 h 2112"/>
                                      <a:gd name="T16" fmla="*/ 2147483647 w 4760"/>
                                      <a:gd name="T17" fmla="*/ 2147483647 h 2112"/>
                                      <a:gd name="T18" fmla="*/ 2147483647 w 4760"/>
                                      <a:gd name="T19" fmla="*/ 2147483647 h 2112"/>
                                      <a:gd name="T20" fmla="*/ 2147483647 w 4760"/>
                                      <a:gd name="T21" fmla="*/ 2147483647 h 2112"/>
                                      <a:gd name="T22" fmla="*/ 2147483647 w 4760"/>
                                      <a:gd name="T23" fmla="*/ 2147483647 h 2112"/>
                                      <a:gd name="T24" fmla="*/ 2147483647 w 4760"/>
                                      <a:gd name="T25" fmla="*/ 2147483647 h 2112"/>
                                      <a:gd name="T26" fmla="*/ 2147483647 w 4760"/>
                                      <a:gd name="T27" fmla="*/ 2147483647 h 2112"/>
                                      <a:gd name="T28" fmla="*/ 2147483647 w 4760"/>
                                      <a:gd name="T29" fmla="*/ 2147483647 h 2112"/>
                                      <a:gd name="T30" fmla="*/ 2147483647 w 4760"/>
                                      <a:gd name="T31" fmla="*/ 2147483647 h 2112"/>
                                      <a:gd name="T32" fmla="*/ 2147483647 w 4760"/>
                                      <a:gd name="T33" fmla="*/ 2147483647 h 2112"/>
                                      <a:gd name="T34" fmla="*/ 2147483647 w 4760"/>
                                      <a:gd name="T35" fmla="*/ 2147483647 h 2112"/>
                                      <a:gd name="T36" fmla="*/ 2147483647 w 4760"/>
                                      <a:gd name="T37" fmla="*/ 2147483647 h 2112"/>
                                      <a:gd name="T38" fmla="*/ 2147483647 w 4760"/>
                                      <a:gd name="T39" fmla="*/ 2147483647 h 2112"/>
                                      <a:gd name="T40" fmla="*/ 2147483647 w 4760"/>
                                      <a:gd name="T41" fmla="*/ 2147483647 h 2112"/>
                                      <a:gd name="T42" fmla="*/ 2147483647 w 4760"/>
                                      <a:gd name="T43" fmla="*/ 2147483647 h 2112"/>
                                      <a:gd name="T44" fmla="*/ 2147483647 w 4760"/>
                                      <a:gd name="T45" fmla="*/ 2147483647 h 2112"/>
                                      <a:gd name="T46" fmla="*/ 2147483647 w 4760"/>
                                      <a:gd name="T47" fmla="*/ 2147483647 h 2112"/>
                                      <a:gd name="T48" fmla="*/ 2147483647 w 4760"/>
                                      <a:gd name="T49" fmla="*/ 2147483647 h 2112"/>
                                      <a:gd name="T50" fmla="*/ 2147483647 w 4760"/>
                                      <a:gd name="T51" fmla="*/ 2147483647 h 2112"/>
                                      <a:gd name="T52" fmla="*/ 2147483647 w 4760"/>
                                      <a:gd name="T53" fmla="*/ 2147483647 h 2112"/>
                                      <a:gd name="T54" fmla="*/ 2147483647 w 4760"/>
                                      <a:gd name="T55" fmla="*/ 2147483647 h 2112"/>
                                      <a:gd name="T56" fmla="*/ 2147483647 w 4760"/>
                                      <a:gd name="T57" fmla="*/ 2147483647 h 2112"/>
                                      <a:gd name="T58" fmla="*/ 2147483647 w 4760"/>
                                      <a:gd name="T59" fmla="*/ 2147483647 h 2112"/>
                                      <a:gd name="T60" fmla="*/ 2147483647 w 4760"/>
                                      <a:gd name="T61" fmla="*/ 2147483647 h 2112"/>
                                      <a:gd name="T62" fmla="*/ 2147483647 w 4760"/>
                                      <a:gd name="T63" fmla="*/ 2147483647 h 2112"/>
                                      <a:gd name="T64" fmla="*/ 2147483647 w 4760"/>
                                      <a:gd name="T65" fmla="*/ 2147483647 h 2112"/>
                                      <a:gd name="T66" fmla="*/ 2147483647 w 4760"/>
                                      <a:gd name="T67" fmla="*/ 2147483647 h 2112"/>
                                      <a:gd name="T68" fmla="*/ 2147483647 w 4760"/>
                                      <a:gd name="T69" fmla="*/ 2147483647 h 2112"/>
                                      <a:gd name="T70" fmla="*/ 2147483647 w 4760"/>
                                      <a:gd name="T71" fmla="*/ 2147483647 h 2112"/>
                                      <a:gd name="T72" fmla="*/ 2147483647 w 4760"/>
                                      <a:gd name="T73" fmla="*/ 2147483647 h 2112"/>
                                      <a:gd name="T74" fmla="*/ 2147483647 w 4760"/>
                                      <a:gd name="T75" fmla="*/ 2147483647 h 2112"/>
                                      <a:gd name="T76" fmla="*/ 2147483647 w 4760"/>
                                      <a:gd name="T77" fmla="*/ 2147483647 h 2112"/>
                                      <a:gd name="T78" fmla="*/ 2147483647 w 4760"/>
                                      <a:gd name="T79" fmla="*/ 2147483647 h 2112"/>
                                      <a:gd name="T80" fmla="*/ 2147483647 w 4760"/>
                                      <a:gd name="T81" fmla="*/ 2147483647 h 2112"/>
                                      <a:gd name="T82" fmla="*/ 2147483647 w 4760"/>
                                      <a:gd name="T83" fmla="*/ 2147483647 h 2112"/>
                                      <a:gd name="T84" fmla="*/ 2147483647 w 4760"/>
                                      <a:gd name="T85" fmla="*/ 2147483647 h 2112"/>
                                      <a:gd name="T86" fmla="*/ 2147483647 w 4760"/>
                                      <a:gd name="T87" fmla="*/ 2147483647 h 21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60" h="2112">
                                        <a:moveTo>
                                          <a:pt x="0" y="0"/>
                                        </a:moveTo>
                                        <a:lnTo>
                                          <a:pt x="328" y="136"/>
                                        </a:lnTo>
                                        <a:lnTo>
                                          <a:pt x="520" y="464"/>
                                        </a:lnTo>
                                        <a:lnTo>
                                          <a:pt x="648" y="888"/>
                                        </a:lnTo>
                                        <a:lnTo>
                                          <a:pt x="760" y="784"/>
                                        </a:lnTo>
                                        <a:lnTo>
                                          <a:pt x="840" y="448"/>
                                        </a:lnTo>
                                        <a:lnTo>
                                          <a:pt x="912" y="312"/>
                                        </a:lnTo>
                                        <a:lnTo>
                                          <a:pt x="976" y="352"/>
                                        </a:lnTo>
                                        <a:lnTo>
                                          <a:pt x="1032" y="360"/>
                                        </a:lnTo>
                                        <a:lnTo>
                                          <a:pt x="1080" y="408"/>
                                        </a:lnTo>
                                        <a:lnTo>
                                          <a:pt x="1192" y="600"/>
                                        </a:lnTo>
                                        <a:lnTo>
                                          <a:pt x="1296" y="536"/>
                                        </a:lnTo>
                                        <a:lnTo>
                                          <a:pt x="1408" y="760"/>
                                        </a:lnTo>
                                        <a:lnTo>
                                          <a:pt x="1512" y="696"/>
                                        </a:lnTo>
                                        <a:lnTo>
                                          <a:pt x="1624" y="608"/>
                                        </a:lnTo>
                                        <a:lnTo>
                                          <a:pt x="1728" y="712"/>
                                        </a:lnTo>
                                        <a:lnTo>
                                          <a:pt x="1840" y="792"/>
                                        </a:lnTo>
                                        <a:lnTo>
                                          <a:pt x="1944" y="840"/>
                                        </a:lnTo>
                                        <a:lnTo>
                                          <a:pt x="2056" y="976"/>
                                        </a:lnTo>
                                        <a:lnTo>
                                          <a:pt x="2160" y="840"/>
                                        </a:lnTo>
                                        <a:lnTo>
                                          <a:pt x="2272" y="768"/>
                                        </a:lnTo>
                                        <a:lnTo>
                                          <a:pt x="2384" y="944"/>
                                        </a:lnTo>
                                        <a:lnTo>
                                          <a:pt x="2488" y="1008"/>
                                        </a:lnTo>
                                        <a:lnTo>
                                          <a:pt x="2600" y="960"/>
                                        </a:lnTo>
                                        <a:lnTo>
                                          <a:pt x="2704" y="1024"/>
                                        </a:lnTo>
                                        <a:lnTo>
                                          <a:pt x="2816" y="1016"/>
                                        </a:lnTo>
                                        <a:lnTo>
                                          <a:pt x="2920" y="1032"/>
                                        </a:lnTo>
                                        <a:lnTo>
                                          <a:pt x="3032" y="1104"/>
                                        </a:lnTo>
                                        <a:lnTo>
                                          <a:pt x="3136" y="1128"/>
                                        </a:lnTo>
                                        <a:lnTo>
                                          <a:pt x="3248" y="1168"/>
                                        </a:lnTo>
                                        <a:lnTo>
                                          <a:pt x="3352" y="1208"/>
                                        </a:lnTo>
                                        <a:lnTo>
                                          <a:pt x="3464" y="1240"/>
                                        </a:lnTo>
                                        <a:lnTo>
                                          <a:pt x="3568" y="1296"/>
                                        </a:lnTo>
                                        <a:lnTo>
                                          <a:pt x="3680" y="1376"/>
                                        </a:lnTo>
                                        <a:lnTo>
                                          <a:pt x="3784" y="1408"/>
                                        </a:lnTo>
                                        <a:lnTo>
                                          <a:pt x="3896" y="1472"/>
                                        </a:lnTo>
                                        <a:lnTo>
                                          <a:pt x="4000" y="1552"/>
                                        </a:lnTo>
                                        <a:lnTo>
                                          <a:pt x="4112" y="1632"/>
                                        </a:lnTo>
                                        <a:lnTo>
                                          <a:pt x="4216" y="1720"/>
                                        </a:lnTo>
                                        <a:lnTo>
                                          <a:pt x="4328" y="1800"/>
                                        </a:lnTo>
                                        <a:lnTo>
                                          <a:pt x="4440" y="1896"/>
                                        </a:lnTo>
                                        <a:lnTo>
                                          <a:pt x="4544" y="2000"/>
                                        </a:lnTo>
                                        <a:lnTo>
                                          <a:pt x="4656" y="2072"/>
                                        </a:lnTo>
                                        <a:lnTo>
                                          <a:pt x="4760" y="2112"/>
                                        </a:lnTo>
                                      </a:path>
                                    </a:pathLst>
                                  </a:custGeom>
                                  <a:noFill/>
                                  <a:ln w="38100"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151" name="Straight Connector 150"/>
                                <p:cNvCxnSpPr/>
                                <p:nvPr/>
                              </p:nvCxnSpPr>
                              <p:spPr bwMode="auto">
                                <a:xfrm>
                                  <a:off x="8085505" y="4094093"/>
                                  <a:ext cx="0" cy="1263452"/>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grpSp>
                        </p:grpSp>
                      </p:grpSp>
                    </p:grpSp>
                  </p:grpSp>
                </p:grpSp>
              </p:grpSp>
            </p:grpSp>
            <p:sp>
              <p:nvSpPr>
                <p:cNvPr id="99" name="Rectangle 98"/>
                <p:cNvSpPr/>
                <p:nvPr/>
              </p:nvSpPr>
              <p:spPr bwMode="auto">
                <a:xfrm rot="2700000" flipH="1">
                  <a:off x="4016554" y="3413125"/>
                  <a:ext cx="974790" cy="6953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39976" name="TextBox 146"/>
                <p:cNvSpPr txBox="1">
                  <a:spLocks noChangeArrowheads="1"/>
                </p:cNvSpPr>
                <p:nvPr/>
              </p:nvSpPr>
              <p:spPr bwMode="auto">
                <a:xfrm>
                  <a:off x="3794947" y="3261611"/>
                  <a:ext cx="794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climate</a:t>
                  </a:r>
                </a:p>
              </p:txBody>
            </p:sp>
          </p:grpSp>
          <p:cxnSp>
            <p:nvCxnSpPr>
              <p:cNvPr id="39973" name="Straight Connector 5"/>
              <p:cNvCxnSpPr>
                <a:cxnSpLocks noChangeShapeType="1"/>
              </p:cNvCxnSpPr>
              <p:nvPr/>
            </p:nvCxnSpPr>
            <p:spPr bwMode="auto">
              <a:xfrm>
                <a:off x="5940152" y="4653136"/>
                <a:ext cx="1296144" cy="50405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cxnSp>
        </p:grpSp>
        <p:graphicFrame>
          <p:nvGraphicFramePr>
            <p:cNvPr id="39971" name="Object 90"/>
            <p:cNvGraphicFramePr>
              <a:graphicFrameLocks noChangeAspect="1"/>
            </p:cNvGraphicFramePr>
            <p:nvPr/>
          </p:nvGraphicFramePr>
          <p:xfrm>
            <a:off x="1771849" y="2294605"/>
            <a:ext cx="1115678" cy="359286"/>
          </p:xfrm>
          <a:graphic>
            <a:graphicData uri="http://schemas.openxmlformats.org/presentationml/2006/ole">
              <mc:AlternateContent xmlns:mc="http://schemas.openxmlformats.org/markup-compatibility/2006">
                <mc:Choice xmlns:v="urn:schemas-microsoft-com:vml" Requires="v">
                  <p:oleObj spid="_x0000_s299102" name="Equation" r:id="rId6" imgW="749300" imgH="241300" progId="Equation.DSMT4">
                    <p:embed/>
                  </p:oleObj>
                </mc:Choice>
                <mc:Fallback>
                  <p:oleObj name="Equation" r:id="rId6" imgW="749300" imgH="241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1849" y="2294605"/>
                          <a:ext cx="1115678" cy="35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 name="Group 5"/>
          <p:cNvGrpSpPr>
            <a:grpSpLocks/>
          </p:cNvGrpSpPr>
          <p:nvPr/>
        </p:nvGrpSpPr>
        <p:grpSpPr bwMode="auto">
          <a:xfrm>
            <a:off x="5651502" y="1468439"/>
            <a:ext cx="1420813" cy="1482641"/>
            <a:chOff x="5651609" y="1467700"/>
            <a:chExt cx="1420812" cy="1482812"/>
          </a:xfrm>
        </p:grpSpPr>
        <p:pic>
          <p:nvPicPr>
            <p:cNvPr id="39968"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1609" y="1467700"/>
              <a:ext cx="142081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51634" y="2696567"/>
              <a:ext cx="1061022" cy="253945"/>
            </a:xfrm>
            <a:prstGeom prst="rect">
              <a:avLst/>
            </a:prstGeom>
            <a:noFill/>
          </p:spPr>
          <p:txBody>
            <a:bodyPr wrap="none">
              <a:spAutoFit/>
            </a:bodyPr>
            <a:lstStyle/>
            <a:p>
              <a:pPr>
                <a:defRPr/>
              </a:pPr>
              <a:r>
                <a:rPr lang="en-US" sz="1050" dirty="0"/>
                <a:t>Murray Mitchell</a:t>
              </a:r>
            </a:p>
          </p:txBody>
        </p:sp>
      </p:grpSp>
      <p:grpSp>
        <p:nvGrpSpPr>
          <p:cNvPr id="5" name="Group 4"/>
          <p:cNvGrpSpPr>
            <a:grpSpLocks/>
          </p:cNvGrpSpPr>
          <p:nvPr/>
        </p:nvGrpSpPr>
        <p:grpSpPr bwMode="auto">
          <a:xfrm>
            <a:off x="7480299" y="1468439"/>
            <a:ext cx="1721398" cy="1471528"/>
            <a:chOff x="7481009" y="1467700"/>
            <a:chExt cx="1720907" cy="1472820"/>
          </a:xfrm>
        </p:grpSpPr>
        <p:pic>
          <p:nvPicPr>
            <p:cNvPr id="3996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V="1">
              <a:off x="7609535" y="1467700"/>
              <a:ext cx="1422058" cy="122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94"/>
            <p:cNvSpPr txBox="1"/>
            <p:nvPr/>
          </p:nvSpPr>
          <p:spPr>
            <a:xfrm>
              <a:off x="7481009" y="2686381"/>
              <a:ext cx="1720907" cy="254139"/>
            </a:xfrm>
            <a:prstGeom prst="rect">
              <a:avLst/>
            </a:prstGeom>
            <a:noFill/>
          </p:spPr>
          <p:txBody>
            <a:bodyPr wrap="none">
              <a:spAutoFit/>
            </a:bodyPr>
            <a:lstStyle/>
            <a:p>
              <a:pPr>
                <a:defRPr/>
              </a:pPr>
              <a:r>
                <a:rPr lang="en-US" sz="1050" dirty="0"/>
                <a:t>Murray Mitchell on his head</a:t>
              </a:r>
            </a:p>
          </p:txBody>
        </p:sp>
      </p:grpSp>
      <p:grpSp>
        <p:nvGrpSpPr>
          <p:cNvPr id="39958" name="Group 6"/>
          <p:cNvGrpSpPr>
            <a:grpSpLocks/>
          </p:cNvGrpSpPr>
          <p:nvPr/>
        </p:nvGrpSpPr>
        <p:grpSpPr bwMode="auto">
          <a:xfrm>
            <a:off x="1028701" y="6280152"/>
            <a:ext cx="8069264" cy="521145"/>
            <a:chOff x="1028712" y="4709687"/>
            <a:chExt cx="8069485" cy="391662"/>
          </a:xfrm>
        </p:grpSpPr>
        <p:sp>
          <p:nvSpPr>
            <p:cNvPr id="39959" name="TextBox 28"/>
            <p:cNvSpPr txBox="1">
              <a:spLocks noChangeArrowheads="1"/>
            </p:cNvSpPr>
            <p:nvPr/>
          </p:nvSpPr>
          <p:spPr bwMode="auto">
            <a:xfrm>
              <a:off x="8497536" y="4754389"/>
              <a:ext cx="60066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4</a:t>
              </a:r>
            </a:p>
          </p:txBody>
        </p:sp>
        <p:sp>
          <p:nvSpPr>
            <p:cNvPr id="39960" name="TextBox 121"/>
            <p:cNvSpPr txBox="1">
              <a:spLocks noChangeArrowheads="1"/>
            </p:cNvSpPr>
            <p:nvPr/>
          </p:nvSpPr>
          <p:spPr bwMode="auto">
            <a:xfrm>
              <a:off x="7373936" y="4754389"/>
              <a:ext cx="60066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2</a:t>
              </a:r>
            </a:p>
          </p:txBody>
        </p:sp>
        <p:sp>
          <p:nvSpPr>
            <p:cNvPr id="39961" name="TextBox 123"/>
            <p:cNvSpPr txBox="1">
              <a:spLocks noChangeArrowheads="1"/>
            </p:cNvSpPr>
            <p:nvPr/>
          </p:nvSpPr>
          <p:spPr bwMode="auto">
            <a:xfrm>
              <a:off x="5085122" y="4754389"/>
              <a:ext cx="66348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-2</a:t>
              </a:r>
            </a:p>
          </p:txBody>
        </p:sp>
        <p:sp>
          <p:nvSpPr>
            <p:cNvPr id="39962" name="TextBox 124"/>
            <p:cNvSpPr txBox="1">
              <a:spLocks noChangeArrowheads="1"/>
            </p:cNvSpPr>
            <p:nvPr/>
          </p:nvSpPr>
          <p:spPr bwMode="auto">
            <a:xfrm>
              <a:off x="3430200" y="4754389"/>
              <a:ext cx="66348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-5</a:t>
              </a:r>
            </a:p>
          </p:txBody>
        </p:sp>
        <p:sp>
          <p:nvSpPr>
            <p:cNvPr id="39963" name="TextBox 125"/>
            <p:cNvSpPr txBox="1">
              <a:spLocks noChangeArrowheads="1"/>
            </p:cNvSpPr>
            <p:nvPr/>
          </p:nvSpPr>
          <p:spPr bwMode="auto">
            <a:xfrm>
              <a:off x="2748135" y="4754389"/>
              <a:ext cx="66348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-6</a:t>
              </a:r>
            </a:p>
          </p:txBody>
        </p:sp>
        <p:sp>
          <p:nvSpPr>
            <p:cNvPr id="39964" name="TextBox 126"/>
            <p:cNvSpPr txBox="1">
              <a:spLocks noChangeArrowheads="1"/>
            </p:cNvSpPr>
            <p:nvPr/>
          </p:nvSpPr>
          <p:spPr bwMode="auto">
            <a:xfrm>
              <a:off x="1028712" y="4754389"/>
              <a:ext cx="663481" cy="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10</a:t>
              </a:r>
              <a:r>
                <a:rPr lang="en-US" baseline="30000"/>
                <a:t>-9</a:t>
              </a:r>
            </a:p>
          </p:txBody>
        </p:sp>
        <p:sp>
          <p:nvSpPr>
            <p:cNvPr id="39965" name="TextBox 141"/>
            <p:cNvSpPr txBox="1">
              <a:spLocks noChangeArrowheads="1"/>
            </p:cNvSpPr>
            <p:nvPr/>
          </p:nvSpPr>
          <p:spPr bwMode="auto">
            <a:xfrm flipH="1">
              <a:off x="5729837" y="4709687"/>
              <a:ext cx="1455836" cy="30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008000"/>
                  </a:solidFill>
                </a:rPr>
                <a:t>Log</a:t>
              </a:r>
              <a:r>
                <a:rPr lang="en-US" sz="2000" baseline="-25000">
                  <a:solidFill>
                    <a:srgbClr val="008000"/>
                  </a:solidFill>
                </a:rPr>
                <a:t>10</a:t>
              </a:r>
              <a:r>
                <a:rPr lang="en-US" sz="2000">
                  <a:solidFill>
                    <a:srgbClr val="008000"/>
                  </a:solidFill>
                  <a:latin typeface="Symbol" charset="0"/>
                  <a:cs typeface="Symbol" charset="0"/>
                </a:rPr>
                <a:t>w</a:t>
              </a:r>
              <a:r>
                <a:rPr lang="en-US" sz="2000">
                  <a:solidFill>
                    <a:srgbClr val="008000"/>
                  </a:solidFill>
                </a:rPr>
                <a:t> (yr)</a:t>
              </a:r>
              <a:r>
                <a:rPr lang="en-US" sz="2000" baseline="30000">
                  <a:solidFill>
                    <a:srgbClr val="008000"/>
                  </a:solidFill>
                </a:rPr>
                <a:t>-1</a:t>
              </a:r>
            </a:p>
          </p:txBody>
        </p:sp>
      </p:grpSp>
      <p:sp>
        <p:nvSpPr>
          <p:cNvPr id="8" name="TextBox 7"/>
          <p:cNvSpPr txBox="1"/>
          <p:nvPr/>
        </p:nvSpPr>
        <p:spPr>
          <a:xfrm>
            <a:off x="3552837" y="5945264"/>
            <a:ext cx="1818301" cy="369332"/>
          </a:xfrm>
          <a:prstGeom prst="rect">
            <a:avLst/>
          </a:prstGeom>
          <a:solidFill>
            <a:srgbClr val="FFFFFF"/>
          </a:solidFill>
        </p:spPr>
        <p:txBody>
          <a:bodyPr wrap="none" rtlCol="0">
            <a:spAutoFit/>
          </a:bodyPr>
          <a:lstStyle/>
          <a:p>
            <a:r>
              <a:rPr lang="en-US" dirty="0" smtClean="0">
                <a:solidFill>
                  <a:srgbClr val="FF0000"/>
                </a:solidFill>
              </a:rPr>
              <a:t>“Educated guess”</a:t>
            </a:r>
            <a:endParaRPr lang="en-US" dirty="0">
              <a:solidFill>
                <a:srgbClr val="FF0000"/>
              </a:solidFill>
            </a:endParaRPr>
          </a:p>
        </p:txBody>
      </p:sp>
    </p:spTree>
    <p:custDataLst>
      <p:tags r:id="rId2"/>
    </p:custDataLst>
    <p:extLst>
      <p:ext uri="{BB962C8B-B14F-4D97-AF65-F5344CB8AC3E}">
        <p14:creationId xmlns:p14="http://schemas.microsoft.com/office/powerpoint/2010/main" val="145157613"/>
      </p:ext>
    </p:extLst>
  </p:cSld>
  <p:clrMapOvr>
    <a:masterClrMapping/>
  </p:clrMapOvr>
  <p:transition xmlns:p14="http://schemas.microsoft.com/office/powerpoint/2010/main" spd="slow" advTm="68569"/>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65100" y="266701"/>
            <a:ext cx="5063736" cy="4086032"/>
          </a:xfrm>
          <a:prstGeom prst="rect">
            <a:avLst/>
          </a:prstGeom>
        </p:spPr>
      </p:pic>
      <p:grpSp>
        <p:nvGrpSpPr>
          <p:cNvPr id="12" name="Group 11"/>
          <p:cNvGrpSpPr/>
          <p:nvPr/>
        </p:nvGrpSpPr>
        <p:grpSpPr>
          <a:xfrm>
            <a:off x="4261061" y="3378202"/>
            <a:ext cx="4882939" cy="3504763"/>
            <a:chOff x="3277505" y="1877790"/>
            <a:chExt cx="5446719" cy="3956053"/>
          </a:xfrm>
        </p:grpSpPr>
        <p:pic>
          <p:nvPicPr>
            <p:cNvPr id="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77511" y="1877790"/>
              <a:ext cx="5446713" cy="39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3426015" y="1877790"/>
              <a:ext cx="746840" cy="787398"/>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277505" y="2665188"/>
              <a:ext cx="730250" cy="152405"/>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3" idx="1"/>
            </p:cNvCxnSpPr>
            <p:nvPr/>
          </p:nvCxnSpPr>
          <p:spPr>
            <a:xfrm flipH="1">
              <a:off x="3277505" y="2665193"/>
              <a:ext cx="730250" cy="1190625"/>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72855" y="2665193"/>
              <a:ext cx="863600" cy="1190625"/>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007755" y="1877792"/>
              <a:ext cx="1181100" cy="3035300"/>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007755" y="5065492"/>
              <a:ext cx="1181100" cy="768351"/>
            </a:xfrm>
            <a:prstGeom prst="line">
              <a:avLst/>
            </a:prstGeom>
            <a:ln w="9525"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3336902" y="261410"/>
            <a:ext cx="5777643" cy="769441"/>
          </a:xfrm>
          <a:prstGeom prst="rect">
            <a:avLst/>
          </a:prstGeom>
          <a:solidFill>
            <a:schemeClr val="bg1"/>
          </a:solidFill>
          <a:ln>
            <a:solidFill>
              <a:srgbClr val="FF0000"/>
            </a:solidFill>
          </a:ln>
        </p:spPr>
        <p:txBody>
          <a:bodyPr wrap="none" rtlCol="0">
            <a:spAutoFit/>
          </a:bodyPr>
          <a:lstStyle/>
          <a:p>
            <a:r>
              <a:rPr lang="en-US" sz="4400" dirty="0" smtClean="0">
                <a:solidFill>
                  <a:srgbClr val="FF0000"/>
                </a:solidFill>
              </a:rPr>
              <a:t>Details: The Scaling view</a:t>
            </a:r>
            <a:endParaRPr lang="en-US" sz="4400" dirty="0">
              <a:solidFill>
                <a:srgbClr val="FF0000"/>
              </a:solidFill>
            </a:endParaRPr>
          </a:p>
        </p:txBody>
      </p:sp>
      <p:sp>
        <p:nvSpPr>
          <p:cNvPr id="3" name="TextBox 2"/>
          <p:cNvSpPr txBox="1"/>
          <p:nvPr/>
        </p:nvSpPr>
        <p:spPr>
          <a:xfrm>
            <a:off x="545938" y="4397649"/>
            <a:ext cx="3086263" cy="1200328"/>
          </a:xfrm>
          <a:prstGeom prst="rect">
            <a:avLst/>
          </a:prstGeom>
          <a:noFill/>
        </p:spPr>
        <p:txBody>
          <a:bodyPr wrap="square" rtlCol="0">
            <a:spAutoFit/>
          </a:bodyPr>
          <a:lstStyle/>
          <a:p>
            <a:r>
              <a:rPr lang="en-US" sz="2400" dirty="0" smtClean="0">
                <a:solidFill>
                  <a:srgbClr val="0000FF"/>
                </a:solidFill>
              </a:rPr>
              <a:t>Mandelbrot </a:t>
            </a:r>
            <a:r>
              <a:rPr lang="en-US" sz="1600" dirty="0" smtClean="0">
                <a:solidFill>
                  <a:srgbClr val="0000FF"/>
                </a:solidFill>
              </a:rPr>
              <a:t>(1924-2010)</a:t>
            </a:r>
            <a:r>
              <a:rPr lang="en-US" sz="2400" dirty="0" smtClean="0">
                <a:solidFill>
                  <a:srgbClr val="0000FF"/>
                </a:solidFill>
              </a:rPr>
              <a:t> zooming into the Mandelbrot set</a:t>
            </a:r>
            <a:endParaRPr lang="en-US" sz="2400" dirty="0">
              <a:solidFill>
                <a:srgbClr val="0000FF"/>
              </a:solidFill>
            </a:endParaRPr>
          </a:p>
        </p:txBody>
      </p:sp>
    </p:spTree>
    <p:extLst>
      <p:ext uri="{BB962C8B-B14F-4D97-AF65-F5344CB8AC3E}">
        <p14:creationId xmlns:p14="http://schemas.microsoft.com/office/powerpoint/2010/main" val="34808247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03362"/>
          </a:xfrm>
          <a:ln>
            <a:solidFill>
              <a:srgbClr val="FF0000"/>
            </a:solidFill>
          </a:ln>
        </p:spPr>
        <p:txBody>
          <a:bodyPr>
            <a:normAutofit fontScale="90000"/>
          </a:bodyPr>
          <a:lstStyle/>
          <a:p>
            <a:r>
              <a:rPr lang="en-US" sz="5400" dirty="0">
                <a:solidFill>
                  <a:srgbClr val="FF0000"/>
                </a:solidFill>
              </a:rPr>
              <a:t>Classifying </a:t>
            </a:r>
            <a:r>
              <a:rPr lang="en-US" sz="5400" dirty="0" smtClean="0">
                <a:solidFill>
                  <a:srgbClr val="FF0000"/>
                </a:solidFill>
              </a:rPr>
              <a:t>dynamical regimes: </a:t>
            </a:r>
            <a:r>
              <a:rPr lang="en-US" sz="5300" dirty="0" smtClean="0">
                <a:solidFill>
                  <a:srgbClr val="FF0000"/>
                </a:solidFill>
              </a:rPr>
              <a:t>Scale Invariance</a:t>
            </a:r>
            <a:endParaRPr lang="en-US" dirty="0">
              <a:solidFill>
                <a:srgbClr val="FF0000"/>
              </a:solidFill>
            </a:endParaRPr>
          </a:p>
        </p:txBody>
      </p:sp>
    </p:spTree>
    <p:extLst>
      <p:ext uri="{BB962C8B-B14F-4D97-AF65-F5344CB8AC3E}">
        <p14:creationId xmlns:p14="http://schemas.microsoft.com/office/powerpoint/2010/main" val="279976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7233214" y="1936229"/>
            <a:ext cx="763145" cy="584931"/>
          </a:xfrm>
          <a:prstGeom prst="rect">
            <a:avLst/>
          </a:prstGeom>
          <a:noFill/>
          <a:ln>
            <a:noFill/>
          </a:ln>
          <a:extLst/>
        </p:spPr>
        <p:txBody>
          <a:bodyPr/>
          <a:lstStyle/>
          <a:p>
            <a:endParaRPr lang="en-US">
              <a:solidFill>
                <a:srgbClr val="000000"/>
              </a:solidFill>
            </a:endParaRPr>
          </a:p>
        </p:txBody>
      </p:sp>
      <p:sp>
        <p:nvSpPr>
          <p:cNvPr id="33801" name="Line 32"/>
          <p:cNvSpPr>
            <a:spLocks noChangeShapeType="1"/>
          </p:cNvSpPr>
          <p:nvPr/>
        </p:nvSpPr>
        <p:spPr bwMode="auto">
          <a:xfrm>
            <a:off x="4405365" y="6251532"/>
            <a:ext cx="204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2" name="Line 33"/>
          <p:cNvSpPr>
            <a:spLocks noChangeShapeType="1"/>
          </p:cNvSpPr>
          <p:nvPr/>
        </p:nvSpPr>
        <p:spPr bwMode="auto">
          <a:xfrm>
            <a:off x="4405365" y="6006381"/>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3" name="Line 34"/>
          <p:cNvSpPr>
            <a:spLocks noChangeShapeType="1"/>
          </p:cNvSpPr>
          <p:nvPr/>
        </p:nvSpPr>
        <p:spPr bwMode="auto">
          <a:xfrm>
            <a:off x="4405365" y="5762655"/>
            <a:ext cx="204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4" name="Line 35"/>
          <p:cNvSpPr>
            <a:spLocks noChangeShapeType="1"/>
          </p:cNvSpPr>
          <p:nvPr/>
        </p:nvSpPr>
        <p:spPr bwMode="auto">
          <a:xfrm>
            <a:off x="4405369" y="5528969"/>
            <a:ext cx="2764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5" name="Line 36"/>
          <p:cNvSpPr>
            <a:spLocks noChangeShapeType="1"/>
          </p:cNvSpPr>
          <p:nvPr/>
        </p:nvSpPr>
        <p:spPr bwMode="auto">
          <a:xfrm>
            <a:off x="4405365" y="5283819"/>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6" name="Line 37"/>
          <p:cNvSpPr>
            <a:spLocks noChangeShapeType="1"/>
          </p:cNvSpPr>
          <p:nvPr/>
        </p:nvSpPr>
        <p:spPr bwMode="auto">
          <a:xfrm>
            <a:off x="4405365" y="5050130"/>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3" name="Line 44"/>
          <p:cNvSpPr>
            <a:spLocks noChangeShapeType="1"/>
          </p:cNvSpPr>
          <p:nvPr/>
        </p:nvSpPr>
        <p:spPr bwMode="auto">
          <a:xfrm>
            <a:off x="4405365" y="3374191"/>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4" name="Line 45"/>
          <p:cNvSpPr>
            <a:spLocks noChangeShapeType="1"/>
          </p:cNvSpPr>
          <p:nvPr/>
        </p:nvSpPr>
        <p:spPr bwMode="auto">
          <a:xfrm>
            <a:off x="4405369" y="3127681"/>
            <a:ext cx="27641" cy="28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5" name="Line 49"/>
          <p:cNvSpPr>
            <a:spLocks noChangeShapeType="1"/>
          </p:cNvSpPr>
          <p:nvPr/>
        </p:nvSpPr>
        <p:spPr bwMode="auto">
          <a:xfrm>
            <a:off x="4405365" y="2883879"/>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6" name="Line 50"/>
          <p:cNvSpPr>
            <a:spLocks noChangeShapeType="1"/>
          </p:cNvSpPr>
          <p:nvPr/>
        </p:nvSpPr>
        <p:spPr bwMode="auto">
          <a:xfrm>
            <a:off x="4405365" y="2653056"/>
            <a:ext cx="204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7" name="Line 51"/>
          <p:cNvSpPr>
            <a:spLocks noChangeShapeType="1"/>
          </p:cNvSpPr>
          <p:nvPr/>
        </p:nvSpPr>
        <p:spPr bwMode="auto">
          <a:xfrm>
            <a:off x="4405365" y="2407906"/>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8" name="Line 52"/>
          <p:cNvSpPr>
            <a:spLocks noChangeShapeType="1"/>
          </p:cNvSpPr>
          <p:nvPr/>
        </p:nvSpPr>
        <p:spPr bwMode="auto">
          <a:xfrm>
            <a:off x="4405365" y="2174218"/>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36" name="Text Box 85"/>
          <p:cNvSpPr txBox="1">
            <a:spLocks noChangeArrowheads="1"/>
          </p:cNvSpPr>
          <p:nvPr/>
        </p:nvSpPr>
        <p:spPr bwMode="auto">
          <a:xfrm>
            <a:off x="4550897" y="2442519"/>
            <a:ext cx="629462" cy="369332"/>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ea typeface="MS PGothic" charset="0"/>
                <a:cs typeface="MS PGothic" charset="0"/>
              </a:rPr>
              <a:t>5 </a:t>
            </a:r>
            <a:r>
              <a:rPr lang="en-US" sz="1800" baseline="30000" dirty="0" err="1">
                <a:solidFill>
                  <a:srgbClr val="000000"/>
                </a:solidFill>
                <a:ea typeface="MS PGothic" charset="0"/>
                <a:cs typeface="MS PGothic" charset="0"/>
              </a:rPr>
              <a:t>o</a:t>
            </a:r>
            <a:r>
              <a:rPr lang="en-US" sz="1800" dirty="0" err="1">
                <a:solidFill>
                  <a:srgbClr val="000000"/>
                </a:solidFill>
                <a:ea typeface="MS PGothic" charset="0"/>
                <a:cs typeface="MS PGothic" charset="0"/>
              </a:rPr>
              <a:t>C</a:t>
            </a:r>
            <a:endParaRPr lang="en-US" sz="1800" dirty="0">
              <a:solidFill>
                <a:srgbClr val="000000"/>
              </a:solidFill>
              <a:ea typeface="MS PGothic" charset="0"/>
              <a:cs typeface="MS PGothic" charset="0"/>
            </a:endParaRPr>
          </a:p>
        </p:txBody>
      </p:sp>
      <p:sp>
        <p:nvSpPr>
          <p:cNvPr id="33837" name="Text Box 87"/>
          <p:cNvSpPr txBox="1">
            <a:spLocks noChangeArrowheads="1"/>
          </p:cNvSpPr>
          <p:nvPr/>
        </p:nvSpPr>
        <p:spPr bwMode="auto">
          <a:xfrm>
            <a:off x="3525068" y="5841786"/>
            <a:ext cx="751160" cy="338554"/>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ea typeface="MS PGothic" charset="0"/>
                <a:cs typeface="MS PGothic" charset="0"/>
              </a:rPr>
              <a:t>0.2 </a:t>
            </a:r>
            <a:r>
              <a:rPr lang="en-US" sz="1600" baseline="30000" dirty="0" err="1">
                <a:solidFill>
                  <a:srgbClr val="000000"/>
                </a:solidFill>
                <a:ea typeface="MS PGothic" charset="0"/>
                <a:cs typeface="MS PGothic" charset="0"/>
              </a:rPr>
              <a:t>o</a:t>
            </a:r>
            <a:r>
              <a:rPr lang="en-US" sz="1600" dirty="0" err="1">
                <a:solidFill>
                  <a:srgbClr val="000000"/>
                </a:solidFill>
                <a:ea typeface="MS PGothic" charset="0"/>
                <a:cs typeface="MS PGothic" charset="0"/>
              </a:rPr>
              <a:t>C</a:t>
            </a:r>
            <a:endParaRPr lang="en-US" sz="1600" dirty="0">
              <a:solidFill>
                <a:srgbClr val="000000"/>
              </a:solidFill>
              <a:ea typeface="MS PGothic" charset="0"/>
              <a:cs typeface="MS PGothic" charset="0"/>
            </a:endParaRPr>
          </a:p>
        </p:txBody>
      </p:sp>
      <p:sp>
        <p:nvSpPr>
          <p:cNvPr id="33838" name="Line 88"/>
          <p:cNvSpPr>
            <a:spLocks noChangeShapeType="1"/>
          </p:cNvSpPr>
          <p:nvPr/>
        </p:nvSpPr>
        <p:spPr bwMode="auto">
          <a:xfrm>
            <a:off x="4363315" y="2653056"/>
            <a:ext cx="1622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45" name="Rectangle 115"/>
          <p:cNvSpPr>
            <a:spLocks noChangeArrowheads="1"/>
          </p:cNvSpPr>
          <p:nvPr/>
        </p:nvSpPr>
        <p:spPr bwMode="auto">
          <a:xfrm>
            <a:off x="7770409" y="4360572"/>
            <a:ext cx="0" cy="830997"/>
          </a:xfrm>
          <a:prstGeom prst="rect">
            <a:avLst/>
          </a:prstGeom>
          <a:noFill/>
          <a:ln>
            <a:noFill/>
          </a:ln>
          <a:extLst/>
        </p:spPr>
        <p:txBody>
          <a:bodyPr wrap="none" lIns="0" tIns="0" rIns="0" bIns="0">
            <a:spAutoFit/>
          </a:bodyPr>
          <a:lstStyle/>
          <a:p>
            <a:endParaRPr lang="en-US" sz="5400">
              <a:solidFill>
                <a:srgbClr val="000000"/>
              </a:solidFill>
            </a:endParaRPr>
          </a:p>
        </p:txBody>
      </p:sp>
      <p:sp>
        <p:nvSpPr>
          <p:cNvPr id="33854" name="Line 157"/>
          <p:cNvSpPr>
            <a:spLocks noChangeShapeType="1"/>
          </p:cNvSpPr>
          <p:nvPr/>
        </p:nvSpPr>
        <p:spPr bwMode="auto">
          <a:xfrm>
            <a:off x="4412581" y="2169921"/>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55" name="Line 158"/>
          <p:cNvSpPr>
            <a:spLocks noChangeShapeType="1"/>
          </p:cNvSpPr>
          <p:nvPr/>
        </p:nvSpPr>
        <p:spPr bwMode="auto">
          <a:xfrm>
            <a:off x="4412581" y="1936230"/>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56" name="Line 159"/>
          <p:cNvSpPr>
            <a:spLocks noChangeShapeType="1"/>
          </p:cNvSpPr>
          <p:nvPr/>
        </p:nvSpPr>
        <p:spPr bwMode="auto">
          <a:xfrm>
            <a:off x="4400582" y="1946264"/>
            <a:ext cx="21392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57" name="Line 162"/>
          <p:cNvSpPr>
            <a:spLocks noChangeShapeType="1"/>
          </p:cNvSpPr>
          <p:nvPr/>
        </p:nvSpPr>
        <p:spPr bwMode="auto">
          <a:xfrm>
            <a:off x="4219089" y="6017847"/>
            <a:ext cx="21392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58" name="Text Box 163"/>
          <p:cNvSpPr txBox="1">
            <a:spLocks noChangeArrowheads="1"/>
          </p:cNvSpPr>
          <p:nvPr/>
        </p:nvSpPr>
        <p:spPr bwMode="auto">
          <a:xfrm>
            <a:off x="4550898" y="1766953"/>
            <a:ext cx="757840" cy="369332"/>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ea typeface="MS PGothic" charset="0"/>
                <a:cs typeface="MS PGothic" charset="0"/>
              </a:rPr>
              <a:t>10 </a:t>
            </a:r>
            <a:r>
              <a:rPr lang="en-US" sz="1800" baseline="30000" dirty="0" err="1">
                <a:solidFill>
                  <a:srgbClr val="000000"/>
                </a:solidFill>
                <a:ea typeface="MS PGothic" charset="0"/>
                <a:cs typeface="MS PGothic" charset="0"/>
              </a:rPr>
              <a:t>o</a:t>
            </a:r>
            <a:r>
              <a:rPr lang="en-US" sz="1800" dirty="0" err="1">
                <a:solidFill>
                  <a:srgbClr val="000000"/>
                </a:solidFill>
                <a:ea typeface="MS PGothic" charset="0"/>
                <a:cs typeface="MS PGothic" charset="0"/>
              </a:rPr>
              <a:t>C</a:t>
            </a:r>
            <a:endParaRPr lang="en-US" sz="1800" dirty="0">
              <a:solidFill>
                <a:srgbClr val="000000"/>
              </a:solidFill>
              <a:ea typeface="MS PGothic" charset="0"/>
              <a:cs typeface="MS PGothic" charset="0"/>
            </a:endParaRPr>
          </a:p>
        </p:txBody>
      </p:sp>
      <p:sp>
        <p:nvSpPr>
          <p:cNvPr id="33859" name="Line 165"/>
          <p:cNvSpPr>
            <a:spLocks noChangeShapeType="1"/>
          </p:cNvSpPr>
          <p:nvPr/>
        </p:nvSpPr>
        <p:spPr bwMode="auto">
          <a:xfrm>
            <a:off x="4418587" y="1703981"/>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60" name="Line 167"/>
          <p:cNvSpPr>
            <a:spLocks noChangeShapeType="1"/>
          </p:cNvSpPr>
          <p:nvPr/>
        </p:nvSpPr>
        <p:spPr bwMode="auto">
          <a:xfrm>
            <a:off x="4412581" y="1465990"/>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61" name="Line 168"/>
          <p:cNvSpPr>
            <a:spLocks noChangeShapeType="1"/>
          </p:cNvSpPr>
          <p:nvPr/>
        </p:nvSpPr>
        <p:spPr bwMode="auto">
          <a:xfrm>
            <a:off x="4400582" y="1242339"/>
            <a:ext cx="21392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62" name="Text Box 169"/>
          <p:cNvSpPr txBox="1">
            <a:spLocks noChangeArrowheads="1"/>
          </p:cNvSpPr>
          <p:nvPr/>
        </p:nvSpPr>
        <p:spPr bwMode="auto">
          <a:xfrm>
            <a:off x="4550898" y="1091388"/>
            <a:ext cx="757840" cy="369332"/>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ea typeface="MS PGothic" charset="0"/>
                <a:cs typeface="MS PGothic" charset="0"/>
              </a:rPr>
              <a:t>20 </a:t>
            </a:r>
            <a:r>
              <a:rPr lang="en-US" sz="1800" baseline="30000" dirty="0" err="1" smtClean="0">
                <a:solidFill>
                  <a:srgbClr val="000000"/>
                </a:solidFill>
                <a:ea typeface="MS PGothic" charset="0"/>
                <a:cs typeface="MS PGothic" charset="0"/>
              </a:rPr>
              <a:t>o</a:t>
            </a:r>
            <a:r>
              <a:rPr lang="en-US" sz="1800" dirty="0" err="1" smtClean="0">
                <a:solidFill>
                  <a:srgbClr val="000000"/>
                </a:solidFill>
                <a:ea typeface="MS PGothic" charset="0"/>
                <a:cs typeface="MS PGothic" charset="0"/>
              </a:rPr>
              <a:t>C</a:t>
            </a:r>
            <a:endParaRPr lang="en-US" sz="1800" dirty="0">
              <a:solidFill>
                <a:srgbClr val="000000"/>
              </a:solidFill>
              <a:ea typeface="MS PGothic" charset="0"/>
              <a:cs typeface="MS PGothic" charset="0"/>
            </a:endParaRPr>
          </a:p>
        </p:txBody>
      </p:sp>
      <p:sp>
        <p:nvSpPr>
          <p:cNvPr id="33867" name="Line 176"/>
          <p:cNvSpPr>
            <a:spLocks noChangeShapeType="1"/>
          </p:cNvSpPr>
          <p:nvPr/>
        </p:nvSpPr>
        <p:spPr bwMode="auto">
          <a:xfrm>
            <a:off x="4252739" y="5051563"/>
            <a:ext cx="1622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77" name="Freeform 5"/>
          <p:cNvSpPr>
            <a:spLocks/>
          </p:cNvSpPr>
          <p:nvPr/>
        </p:nvSpPr>
        <p:spPr bwMode="auto">
          <a:xfrm>
            <a:off x="5128853" y="2286044"/>
            <a:ext cx="2375963" cy="2133279"/>
          </a:xfrm>
          <a:custGeom>
            <a:avLst/>
            <a:gdLst>
              <a:gd name="T0" fmla="*/ 2147483647 w 4624"/>
              <a:gd name="T1" fmla="*/ 2147483647 h 3280"/>
              <a:gd name="T2" fmla="*/ 2147483647 w 4624"/>
              <a:gd name="T3" fmla="*/ 2147483647 h 3280"/>
              <a:gd name="T4" fmla="*/ 2147483647 w 4624"/>
              <a:gd name="T5" fmla="*/ 2147483647 h 3280"/>
              <a:gd name="T6" fmla="*/ 2147483647 w 4624"/>
              <a:gd name="T7" fmla="*/ 2147483647 h 3280"/>
              <a:gd name="T8" fmla="*/ 2147483647 w 4624"/>
              <a:gd name="T9" fmla="*/ 2147483647 h 3280"/>
              <a:gd name="T10" fmla="*/ 2147483647 w 4624"/>
              <a:gd name="T11" fmla="*/ 2147483647 h 3280"/>
              <a:gd name="T12" fmla="*/ 2147483647 w 4624"/>
              <a:gd name="T13" fmla="*/ 2147483647 h 3280"/>
              <a:gd name="T14" fmla="*/ 2147483647 w 4624"/>
              <a:gd name="T15" fmla="*/ 2147483647 h 3280"/>
              <a:gd name="T16" fmla="*/ 2147483647 w 4624"/>
              <a:gd name="T17" fmla="*/ 2147483647 h 3280"/>
              <a:gd name="T18" fmla="*/ 2147483647 w 4624"/>
              <a:gd name="T19" fmla="*/ 2147483647 h 3280"/>
              <a:gd name="T20" fmla="*/ 2147483647 w 4624"/>
              <a:gd name="T21" fmla="*/ 2147483647 h 3280"/>
              <a:gd name="T22" fmla="*/ 2147483647 w 4624"/>
              <a:gd name="T23" fmla="*/ 2147483647 h 3280"/>
              <a:gd name="T24" fmla="*/ 2147483647 w 4624"/>
              <a:gd name="T25" fmla="*/ 2147483647 h 3280"/>
              <a:gd name="T26" fmla="*/ 2147483647 w 4624"/>
              <a:gd name="T27" fmla="*/ 2147483647 h 3280"/>
              <a:gd name="T28" fmla="*/ 2147483647 w 4624"/>
              <a:gd name="T29" fmla="*/ 2147483647 h 3280"/>
              <a:gd name="T30" fmla="*/ 2147483647 w 4624"/>
              <a:gd name="T31" fmla="*/ 2147483647 h 3280"/>
              <a:gd name="T32" fmla="*/ 2147483647 w 4624"/>
              <a:gd name="T33" fmla="*/ 2147483647 h 3280"/>
              <a:gd name="T34" fmla="*/ 2147483647 w 4624"/>
              <a:gd name="T35" fmla="*/ 2147483647 h 3280"/>
              <a:gd name="T36" fmla="*/ 2147483647 w 4624"/>
              <a:gd name="T37" fmla="*/ 2147483647 h 3280"/>
              <a:gd name="T38" fmla="*/ 2147483647 w 4624"/>
              <a:gd name="T39" fmla="*/ 2147483647 h 3280"/>
              <a:gd name="T40" fmla="*/ 2147483647 w 4624"/>
              <a:gd name="T41" fmla="*/ 2147483647 h 3280"/>
              <a:gd name="T42" fmla="*/ 2147483647 w 4624"/>
              <a:gd name="T43" fmla="*/ 2147483647 h 3280"/>
              <a:gd name="T44" fmla="*/ 2147483647 w 4624"/>
              <a:gd name="T45" fmla="*/ 2147483647 h 3280"/>
              <a:gd name="T46" fmla="*/ 2147483647 w 4624"/>
              <a:gd name="T47" fmla="*/ 2147483647 h 3280"/>
              <a:gd name="T48" fmla="*/ 2147483647 w 4624"/>
              <a:gd name="T49" fmla="*/ 2147483647 h 3280"/>
              <a:gd name="T50" fmla="*/ 2147483647 w 4624"/>
              <a:gd name="T51" fmla="*/ 2147483647 h 3280"/>
              <a:gd name="T52" fmla="*/ 2147483647 w 4624"/>
              <a:gd name="T53" fmla="*/ 2147483647 h 3280"/>
              <a:gd name="T54" fmla="*/ 2147483647 w 4624"/>
              <a:gd name="T55" fmla="*/ 2147483647 h 3280"/>
              <a:gd name="T56" fmla="*/ 2147483647 w 4624"/>
              <a:gd name="T57" fmla="*/ 2147483647 h 3280"/>
              <a:gd name="T58" fmla="*/ 2147483647 w 4624"/>
              <a:gd name="T59" fmla="*/ 2147483647 h 3280"/>
              <a:gd name="T60" fmla="*/ 2147483647 w 4624"/>
              <a:gd name="T61" fmla="*/ 2147483647 h 3280"/>
              <a:gd name="T62" fmla="*/ 2147483647 w 4624"/>
              <a:gd name="T63" fmla="*/ 2147483647 h 3280"/>
              <a:gd name="T64" fmla="*/ 2147483647 w 4624"/>
              <a:gd name="T65" fmla="*/ 2147483647 h 3280"/>
              <a:gd name="T66" fmla="*/ 2147483647 w 4624"/>
              <a:gd name="T67" fmla="*/ 0 h 3280"/>
              <a:gd name="T68" fmla="*/ 2147483647 w 4624"/>
              <a:gd name="T69" fmla="*/ 2147483647 h 3280"/>
              <a:gd name="T70" fmla="*/ 2147483647 w 4624"/>
              <a:gd name="T71" fmla="*/ 2147483647 h 3280"/>
              <a:gd name="T72" fmla="*/ 2147483647 w 4624"/>
              <a:gd name="T73" fmla="*/ 2147483647 h 3280"/>
              <a:gd name="T74" fmla="*/ 2147483647 w 4624"/>
              <a:gd name="T75" fmla="*/ 2147483647 h 3280"/>
              <a:gd name="T76" fmla="*/ 2147483647 w 4624"/>
              <a:gd name="T77" fmla="*/ 2147483647 h 3280"/>
              <a:gd name="T78" fmla="*/ 2147483647 w 4624"/>
              <a:gd name="T79" fmla="*/ 2147483647 h 3280"/>
              <a:gd name="T80" fmla="*/ 2147483647 w 4624"/>
              <a:gd name="T81" fmla="*/ 2147483647 h 3280"/>
              <a:gd name="T82" fmla="*/ 2147483647 w 4624"/>
              <a:gd name="T83" fmla="*/ 2147483647 h 3280"/>
              <a:gd name="T84" fmla="*/ 2147483647 w 4624"/>
              <a:gd name="T85" fmla="*/ 2147483647 h 3280"/>
              <a:gd name="T86" fmla="*/ 2147483647 w 4624"/>
              <a:gd name="T87" fmla="*/ 2147483647 h 3280"/>
              <a:gd name="T88" fmla="*/ 2147483647 w 4624"/>
              <a:gd name="T89" fmla="*/ 2147483647 h 3280"/>
              <a:gd name="T90" fmla="*/ 2147483647 w 4624"/>
              <a:gd name="T91" fmla="*/ 2147483647 h 3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24" h="3280">
                <a:moveTo>
                  <a:pt x="0" y="1672"/>
                </a:moveTo>
                <a:lnTo>
                  <a:pt x="48" y="1688"/>
                </a:lnTo>
                <a:lnTo>
                  <a:pt x="96" y="1656"/>
                </a:lnTo>
                <a:lnTo>
                  <a:pt x="152" y="1664"/>
                </a:lnTo>
                <a:lnTo>
                  <a:pt x="200" y="1792"/>
                </a:lnTo>
                <a:lnTo>
                  <a:pt x="248" y="1872"/>
                </a:lnTo>
                <a:lnTo>
                  <a:pt x="304" y="1880"/>
                </a:lnTo>
                <a:lnTo>
                  <a:pt x="352" y="1936"/>
                </a:lnTo>
                <a:lnTo>
                  <a:pt x="400" y="2072"/>
                </a:lnTo>
                <a:lnTo>
                  <a:pt x="448" y="2128"/>
                </a:lnTo>
                <a:lnTo>
                  <a:pt x="504" y="2200"/>
                </a:lnTo>
                <a:lnTo>
                  <a:pt x="552" y="2352"/>
                </a:lnTo>
                <a:lnTo>
                  <a:pt x="600" y="2416"/>
                </a:lnTo>
                <a:lnTo>
                  <a:pt x="656" y="2392"/>
                </a:lnTo>
                <a:lnTo>
                  <a:pt x="704" y="2408"/>
                </a:lnTo>
                <a:lnTo>
                  <a:pt x="752" y="2464"/>
                </a:lnTo>
                <a:lnTo>
                  <a:pt x="800" y="2560"/>
                </a:lnTo>
                <a:lnTo>
                  <a:pt x="856" y="2680"/>
                </a:lnTo>
                <a:lnTo>
                  <a:pt x="904" y="2768"/>
                </a:lnTo>
                <a:lnTo>
                  <a:pt x="952" y="2840"/>
                </a:lnTo>
                <a:lnTo>
                  <a:pt x="1008" y="2912"/>
                </a:lnTo>
                <a:lnTo>
                  <a:pt x="1056" y="2968"/>
                </a:lnTo>
                <a:lnTo>
                  <a:pt x="1104" y="3024"/>
                </a:lnTo>
                <a:lnTo>
                  <a:pt x="1152" y="3088"/>
                </a:lnTo>
                <a:lnTo>
                  <a:pt x="1208" y="3160"/>
                </a:lnTo>
                <a:lnTo>
                  <a:pt x="1256" y="3208"/>
                </a:lnTo>
                <a:lnTo>
                  <a:pt x="1304" y="3256"/>
                </a:lnTo>
                <a:lnTo>
                  <a:pt x="1360" y="3280"/>
                </a:lnTo>
                <a:lnTo>
                  <a:pt x="1408" y="3248"/>
                </a:lnTo>
                <a:lnTo>
                  <a:pt x="1456" y="3224"/>
                </a:lnTo>
                <a:lnTo>
                  <a:pt x="1504" y="3216"/>
                </a:lnTo>
                <a:lnTo>
                  <a:pt x="1560" y="3184"/>
                </a:lnTo>
                <a:lnTo>
                  <a:pt x="1608" y="3152"/>
                </a:lnTo>
                <a:lnTo>
                  <a:pt x="1656" y="3120"/>
                </a:lnTo>
                <a:lnTo>
                  <a:pt x="1712" y="3056"/>
                </a:lnTo>
                <a:lnTo>
                  <a:pt x="1760" y="2992"/>
                </a:lnTo>
                <a:lnTo>
                  <a:pt x="1808" y="2928"/>
                </a:lnTo>
                <a:lnTo>
                  <a:pt x="1856" y="2832"/>
                </a:lnTo>
                <a:lnTo>
                  <a:pt x="1912" y="2736"/>
                </a:lnTo>
                <a:lnTo>
                  <a:pt x="1960" y="2632"/>
                </a:lnTo>
                <a:lnTo>
                  <a:pt x="2008" y="2512"/>
                </a:lnTo>
                <a:lnTo>
                  <a:pt x="2064" y="2400"/>
                </a:lnTo>
                <a:lnTo>
                  <a:pt x="2112" y="2288"/>
                </a:lnTo>
                <a:lnTo>
                  <a:pt x="2160" y="2184"/>
                </a:lnTo>
                <a:lnTo>
                  <a:pt x="2208" y="2088"/>
                </a:lnTo>
                <a:lnTo>
                  <a:pt x="2264" y="1992"/>
                </a:lnTo>
                <a:lnTo>
                  <a:pt x="2312" y="1888"/>
                </a:lnTo>
                <a:lnTo>
                  <a:pt x="2360" y="1792"/>
                </a:lnTo>
                <a:lnTo>
                  <a:pt x="2416" y="1688"/>
                </a:lnTo>
                <a:lnTo>
                  <a:pt x="2464" y="1592"/>
                </a:lnTo>
                <a:lnTo>
                  <a:pt x="2512" y="1504"/>
                </a:lnTo>
                <a:lnTo>
                  <a:pt x="2560" y="1408"/>
                </a:lnTo>
                <a:lnTo>
                  <a:pt x="2616" y="1296"/>
                </a:lnTo>
                <a:lnTo>
                  <a:pt x="2664" y="1176"/>
                </a:lnTo>
                <a:lnTo>
                  <a:pt x="2712" y="1064"/>
                </a:lnTo>
                <a:lnTo>
                  <a:pt x="2768" y="960"/>
                </a:lnTo>
                <a:lnTo>
                  <a:pt x="2816" y="848"/>
                </a:lnTo>
                <a:lnTo>
                  <a:pt x="2864" y="736"/>
                </a:lnTo>
                <a:lnTo>
                  <a:pt x="2912" y="616"/>
                </a:lnTo>
                <a:lnTo>
                  <a:pt x="2968" y="496"/>
                </a:lnTo>
                <a:lnTo>
                  <a:pt x="3016" y="392"/>
                </a:lnTo>
                <a:lnTo>
                  <a:pt x="3064" y="288"/>
                </a:lnTo>
                <a:lnTo>
                  <a:pt x="3120" y="208"/>
                </a:lnTo>
                <a:lnTo>
                  <a:pt x="3168" y="144"/>
                </a:lnTo>
                <a:lnTo>
                  <a:pt x="3216" y="80"/>
                </a:lnTo>
                <a:lnTo>
                  <a:pt x="3264" y="48"/>
                </a:lnTo>
                <a:lnTo>
                  <a:pt x="3320" y="16"/>
                </a:lnTo>
                <a:lnTo>
                  <a:pt x="3368" y="0"/>
                </a:lnTo>
                <a:lnTo>
                  <a:pt x="3416" y="0"/>
                </a:lnTo>
                <a:lnTo>
                  <a:pt x="3472" y="16"/>
                </a:lnTo>
                <a:lnTo>
                  <a:pt x="3520" y="48"/>
                </a:lnTo>
                <a:lnTo>
                  <a:pt x="3568" y="64"/>
                </a:lnTo>
                <a:lnTo>
                  <a:pt x="3616" y="56"/>
                </a:lnTo>
                <a:lnTo>
                  <a:pt x="3672" y="72"/>
                </a:lnTo>
                <a:lnTo>
                  <a:pt x="3720" y="120"/>
                </a:lnTo>
                <a:lnTo>
                  <a:pt x="3768" y="176"/>
                </a:lnTo>
                <a:lnTo>
                  <a:pt x="3816" y="280"/>
                </a:lnTo>
                <a:lnTo>
                  <a:pt x="3872" y="440"/>
                </a:lnTo>
                <a:lnTo>
                  <a:pt x="3920" y="616"/>
                </a:lnTo>
                <a:lnTo>
                  <a:pt x="3968" y="776"/>
                </a:lnTo>
                <a:lnTo>
                  <a:pt x="4024" y="928"/>
                </a:lnTo>
                <a:lnTo>
                  <a:pt x="4072" y="1024"/>
                </a:lnTo>
                <a:lnTo>
                  <a:pt x="4120" y="1136"/>
                </a:lnTo>
                <a:lnTo>
                  <a:pt x="4168" y="1288"/>
                </a:lnTo>
                <a:lnTo>
                  <a:pt x="4224" y="1464"/>
                </a:lnTo>
                <a:lnTo>
                  <a:pt x="4272" y="1608"/>
                </a:lnTo>
                <a:lnTo>
                  <a:pt x="4320" y="1712"/>
                </a:lnTo>
                <a:lnTo>
                  <a:pt x="4376" y="1776"/>
                </a:lnTo>
                <a:lnTo>
                  <a:pt x="4424" y="1840"/>
                </a:lnTo>
                <a:lnTo>
                  <a:pt x="4472" y="1896"/>
                </a:lnTo>
                <a:lnTo>
                  <a:pt x="4520" y="1768"/>
                </a:lnTo>
                <a:lnTo>
                  <a:pt x="4576" y="1384"/>
                </a:lnTo>
                <a:lnTo>
                  <a:pt x="4624" y="1184"/>
                </a:lnTo>
              </a:path>
            </a:pathLst>
          </a:custGeom>
          <a:noFill/>
          <a:ln w="3175" cmpd="sng">
            <a:solidFill>
              <a:srgbClr val="000000"/>
            </a:solidFill>
            <a:prstDash val="solid"/>
            <a:round/>
            <a:headEnd/>
            <a:tailEnd/>
          </a:ln>
          <a:extLst/>
        </p:spPr>
        <p:txBody>
          <a:bodyPr/>
          <a:lstStyle/>
          <a:p>
            <a:endParaRPr lang="en-US">
              <a:solidFill>
                <a:srgbClr val="000000"/>
              </a:solidFill>
            </a:endParaRPr>
          </a:p>
        </p:txBody>
      </p:sp>
      <p:sp>
        <p:nvSpPr>
          <p:cNvPr id="33910" name="Freeform 3"/>
          <p:cNvSpPr>
            <a:spLocks/>
          </p:cNvSpPr>
          <p:nvPr/>
        </p:nvSpPr>
        <p:spPr bwMode="auto">
          <a:xfrm>
            <a:off x="2481287" y="1909070"/>
            <a:ext cx="2232477" cy="2143315"/>
          </a:xfrm>
          <a:custGeom>
            <a:avLst/>
            <a:gdLst>
              <a:gd name="T0" fmla="*/ 2147483647 w 4448"/>
              <a:gd name="T1" fmla="*/ 2147483647 h 2416"/>
              <a:gd name="T2" fmla="*/ 2147483647 w 4448"/>
              <a:gd name="T3" fmla="*/ 2147483647 h 2416"/>
              <a:gd name="T4" fmla="*/ 2147483647 w 4448"/>
              <a:gd name="T5" fmla="*/ 2147483647 h 2416"/>
              <a:gd name="T6" fmla="*/ 2147483647 w 4448"/>
              <a:gd name="T7" fmla="*/ 2147483647 h 2416"/>
              <a:gd name="T8" fmla="*/ 2147483647 w 4448"/>
              <a:gd name="T9" fmla="*/ 2147483647 h 2416"/>
              <a:gd name="T10" fmla="*/ 2147483647 w 4448"/>
              <a:gd name="T11" fmla="*/ 2147483647 h 2416"/>
              <a:gd name="T12" fmla="*/ 2147483647 w 4448"/>
              <a:gd name="T13" fmla="*/ 2147483647 h 2416"/>
              <a:gd name="T14" fmla="*/ 2147483647 w 4448"/>
              <a:gd name="T15" fmla="*/ 2147483647 h 2416"/>
              <a:gd name="T16" fmla="*/ 2147483647 w 4448"/>
              <a:gd name="T17" fmla="*/ 2147483647 h 2416"/>
              <a:gd name="T18" fmla="*/ 2147483647 w 4448"/>
              <a:gd name="T19" fmla="*/ 2147483647 h 2416"/>
              <a:gd name="T20" fmla="*/ 2147483647 w 4448"/>
              <a:gd name="T21" fmla="*/ 2147483647 h 2416"/>
              <a:gd name="T22" fmla="*/ 2147483647 w 4448"/>
              <a:gd name="T23" fmla="*/ 2147483647 h 2416"/>
              <a:gd name="T24" fmla="*/ 2147483647 w 4448"/>
              <a:gd name="T25" fmla="*/ 0 h 2416"/>
              <a:gd name="T26" fmla="*/ 2147483647 w 4448"/>
              <a:gd name="T27" fmla="*/ 2147483647 h 2416"/>
              <a:gd name="T28" fmla="*/ 2147483647 w 4448"/>
              <a:gd name="T29" fmla="*/ 2147483647 h 2416"/>
              <a:gd name="T30" fmla="*/ 2147483647 w 4448"/>
              <a:gd name="T31" fmla="*/ 2147483647 h 2416"/>
              <a:gd name="T32" fmla="*/ 2147483647 w 4448"/>
              <a:gd name="T33" fmla="*/ 2147483647 h 2416"/>
              <a:gd name="T34" fmla="*/ 2147483647 w 4448"/>
              <a:gd name="T35" fmla="*/ 2147483647 h 2416"/>
              <a:gd name="T36" fmla="*/ 2147483647 w 4448"/>
              <a:gd name="T37" fmla="*/ 2147483647 h 2416"/>
              <a:gd name="T38" fmla="*/ 2147483647 w 4448"/>
              <a:gd name="T39" fmla="*/ 2147483647 h 2416"/>
              <a:gd name="T40" fmla="*/ 2147483647 w 4448"/>
              <a:gd name="T41" fmla="*/ 2147483647 h 2416"/>
              <a:gd name="T42" fmla="*/ 2147483647 w 4448"/>
              <a:gd name="T43" fmla="*/ 2147483647 h 2416"/>
              <a:gd name="T44" fmla="*/ 2147483647 w 4448"/>
              <a:gd name="T45" fmla="*/ 2147483647 h 2416"/>
              <a:gd name="T46" fmla="*/ 2147483647 w 4448"/>
              <a:gd name="T47" fmla="*/ 2147483647 h 2416"/>
              <a:gd name="T48" fmla="*/ 2147483647 w 4448"/>
              <a:gd name="T49" fmla="*/ 2147483647 h 2416"/>
              <a:gd name="T50" fmla="*/ 2147483647 w 4448"/>
              <a:gd name="T51" fmla="*/ 2147483647 h 2416"/>
              <a:gd name="T52" fmla="*/ 2147483647 w 4448"/>
              <a:gd name="T53" fmla="*/ 2147483647 h 2416"/>
              <a:gd name="T54" fmla="*/ 2147483647 w 4448"/>
              <a:gd name="T55" fmla="*/ 2147483647 h 2416"/>
              <a:gd name="T56" fmla="*/ 2147483647 w 4448"/>
              <a:gd name="T57" fmla="*/ 2147483647 h 2416"/>
              <a:gd name="T58" fmla="*/ 2147483647 w 4448"/>
              <a:gd name="T59" fmla="*/ 2147483647 h 2416"/>
              <a:gd name="T60" fmla="*/ 2147483647 w 4448"/>
              <a:gd name="T61" fmla="*/ 2147483647 h 2416"/>
              <a:gd name="T62" fmla="*/ 2147483647 w 4448"/>
              <a:gd name="T63" fmla="*/ 2147483647 h 2416"/>
              <a:gd name="T64" fmla="*/ 2147483647 w 4448"/>
              <a:gd name="T65" fmla="*/ 2147483647 h 2416"/>
              <a:gd name="T66" fmla="*/ 2147483647 w 4448"/>
              <a:gd name="T67" fmla="*/ 2147483647 h 2416"/>
              <a:gd name="T68" fmla="*/ 2147483647 w 4448"/>
              <a:gd name="T69" fmla="*/ 2147483647 h 2416"/>
              <a:gd name="T70" fmla="*/ 2147483647 w 4448"/>
              <a:gd name="T71" fmla="*/ 2147483647 h 2416"/>
              <a:gd name="T72" fmla="*/ 2147483647 w 4448"/>
              <a:gd name="T73" fmla="*/ 2147483647 h 2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48" h="2416">
                <a:moveTo>
                  <a:pt x="0" y="1232"/>
                </a:moveTo>
                <a:lnTo>
                  <a:pt x="320" y="1008"/>
                </a:lnTo>
                <a:lnTo>
                  <a:pt x="504" y="768"/>
                </a:lnTo>
                <a:lnTo>
                  <a:pt x="640" y="608"/>
                </a:lnTo>
                <a:lnTo>
                  <a:pt x="744" y="504"/>
                </a:lnTo>
                <a:lnTo>
                  <a:pt x="824" y="440"/>
                </a:lnTo>
                <a:lnTo>
                  <a:pt x="896" y="288"/>
                </a:lnTo>
                <a:lnTo>
                  <a:pt x="960" y="184"/>
                </a:lnTo>
                <a:lnTo>
                  <a:pt x="1008" y="176"/>
                </a:lnTo>
                <a:lnTo>
                  <a:pt x="1064" y="184"/>
                </a:lnTo>
                <a:lnTo>
                  <a:pt x="1104" y="144"/>
                </a:lnTo>
                <a:lnTo>
                  <a:pt x="1144" y="120"/>
                </a:lnTo>
                <a:lnTo>
                  <a:pt x="1216" y="184"/>
                </a:lnTo>
                <a:lnTo>
                  <a:pt x="1248" y="248"/>
                </a:lnTo>
                <a:lnTo>
                  <a:pt x="1304" y="256"/>
                </a:lnTo>
                <a:lnTo>
                  <a:pt x="1352" y="248"/>
                </a:lnTo>
                <a:lnTo>
                  <a:pt x="1424" y="224"/>
                </a:lnTo>
                <a:lnTo>
                  <a:pt x="1480" y="200"/>
                </a:lnTo>
                <a:lnTo>
                  <a:pt x="1536" y="160"/>
                </a:lnTo>
                <a:lnTo>
                  <a:pt x="1584" y="112"/>
                </a:lnTo>
                <a:lnTo>
                  <a:pt x="1640" y="80"/>
                </a:lnTo>
                <a:lnTo>
                  <a:pt x="1688" y="64"/>
                </a:lnTo>
                <a:lnTo>
                  <a:pt x="1744" y="48"/>
                </a:lnTo>
                <a:lnTo>
                  <a:pt x="1800" y="16"/>
                </a:lnTo>
                <a:lnTo>
                  <a:pt x="1856" y="0"/>
                </a:lnTo>
                <a:lnTo>
                  <a:pt x="1896" y="0"/>
                </a:lnTo>
                <a:lnTo>
                  <a:pt x="1952" y="24"/>
                </a:lnTo>
                <a:lnTo>
                  <a:pt x="2008" y="24"/>
                </a:lnTo>
                <a:lnTo>
                  <a:pt x="2064" y="32"/>
                </a:lnTo>
                <a:lnTo>
                  <a:pt x="2112" y="64"/>
                </a:lnTo>
                <a:lnTo>
                  <a:pt x="2168" y="112"/>
                </a:lnTo>
                <a:lnTo>
                  <a:pt x="2224" y="104"/>
                </a:lnTo>
                <a:lnTo>
                  <a:pt x="2272" y="80"/>
                </a:lnTo>
                <a:lnTo>
                  <a:pt x="2328" y="128"/>
                </a:lnTo>
                <a:lnTo>
                  <a:pt x="2384" y="208"/>
                </a:lnTo>
                <a:lnTo>
                  <a:pt x="2432" y="264"/>
                </a:lnTo>
                <a:lnTo>
                  <a:pt x="2488" y="312"/>
                </a:lnTo>
                <a:lnTo>
                  <a:pt x="2544" y="320"/>
                </a:lnTo>
                <a:lnTo>
                  <a:pt x="2592" y="344"/>
                </a:lnTo>
                <a:lnTo>
                  <a:pt x="2648" y="376"/>
                </a:lnTo>
                <a:lnTo>
                  <a:pt x="2696" y="400"/>
                </a:lnTo>
                <a:lnTo>
                  <a:pt x="2752" y="384"/>
                </a:lnTo>
                <a:lnTo>
                  <a:pt x="2808" y="368"/>
                </a:lnTo>
                <a:lnTo>
                  <a:pt x="2856" y="376"/>
                </a:lnTo>
                <a:lnTo>
                  <a:pt x="2912" y="408"/>
                </a:lnTo>
                <a:lnTo>
                  <a:pt x="2968" y="488"/>
                </a:lnTo>
                <a:lnTo>
                  <a:pt x="3016" y="568"/>
                </a:lnTo>
                <a:lnTo>
                  <a:pt x="3072" y="592"/>
                </a:lnTo>
                <a:lnTo>
                  <a:pt x="3120" y="648"/>
                </a:lnTo>
                <a:lnTo>
                  <a:pt x="3176" y="816"/>
                </a:lnTo>
                <a:lnTo>
                  <a:pt x="3232" y="984"/>
                </a:lnTo>
                <a:lnTo>
                  <a:pt x="3280" y="1000"/>
                </a:lnTo>
                <a:lnTo>
                  <a:pt x="3336" y="1024"/>
                </a:lnTo>
                <a:lnTo>
                  <a:pt x="3392" y="1136"/>
                </a:lnTo>
                <a:lnTo>
                  <a:pt x="3440" y="1240"/>
                </a:lnTo>
                <a:lnTo>
                  <a:pt x="3496" y="1352"/>
                </a:lnTo>
                <a:lnTo>
                  <a:pt x="3544" y="1456"/>
                </a:lnTo>
                <a:lnTo>
                  <a:pt x="3600" y="1440"/>
                </a:lnTo>
                <a:lnTo>
                  <a:pt x="3656" y="1400"/>
                </a:lnTo>
                <a:lnTo>
                  <a:pt x="3704" y="1544"/>
                </a:lnTo>
                <a:lnTo>
                  <a:pt x="3760" y="1712"/>
                </a:lnTo>
                <a:lnTo>
                  <a:pt x="3816" y="1800"/>
                </a:lnTo>
                <a:lnTo>
                  <a:pt x="3864" y="1912"/>
                </a:lnTo>
                <a:lnTo>
                  <a:pt x="3920" y="1928"/>
                </a:lnTo>
                <a:lnTo>
                  <a:pt x="3968" y="2088"/>
                </a:lnTo>
                <a:lnTo>
                  <a:pt x="4024" y="2416"/>
                </a:lnTo>
                <a:lnTo>
                  <a:pt x="4080" y="2408"/>
                </a:lnTo>
                <a:lnTo>
                  <a:pt x="4128" y="2144"/>
                </a:lnTo>
                <a:lnTo>
                  <a:pt x="4184" y="2064"/>
                </a:lnTo>
                <a:lnTo>
                  <a:pt x="4232" y="2112"/>
                </a:lnTo>
                <a:lnTo>
                  <a:pt x="4288" y="2216"/>
                </a:lnTo>
                <a:lnTo>
                  <a:pt x="4344" y="2296"/>
                </a:lnTo>
                <a:lnTo>
                  <a:pt x="4392" y="2168"/>
                </a:lnTo>
                <a:lnTo>
                  <a:pt x="4448" y="2080"/>
                </a:lnTo>
              </a:path>
            </a:pathLst>
          </a:custGeom>
          <a:noFill/>
          <a:ln w="6350" cmpd="sng">
            <a:solidFill>
              <a:srgbClr val="000000"/>
            </a:solidFill>
            <a:prstDash val="solid"/>
            <a:round/>
            <a:headEnd/>
            <a:tailEnd/>
          </a:ln>
          <a:extLst/>
        </p:spPr>
        <p:txBody>
          <a:bodyPr/>
          <a:lstStyle/>
          <a:p>
            <a:endParaRPr lang="en-US">
              <a:solidFill>
                <a:srgbClr val="000000"/>
              </a:solidFill>
            </a:endParaRPr>
          </a:p>
        </p:txBody>
      </p:sp>
      <p:sp>
        <p:nvSpPr>
          <p:cNvPr id="343" name="TextBox 342"/>
          <p:cNvSpPr txBox="1"/>
          <p:nvPr/>
        </p:nvSpPr>
        <p:spPr>
          <a:xfrm>
            <a:off x="3577361" y="4864143"/>
            <a:ext cx="684803" cy="369332"/>
          </a:xfrm>
          <a:prstGeom prst="rect">
            <a:avLst/>
          </a:prstGeom>
          <a:solidFill>
            <a:srgbClr val="FFFFFF"/>
          </a:solidFill>
        </p:spPr>
        <p:txBody>
          <a:bodyPr wrap="none" rtlCol="0">
            <a:spAutoFit/>
          </a:bodyPr>
          <a:lstStyle/>
          <a:p>
            <a:r>
              <a:rPr lang="en-US" dirty="0" smtClean="0"/>
              <a:t>0.5</a:t>
            </a:r>
            <a:r>
              <a:rPr lang="en-US" baseline="30000" dirty="0" smtClean="0"/>
              <a:t>o</a:t>
            </a:r>
            <a:r>
              <a:rPr lang="en-US" dirty="0" smtClean="0"/>
              <a:t>C</a:t>
            </a:r>
            <a:endParaRPr lang="en-US" dirty="0"/>
          </a:p>
        </p:txBody>
      </p:sp>
      <p:sp>
        <p:nvSpPr>
          <p:cNvPr id="384" name="TextBox 383"/>
          <p:cNvSpPr txBox="1"/>
          <p:nvPr/>
        </p:nvSpPr>
        <p:spPr>
          <a:xfrm>
            <a:off x="3538138" y="6468596"/>
            <a:ext cx="684803" cy="369332"/>
          </a:xfrm>
          <a:prstGeom prst="rect">
            <a:avLst/>
          </a:prstGeom>
          <a:noFill/>
        </p:spPr>
        <p:txBody>
          <a:bodyPr wrap="none" rtlCol="0">
            <a:spAutoFit/>
          </a:bodyPr>
          <a:lstStyle/>
          <a:p>
            <a:r>
              <a:rPr lang="en-US" dirty="0" smtClean="0"/>
              <a:t>0.1</a:t>
            </a:r>
            <a:r>
              <a:rPr lang="en-US" baseline="30000" dirty="0" smtClean="0"/>
              <a:t>o</a:t>
            </a:r>
            <a:r>
              <a:rPr lang="en-US" dirty="0" smtClean="0"/>
              <a:t>C</a:t>
            </a:r>
            <a:endParaRPr lang="en-US" dirty="0"/>
          </a:p>
        </p:txBody>
      </p:sp>
      <p:sp>
        <p:nvSpPr>
          <p:cNvPr id="592" name="Freeform 7"/>
          <p:cNvSpPr>
            <a:spLocks/>
          </p:cNvSpPr>
          <p:nvPr/>
        </p:nvSpPr>
        <p:spPr bwMode="auto">
          <a:xfrm>
            <a:off x="7794509" y="908585"/>
            <a:ext cx="1186991" cy="1510995"/>
          </a:xfrm>
          <a:custGeom>
            <a:avLst/>
            <a:gdLst>
              <a:gd name="T0" fmla="*/ 0 w 568"/>
              <a:gd name="T1" fmla="*/ 648 h 648"/>
              <a:gd name="T2" fmla="*/ 80 w 568"/>
              <a:gd name="T3" fmla="*/ 640 h 648"/>
              <a:gd name="T4" fmla="*/ 120 w 568"/>
              <a:gd name="T5" fmla="*/ 632 h 648"/>
              <a:gd name="T6" fmla="*/ 152 w 568"/>
              <a:gd name="T7" fmla="*/ 576 h 648"/>
              <a:gd name="T8" fmla="*/ 176 w 568"/>
              <a:gd name="T9" fmla="*/ 496 h 648"/>
              <a:gd name="T10" fmla="*/ 200 w 568"/>
              <a:gd name="T11" fmla="*/ 456 h 648"/>
              <a:gd name="T12" fmla="*/ 216 w 568"/>
              <a:gd name="T13" fmla="*/ 424 h 648"/>
              <a:gd name="T14" fmla="*/ 224 w 568"/>
              <a:gd name="T15" fmla="*/ 392 h 648"/>
              <a:gd name="T16" fmla="*/ 240 w 568"/>
              <a:gd name="T17" fmla="*/ 376 h 648"/>
              <a:gd name="T18" fmla="*/ 256 w 568"/>
              <a:gd name="T19" fmla="*/ 352 h 648"/>
              <a:gd name="T20" fmla="*/ 264 w 568"/>
              <a:gd name="T21" fmla="*/ 320 h 648"/>
              <a:gd name="T22" fmla="*/ 272 w 568"/>
              <a:gd name="T23" fmla="*/ 288 h 648"/>
              <a:gd name="T24" fmla="*/ 288 w 568"/>
              <a:gd name="T25" fmla="*/ 288 h 648"/>
              <a:gd name="T26" fmla="*/ 296 w 568"/>
              <a:gd name="T27" fmla="*/ 296 h 648"/>
              <a:gd name="T28" fmla="*/ 312 w 568"/>
              <a:gd name="T29" fmla="*/ 304 h 648"/>
              <a:gd name="T30" fmla="*/ 320 w 568"/>
              <a:gd name="T31" fmla="*/ 280 h 648"/>
              <a:gd name="T32" fmla="*/ 336 w 568"/>
              <a:gd name="T33" fmla="*/ 272 h 648"/>
              <a:gd name="T34" fmla="*/ 352 w 568"/>
              <a:gd name="T35" fmla="*/ 256 h 648"/>
              <a:gd name="T36" fmla="*/ 360 w 568"/>
              <a:gd name="T37" fmla="*/ 240 h 648"/>
              <a:gd name="T38" fmla="*/ 376 w 568"/>
              <a:gd name="T39" fmla="*/ 256 h 648"/>
              <a:gd name="T40" fmla="*/ 392 w 568"/>
              <a:gd name="T41" fmla="*/ 312 h 648"/>
              <a:gd name="T42" fmla="*/ 400 w 568"/>
              <a:gd name="T43" fmla="*/ 264 h 648"/>
              <a:gd name="T44" fmla="*/ 416 w 568"/>
              <a:gd name="T45" fmla="*/ 192 h 648"/>
              <a:gd name="T46" fmla="*/ 424 w 568"/>
              <a:gd name="T47" fmla="*/ 224 h 648"/>
              <a:gd name="T48" fmla="*/ 440 w 568"/>
              <a:gd name="T49" fmla="*/ 304 h 648"/>
              <a:gd name="T50" fmla="*/ 448 w 568"/>
              <a:gd name="T51" fmla="*/ 312 h 648"/>
              <a:gd name="T52" fmla="*/ 464 w 568"/>
              <a:gd name="T53" fmla="*/ 264 h 648"/>
              <a:gd name="T54" fmla="*/ 480 w 568"/>
              <a:gd name="T55" fmla="*/ 224 h 648"/>
              <a:gd name="T56" fmla="*/ 488 w 568"/>
              <a:gd name="T57" fmla="*/ 200 h 648"/>
              <a:gd name="T58" fmla="*/ 504 w 568"/>
              <a:gd name="T59" fmla="*/ 192 h 648"/>
              <a:gd name="T60" fmla="*/ 512 w 568"/>
              <a:gd name="T61" fmla="*/ 144 h 648"/>
              <a:gd name="T62" fmla="*/ 528 w 568"/>
              <a:gd name="T63" fmla="*/ 64 h 648"/>
              <a:gd name="T64" fmla="*/ 536 w 568"/>
              <a:gd name="T65" fmla="*/ 16 h 648"/>
              <a:gd name="T66" fmla="*/ 552 w 568"/>
              <a:gd name="T67" fmla="*/ 0 h 648"/>
              <a:gd name="T68" fmla="*/ 568 w 568"/>
              <a:gd name="T6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8" h="648">
                <a:moveTo>
                  <a:pt x="0" y="648"/>
                </a:moveTo>
                <a:lnTo>
                  <a:pt x="80" y="640"/>
                </a:lnTo>
                <a:lnTo>
                  <a:pt x="120" y="632"/>
                </a:lnTo>
                <a:lnTo>
                  <a:pt x="152" y="576"/>
                </a:lnTo>
                <a:lnTo>
                  <a:pt x="176" y="496"/>
                </a:lnTo>
                <a:lnTo>
                  <a:pt x="200" y="456"/>
                </a:lnTo>
                <a:lnTo>
                  <a:pt x="216" y="424"/>
                </a:lnTo>
                <a:lnTo>
                  <a:pt x="224" y="392"/>
                </a:lnTo>
                <a:lnTo>
                  <a:pt x="240" y="376"/>
                </a:lnTo>
                <a:lnTo>
                  <a:pt x="256" y="352"/>
                </a:lnTo>
                <a:lnTo>
                  <a:pt x="264" y="320"/>
                </a:lnTo>
                <a:lnTo>
                  <a:pt x="272" y="288"/>
                </a:lnTo>
                <a:lnTo>
                  <a:pt x="288" y="288"/>
                </a:lnTo>
                <a:lnTo>
                  <a:pt x="296" y="296"/>
                </a:lnTo>
                <a:lnTo>
                  <a:pt x="312" y="304"/>
                </a:lnTo>
                <a:lnTo>
                  <a:pt x="320" y="280"/>
                </a:lnTo>
                <a:lnTo>
                  <a:pt x="336" y="272"/>
                </a:lnTo>
                <a:lnTo>
                  <a:pt x="352" y="256"/>
                </a:lnTo>
                <a:lnTo>
                  <a:pt x="360" y="240"/>
                </a:lnTo>
                <a:lnTo>
                  <a:pt x="376" y="256"/>
                </a:lnTo>
                <a:lnTo>
                  <a:pt x="392" y="312"/>
                </a:lnTo>
                <a:lnTo>
                  <a:pt x="400" y="264"/>
                </a:lnTo>
                <a:lnTo>
                  <a:pt x="416" y="192"/>
                </a:lnTo>
                <a:lnTo>
                  <a:pt x="424" y="224"/>
                </a:lnTo>
                <a:lnTo>
                  <a:pt x="440" y="304"/>
                </a:lnTo>
                <a:lnTo>
                  <a:pt x="448" y="312"/>
                </a:lnTo>
                <a:lnTo>
                  <a:pt x="464" y="264"/>
                </a:lnTo>
                <a:lnTo>
                  <a:pt x="480" y="224"/>
                </a:lnTo>
                <a:lnTo>
                  <a:pt x="488" y="200"/>
                </a:lnTo>
                <a:lnTo>
                  <a:pt x="504" y="192"/>
                </a:lnTo>
                <a:lnTo>
                  <a:pt x="512" y="144"/>
                </a:lnTo>
                <a:lnTo>
                  <a:pt x="528" y="64"/>
                </a:lnTo>
                <a:lnTo>
                  <a:pt x="536" y="16"/>
                </a:lnTo>
                <a:lnTo>
                  <a:pt x="552" y="0"/>
                </a:lnTo>
                <a:lnTo>
                  <a:pt x="568" y="0"/>
                </a:lnTo>
              </a:path>
            </a:pathLst>
          </a:custGeom>
          <a:noFill/>
          <a:ln w="31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9" name="Freeform 8"/>
          <p:cNvSpPr>
            <a:spLocks/>
          </p:cNvSpPr>
          <p:nvPr/>
        </p:nvSpPr>
        <p:spPr bwMode="auto">
          <a:xfrm>
            <a:off x="7093799" y="2304679"/>
            <a:ext cx="1404907" cy="1995648"/>
          </a:xfrm>
          <a:custGeom>
            <a:avLst/>
            <a:gdLst>
              <a:gd name="T0" fmla="*/ 0 w 2240"/>
              <a:gd name="T1" fmla="*/ 2147483647 h 2128"/>
              <a:gd name="T2" fmla="*/ 2147483647 w 2240"/>
              <a:gd name="T3" fmla="*/ 2147483647 h 2128"/>
              <a:gd name="T4" fmla="*/ 2147483647 w 2240"/>
              <a:gd name="T5" fmla="*/ 2147483647 h 2128"/>
              <a:gd name="T6" fmla="*/ 2147483647 w 2240"/>
              <a:gd name="T7" fmla="*/ 2147483647 h 2128"/>
              <a:gd name="T8" fmla="*/ 2147483647 w 2240"/>
              <a:gd name="T9" fmla="*/ 2147483647 h 2128"/>
              <a:gd name="T10" fmla="*/ 2147483647 w 2240"/>
              <a:gd name="T11" fmla="*/ 2147483647 h 2128"/>
              <a:gd name="T12" fmla="*/ 2147483647 w 2240"/>
              <a:gd name="T13" fmla="*/ 2147483647 h 2128"/>
              <a:gd name="T14" fmla="*/ 2147483647 w 2240"/>
              <a:gd name="T15" fmla="*/ 2147483647 h 2128"/>
              <a:gd name="T16" fmla="*/ 2147483647 w 2240"/>
              <a:gd name="T17" fmla="*/ 2147483647 h 2128"/>
              <a:gd name="T18" fmla="*/ 2147483647 w 2240"/>
              <a:gd name="T19" fmla="*/ 2147483647 h 2128"/>
              <a:gd name="T20" fmla="*/ 2147483647 w 2240"/>
              <a:gd name="T21" fmla="*/ 2147483647 h 2128"/>
              <a:gd name="T22" fmla="*/ 2147483647 w 2240"/>
              <a:gd name="T23" fmla="*/ 2147483647 h 2128"/>
              <a:gd name="T24" fmla="*/ 2147483647 w 2240"/>
              <a:gd name="T25" fmla="*/ 2147483647 h 2128"/>
              <a:gd name="T26" fmla="*/ 2147483647 w 2240"/>
              <a:gd name="T27" fmla="*/ 2147483647 h 2128"/>
              <a:gd name="T28" fmla="*/ 2147483647 w 2240"/>
              <a:gd name="T29" fmla="*/ 2147483647 h 2128"/>
              <a:gd name="T30" fmla="*/ 2147483647 w 2240"/>
              <a:gd name="T31" fmla="*/ 2147483647 h 2128"/>
              <a:gd name="T32" fmla="*/ 2147483647 w 2240"/>
              <a:gd name="T33" fmla="*/ 2147483647 h 2128"/>
              <a:gd name="T34" fmla="*/ 2147483647 w 2240"/>
              <a:gd name="T35" fmla="*/ 2147483647 h 2128"/>
              <a:gd name="T36" fmla="*/ 2147483647 w 2240"/>
              <a:gd name="T37" fmla="*/ 2147483647 h 2128"/>
              <a:gd name="T38" fmla="*/ 2147483647 w 2240"/>
              <a:gd name="T39" fmla="*/ 2147483647 h 2128"/>
              <a:gd name="T40" fmla="*/ 2147483647 w 2240"/>
              <a:gd name="T41" fmla="*/ 2147483647 h 2128"/>
              <a:gd name="T42" fmla="*/ 2147483647 w 2240"/>
              <a:gd name="T43" fmla="*/ 2147483647 h 2128"/>
              <a:gd name="T44" fmla="*/ 2147483647 w 2240"/>
              <a:gd name="T45" fmla="*/ 2147483647 h 2128"/>
              <a:gd name="T46" fmla="*/ 2147483647 w 2240"/>
              <a:gd name="T47" fmla="*/ 2147483647 h 2128"/>
              <a:gd name="T48" fmla="*/ 2147483647 w 2240"/>
              <a:gd name="T49" fmla="*/ 2147483647 h 2128"/>
              <a:gd name="T50" fmla="*/ 2147483647 w 2240"/>
              <a:gd name="T51" fmla="*/ 2147483647 h 2128"/>
              <a:gd name="T52" fmla="*/ 2147483647 w 2240"/>
              <a:gd name="T53" fmla="*/ 2147483647 h 2128"/>
              <a:gd name="T54" fmla="*/ 2147483647 w 2240"/>
              <a:gd name="T55" fmla="*/ 2147483647 h 2128"/>
              <a:gd name="T56" fmla="*/ 2147483647 w 2240"/>
              <a:gd name="T57" fmla="*/ 2147483647 h 2128"/>
              <a:gd name="T58" fmla="*/ 2147483647 w 2240"/>
              <a:gd name="T59" fmla="*/ 2147483647 h 2128"/>
              <a:gd name="T60" fmla="*/ 2147483647 w 2240"/>
              <a:gd name="T61" fmla="*/ 2147483647 h 2128"/>
              <a:gd name="T62" fmla="*/ 2147483647 w 2240"/>
              <a:gd name="T63" fmla="*/ 2147483647 h 2128"/>
              <a:gd name="T64" fmla="*/ 2147483647 w 2240"/>
              <a:gd name="T65" fmla="*/ 2147483647 h 2128"/>
              <a:gd name="T66" fmla="*/ 2147483647 w 2240"/>
              <a:gd name="T67" fmla="*/ 2147483647 h 2128"/>
              <a:gd name="T68" fmla="*/ 2147483647 w 2240"/>
              <a:gd name="T69" fmla="*/ 2147483647 h 2128"/>
              <a:gd name="T70" fmla="*/ 2147483647 w 2240"/>
              <a:gd name="T71" fmla="*/ 2147483647 h 2128"/>
              <a:gd name="T72" fmla="*/ 2147483647 w 2240"/>
              <a:gd name="T73" fmla="*/ 2147483647 h 2128"/>
              <a:gd name="T74" fmla="*/ 2147483647 w 2240"/>
              <a:gd name="T75" fmla="*/ 2147483647 h 2128"/>
              <a:gd name="T76" fmla="*/ 2147483647 w 2240"/>
              <a:gd name="T77" fmla="*/ 2147483647 h 2128"/>
              <a:gd name="T78" fmla="*/ 2147483647 w 2240"/>
              <a:gd name="T79" fmla="*/ 2147483647 h 2128"/>
              <a:gd name="T80" fmla="*/ 2147483647 w 2240"/>
              <a:gd name="T81" fmla="*/ 2147483647 h 2128"/>
              <a:gd name="T82" fmla="*/ 2147483647 w 2240"/>
              <a:gd name="T83" fmla="*/ 2147483647 h 2128"/>
              <a:gd name="T84" fmla="*/ 2147483647 w 2240"/>
              <a:gd name="T85" fmla="*/ 2147483647 h 2128"/>
              <a:gd name="T86" fmla="*/ 2147483647 w 2240"/>
              <a:gd name="T87" fmla="*/ 2147483647 h 2128"/>
              <a:gd name="T88" fmla="*/ 2147483647 w 2240"/>
              <a:gd name="T89" fmla="*/ 2147483647 h 2128"/>
              <a:gd name="T90" fmla="*/ 2147483647 w 2240"/>
              <a:gd name="T91" fmla="*/ 2147483647 h 2128"/>
              <a:gd name="T92" fmla="*/ 2147483647 w 2240"/>
              <a:gd name="T93" fmla="*/ 2147483647 h 2128"/>
              <a:gd name="T94" fmla="*/ 2147483647 w 2240"/>
              <a:gd name="T95" fmla="*/ 2147483647 h 2128"/>
              <a:gd name="T96" fmla="*/ 2147483647 w 2240"/>
              <a:gd name="T97" fmla="*/ 2147483647 h 2128"/>
              <a:gd name="T98" fmla="*/ 2147483647 w 2240"/>
              <a:gd name="T99" fmla="*/ 2147483647 h 2128"/>
              <a:gd name="T100" fmla="*/ 2147483647 w 2240"/>
              <a:gd name="T101" fmla="*/ 2147483647 h 2128"/>
              <a:gd name="T102" fmla="*/ 2147483647 w 2240"/>
              <a:gd name="T103" fmla="*/ 2147483647 h 2128"/>
              <a:gd name="T104" fmla="*/ 2147483647 w 2240"/>
              <a:gd name="T105" fmla="*/ 2147483647 h 2128"/>
              <a:gd name="T106" fmla="*/ 2147483647 w 2240"/>
              <a:gd name="T107" fmla="*/ 2147483647 h 2128"/>
              <a:gd name="T108" fmla="*/ 2147483647 w 2240"/>
              <a:gd name="T109" fmla="*/ 2147483647 h 2128"/>
              <a:gd name="T110" fmla="*/ 2147483647 w 2240"/>
              <a:gd name="T111" fmla="*/ 0 h 21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40" h="2128">
                <a:moveTo>
                  <a:pt x="0" y="1880"/>
                </a:moveTo>
                <a:lnTo>
                  <a:pt x="40" y="1920"/>
                </a:lnTo>
                <a:lnTo>
                  <a:pt x="80" y="2000"/>
                </a:lnTo>
                <a:lnTo>
                  <a:pt x="120" y="2072"/>
                </a:lnTo>
                <a:lnTo>
                  <a:pt x="168" y="2112"/>
                </a:lnTo>
                <a:lnTo>
                  <a:pt x="208" y="2120"/>
                </a:lnTo>
                <a:lnTo>
                  <a:pt x="248" y="2128"/>
                </a:lnTo>
                <a:lnTo>
                  <a:pt x="288" y="2120"/>
                </a:lnTo>
                <a:lnTo>
                  <a:pt x="328" y="2104"/>
                </a:lnTo>
                <a:lnTo>
                  <a:pt x="368" y="2088"/>
                </a:lnTo>
                <a:lnTo>
                  <a:pt x="408" y="2072"/>
                </a:lnTo>
                <a:lnTo>
                  <a:pt x="448" y="2064"/>
                </a:lnTo>
                <a:lnTo>
                  <a:pt x="488" y="2072"/>
                </a:lnTo>
                <a:lnTo>
                  <a:pt x="528" y="2056"/>
                </a:lnTo>
                <a:lnTo>
                  <a:pt x="568" y="2032"/>
                </a:lnTo>
                <a:lnTo>
                  <a:pt x="608" y="2000"/>
                </a:lnTo>
                <a:lnTo>
                  <a:pt x="656" y="1976"/>
                </a:lnTo>
                <a:lnTo>
                  <a:pt x="696" y="1912"/>
                </a:lnTo>
                <a:lnTo>
                  <a:pt x="736" y="1840"/>
                </a:lnTo>
                <a:lnTo>
                  <a:pt x="776" y="1768"/>
                </a:lnTo>
                <a:lnTo>
                  <a:pt x="816" y="1696"/>
                </a:lnTo>
                <a:lnTo>
                  <a:pt x="856" y="1632"/>
                </a:lnTo>
                <a:lnTo>
                  <a:pt x="896" y="1568"/>
                </a:lnTo>
                <a:lnTo>
                  <a:pt x="936" y="1520"/>
                </a:lnTo>
                <a:lnTo>
                  <a:pt x="976" y="1488"/>
                </a:lnTo>
                <a:lnTo>
                  <a:pt x="1016" y="1440"/>
                </a:lnTo>
                <a:lnTo>
                  <a:pt x="1056" y="1368"/>
                </a:lnTo>
                <a:lnTo>
                  <a:pt x="1096" y="1296"/>
                </a:lnTo>
                <a:lnTo>
                  <a:pt x="1144" y="1248"/>
                </a:lnTo>
                <a:lnTo>
                  <a:pt x="1184" y="1200"/>
                </a:lnTo>
                <a:lnTo>
                  <a:pt x="1224" y="1112"/>
                </a:lnTo>
                <a:lnTo>
                  <a:pt x="1264" y="1040"/>
                </a:lnTo>
                <a:lnTo>
                  <a:pt x="1304" y="1016"/>
                </a:lnTo>
                <a:lnTo>
                  <a:pt x="1344" y="1040"/>
                </a:lnTo>
                <a:lnTo>
                  <a:pt x="1384" y="1072"/>
                </a:lnTo>
                <a:lnTo>
                  <a:pt x="1424" y="1056"/>
                </a:lnTo>
                <a:lnTo>
                  <a:pt x="1464" y="960"/>
                </a:lnTo>
                <a:lnTo>
                  <a:pt x="1504" y="856"/>
                </a:lnTo>
                <a:lnTo>
                  <a:pt x="1544" y="736"/>
                </a:lnTo>
                <a:lnTo>
                  <a:pt x="1584" y="616"/>
                </a:lnTo>
                <a:lnTo>
                  <a:pt x="1632" y="544"/>
                </a:lnTo>
                <a:lnTo>
                  <a:pt x="1672" y="528"/>
                </a:lnTo>
                <a:lnTo>
                  <a:pt x="1712" y="536"/>
                </a:lnTo>
                <a:lnTo>
                  <a:pt x="1752" y="496"/>
                </a:lnTo>
                <a:lnTo>
                  <a:pt x="1792" y="392"/>
                </a:lnTo>
                <a:lnTo>
                  <a:pt x="1832" y="216"/>
                </a:lnTo>
                <a:lnTo>
                  <a:pt x="1872" y="112"/>
                </a:lnTo>
                <a:lnTo>
                  <a:pt x="1912" y="152"/>
                </a:lnTo>
                <a:lnTo>
                  <a:pt x="1952" y="160"/>
                </a:lnTo>
                <a:lnTo>
                  <a:pt x="1992" y="184"/>
                </a:lnTo>
                <a:lnTo>
                  <a:pt x="2032" y="232"/>
                </a:lnTo>
                <a:lnTo>
                  <a:pt x="2080" y="184"/>
                </a:lnTo>
                <a:lnTo>
                  <a:pt x="2120" y="128"/>
                </a:lnTo>
                <a:lnTo>
                  <a:pt x="2160" y="72"/>
                </a:lnTo>
                <a:lnTo>
                  <a:pt x="2200" y="16"/>
                </a:lnTo>
                <a:lnTo>
                  <a:pt x="2240" y="0"/>
                </a:lnTo>
              </a:path>
            </a:pathLst>
          </a:custGeom>
          <a:noFill/>
          <a:ln w="3175" cmpd="sng">
            <a:solidFill>
              <a:srgbClr val="000000"/>
            </a:solidFill>
            <a:prstDash val="solid"/>
            <a:round/>
            <a:headEnd/>
            <a:tailEnd/>
          </a:ln>
          <a:extLst/>
        </p:spPr>
        <p:txBody>
          <a:bodyPr/>
          <a:lstStyle/>
          <a:p>
            <a:endParaRPr lang="en-US">
              <a:solidFill>
                <a:srgbClr val="000000"/>
              </a:solidFill>
            </a:endParaRPr>
          </a:p>
        </p:txBody>
      </p:sp>
      <p:sp>
        <p:nvSpPr>
          <p:cNvPr id="670" name="Line 53"/>
          <p:cNvSpPr>
            <a:spLocks noChangeShapeType="1"/>
          </p:cNvSpPr>
          <p:nvPr/>
        </p:nvSpPr>
        <p:spPr bwMode="auto">
          <a:xfrm flipV="1">
            <a:off x="4407773" y="954174"/>
            <a:ext cx="0" cy="57975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73" name="Freeform 9"/>
          <p:cNvSpPr>
            <a:spLocks/>
          </p:cNvSpPr>
          <p:nvPr/>
        </p:nvSpPr>
        <p:spPr bwMode="auto">
          <a:xfrm>
            <a:off x="26826" y="4729243"/>
            <a:ext cx="1171575" cy="1949820"/>
          </a:xfrm>
          <a:custGeom>
            <a:avLst/>
            <a:gdLst>
              <a:gd name="T0" fmla="*/ 0 w 560"/>
              <a:gd name="T1" fmla="*/ 840 h 840"/>
              <a:gd name="T2" fmla="*/ 72 w 560"/>
              <a:gd name="T3" fmla="*/ 840 h 840"/>
              <a:gd name="T4" fmla="*/ 120 w 560"/>
              <a:gd name="T5" fmla="*/ 824 h 840"/>
              <a:gd name="T6" fmla="*/ 152 w 560"/>
              <a:gd name="T7" fmla="*/ 784 h 840"/>
              <a:gd name="T8" fmla="*/ 176 w 560"/>
              <a:gd name="T9" fmla="*/ 752 h 840"/>
              <a:gd name="T10" fmla="*/ 192 w 560"/>
              <a:gd name="T11" fmla="*/ 720 h 840"/>
              <a:gd name="T12" fmla="*/ 208 w 560"/>
              <a:gd name="T13" fmla="*/ 688 h 840"/>
              <a:gd name="T14" fmla="*/ 224 w 560"/>
              <a:gd name="T15" fmla="*/ 664 h 840"/>
              <a:gd name="T16" fmla="*/ 240 w 560"/>
              <a:gd name="T17" fmla="*/ 640 h 840"/>
              <a:gd name="T18" fmla="*/ 248 w 560"/>
              <a:gd name="T19" fmla="*/ 616 h 840"/>
              <a:gd name="T20" fmla="*/ 256 w 560"/>
              <a:gd name="T21" fmla="*/ 592 h 840"/>
              <a:gd name="T22" fmla="*/ 264 w 560"/>
              <a:gd name="T23" fmla="*/ 576 h 840"/>
              <a:gd name="T24" fmla="*/ 288 w 560"/>
              <a:gd name="T25" fmla="*/ 552 h 840"/>
              <a:gd name="T26" fmla="*/ 296 w 560"/>
              <a:gd name="T27" fmla="*/ 536 h 840"/>
              <a:gd name="T28" fmla="*/ 304 w 560"/>
              <a:gd name="T29" fmla="*/ 512 h 840"/>
              <a:gd name="T30" fmla="*/ 320 w 560"/>
              <a:gd name="T31" fmla="*/ 488 h 840"/>
              <a:gd name="T32" fmla="*/ 336 w 560"/>
              <a:gd name="T33" fmla="*/ 464 h 840"/>
              <a:gd name="T34" fmla="*/ 344 w 560"/>
              <a:gd name="T35" fmla="*/ 432 h 840"/>
              <a:gd name="T36" fmla="*/ 360 w 560"/>
              <a:gd name="T37" fmla="*/ 408 h 840"/>
              <a:gd name="T38" fmla="*/ 368 w 560"/>
              <a:gd name="T39" fmla="*/ 384 h 840"/>
              <a:gd name="T40" fmla="*/ 384 w 560"/>
              <a:gd name="T41" fmla="*/ 344 h 840"/>
              <a:gd name="T42" fmla="*/ 392 w 560"/>
              <a:gd name="T43" fmla="*/ 320 h 840"/>
              <a:gd name="T44" fmla="*/ 408 w 560"/>
              <a:gd name="T45" fmla="*/ 288 h 840"/>
              <a:gd name="T46" fmla="*/ 424 w 560"/>
              <a:gd name="T47" fmla="*/ 256 h 840"/>
              <a:gd name="T48" fmla="*/ 432 w 560"/>
              <a:gd name="T49" fmla="*/ 232 h 840"/>
              <a:gd name="T50" fmla="*/ 448 w 560"/>
              <a:gd name="T51" fmla="*/ 208 h 840"/>
              <a:gd name="T52" fmla="*/ 456 w 560"/>
              <a:gd name="T53" fmla="*/ 176 h 840"/>
              <a:gd name="T54" fmla="*/ 472 w 560"/>
              <a:gd name="T55" fmla="*/ 136 h 840"/>
              <a:gd name="T56" fmla="*/ 488 w 560"/>
              <a:gd name="T57" fmla="*/ 104 h 840"/>
              <a:gd name="T58" fmla="*/ 496 w 560"/>
              <a:gd name="T59" fmla="*/ 80 h 840"/>
              <a:gd name="T60" fmla="*/ 512 w 560"/>
              <a:gd name="T61" fmla="*/ 56 h 840"/>
              <a:gd name="T62" fmla="*/ 520 w 560"/>
              <a:gd name="T63" fmla="*/ 40 h 840"/>
              <a:gd name="T64" fmla="*/ 536 w 560"/>
              <a:gd name="T65" fmla="*/ 24 h 840"/>
              <a:gd name="T66" fmla="*/ 544 w 560"/>
              <a:gd name="T67" fmla="*/ 8 h 840"/>
              <a:gd name="T68" fmla="*/ 560 w 560"/>
              <a:gd name="T69"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0" h="840">
                <a:moveTo>
                  <a:pt x="0" y="840"/>
                </a:moveTo>
                <a:lnTo>
                  <a:pt x="72" y="840"/>
                </a:lnTo>
                <a:lnTo>
                  <a:pt x="120" y="824"/>
                </a:lnTo>
                <a:lnTo>
                  <a:pt x="152" y="784"/>
                </a:lnTo>
                <a:lnTo>
                  <a:pt x="176" y="752"/>
                </a:lnTo>
                <a:lnTo>
                  <a:pt x="192" y="720"/>
                </a:lnTo>
                <a:lnTo>
                  <a:pt x="208" y="688"/>
                </a:lnTo>
                <a:lnTo>
                  <a:pt x="224" y="664"/>
                </a:lnTo>
                <a:lnTo>
                  <a:pt x="240" y="640"/>
                </a:lnTo>
                <a:lnTo>
                  <a:pt x="248" y="616"/>
                </a:lnTo>
                <a:lnTo>
                  <a:pt x="256" y="592"/>
                </a:lnTo>
                <a:lnTo>
                  <a:pt x="264" y="576"/>
                </a:lnTo>
                <a:lnTo>
                  <a:pt x="288" y="552"/>
                </a:lnTo>
                <a:lnTo>
                  <a:pt x="296" y="536"/>
                </a:lnTo>
                <a:lnTo>
                  <a:pt x="304" y="512"/>
                </a:lnTo>
                <a:lnTo>
                  <a:pt x="320" y="488"/>
                </a:lnTo>
                <a:lnTo>
                  <a:pt x="336" y="464"/>
                </a:lnTo>
                <a:lnTo>
                  <a:pt x="344" y="432"/>
                </a:lnTo>
                <a:lnTo>
                  <a:pt x="360" y="408"/>
                </a:lnTo>
                <a:lnTo>
                  <a:pt x="368" y="384"/>
                </a:lnTo>
                <a:lnTo>
                  <a:pt x="384" y="344"/>
                </a:lnTo>
                <a:lnTo>
                  <a:pt x="392" y="320"/>
                </a:lnTo>
                <a:lnTo>
                  <a:pt x="408" y="288"/>
                </a:lnTo>
                <a:lnTo>
                  <a:pt x="424" y="256"/>
                </a:lnTo>
                <a:lnTo>
                  <a:pt x="432" y="232"/>
                </a:lnTo>
                <a:lnTo>
                  <a:pt x="448" y="208"/>
                </a:lnTo>
                <a:lnTo>
                  <a:pt x="456" y="176"/>
                </a:lnTo>
                <a:lnTo>
                  <a:pt x="472" y="136"/>
                </a:lnTo>
                <a:lnTo>
                  <a:pt x="488" y="104"/>
                </a:lnTo>
                <a:lnTo>
                  <a:pt x="496" y="80"/>
                </a:lnTo>
                <a:lnTo>
                  <a:pt x="512" y="56"/>
                </a:lnTo>
                <a:lnTo>
                  <a:pt x="520" y="40"/>
                </a:lnTo>
                <a:lnTo>
                  <a:pt x="536" y="24"/>
                </a:lnTo>
                <a:lnTo>
                  <a:pt x="544" y="8"/>
                </a:lnTo>
                <a:lnTo>
                  <a:pt x="560"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4" name="Line 162"/>
          <p:cNvSpPr>
            <a:spLocks noChangeShapeType="1"/>
          </p:cNvSpPr>
          <p:nvPr/>
        </p:nvSpPr>
        <p:spPr bwMode="auto">
          <a:xfrm>
            <a:off x="4179462" y="6671419"/>
            <a:ext cx="21392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07" name="Line 38"/>
          <p:cNvSpPr>
            <a:spLocks noChangeShapeType="1"/>
          </p:cNvSpPr>
          <p:nvPr/>
        </p:nvSpPr>
        <p:spPr bwMode="auto">
          <a:xfrm>
            <a:off x="4405365" y="4806405"/>
            <a:ext cx="204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8" name="Line 39"/>
          <p:cNvSpPr>
            <a:spLocks noChangeShapeType="1"/>
          </p:cNvSpPr>
          <p:nvPr/>
        </p:nvSpPr>
        <p:spPr bwMode="auto">
          <a:xfrm>
            <a:off x="4405365" y="4561257"/>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09" name="Line 40"/>
          <p:cNvSpPr>
            <a:spLocks noChangeShapeType="1"/>
          </p:cNvSpPr>
          <p:nvPr/>
        </p:nvSpPr>
        <p:spPr bwMode="auto">
          <a:xfrm>
            <a:off x="4405369" y="4329003"/>
            <a:ext cx="2764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0" name="Line 41"/>
          <p:cNvSpPr>
            <a:spLocks noChangeShapeType="1"/>
          </p:cNvSpPr>
          <p:nvPr/>
        </p:nvSpPr>
        <p:spPr bwMode="auto">
          <a:xfrm>
            <a:off x="4405365" y="4083846"/>
            <a:ext cx="20431" cy="1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1" name="Line 42"/>
          <p:cNvSpPr>
            <a:spLocks noChangeShapeType="1"/>
          </p:cNvSpPr>
          <p:nvPr/>
        </p:nvSpPr>
        <p:spPr bwMode="auto">
          <a:xfrm>
            <a:off x="4405365" y="3850185"/>
            <a:ext cx="20431" cy="28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12" name="Line 43"/>
          <p:cNvSpPr>
            <a:spLocks noChangeShapeType="1"/>
          </p:cNvSpPr>
          <p:nvPr/>
        </p:nvSpPr>
        <p:spPr bwMode="auto">
          <a:xfrm>
            <a:off x="4405365" y="3606440"/>
            <a:ext cx="20431" cy="14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30" name="Line 26"/>
          <p:cNvSpPr>
            <a:spLocks noChangeShapeType="1"/>
          </p:cNvSpPr>
          <p:nvPr/>
        </p:nvSpPr>
        <p:spPr bwMode="auto">
          <a:xfrm flipV="1">
            <a:off x="6485681" y="4283125"/>
            <a:ext cx="1203" cy="458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3831" name="Line 71"/>
          <p:cNvSpPr>
            <a:spLocks noChangeShapeType="1"/>
          </p:cNvSpPr>
          <p:nvPr/>
        </p:nvSpPr>
        <p:spPr bwMode="auto">
          <a:xfrm>
            <a:off x="6486884" y="4211477"/>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33" name="Text Box 77"/>
          <p:cNvSpPr txBox="1">
            <a:spLocks noChangeArrowheads="1"/>
          </p:cNvSpPr>
          <p:nvPr/>
        </p:nvSpPr>
        <p:spPr bwMode="auto">
          <a:xfrm>
            <a:off x="7729674" y="4609811"/>
            <a:ext cx="1293268" cy="646331"/>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smtClean="0">
                <a:solidFill>
                  <a:srgbClr val="000000"/>
                </a:solidFill>
                <a:latin typeface="Symbol" charset="0"/>
                <a:ea typeface="MS PGothic" charset="0"/>
                <a:cs typeface="MS PGothic" charset="0"/>
              </a:rPr>
              <a:t></a:t>
            </a:r>
            <a:r>
              <a:rPr lang="en-US" sz="3200" dirty="0">
                <a:solidFill>
                  <a:srgbClr val="000000"/>
                </a:solidFill>
                <a:ea typeface="MS PGothic" charset="0"/>
                <a:cs typeface="MS PGothic" charset="0"/>
              </a:rPr>
              <a:t>t</a:t>
            </a:r>
            <a:r>
              <a:rPr lang="en-US" sz="3600" dirty="0">
                <a:solidFill>
                  <a:srgbClr val="000000"/>
                </a:solidFill>
                <a:ea typeface="MS PGothic" charset="0"/>
                <a:cs typeface="MS PGothic" charset="0"/>
              </a:rPr>
              <a:t> </a:t>
            </a:r>
            <a:r>
              <a:rPr lang="en-US" dirty="0" smtClean="0">
                <a:solidFill>
                  <a:srgbClr val="000000"/>
                </a:solidFill>
                <a:ea typeface="MS PGothic" charset="0"/>
                <a:cs typeface="MS PGothic" charset="0"/>
              </a:rPr>
              <a:t>(</a:t>
            </a:r>
            <a:r>
              <a:rPr lang="en-US" dirty="0" err="1">
                <a:solidFill>
                  <a:srgbClr val="000000"/>
                </a:solidFill>
                <a:ea typeface="MS PGothic" charset="0"/>
                <a:cs typeface="MS PGothic" charset="0"/>
              </a:rPr>
              <a:t>yrs</a:t>
            </a:r>
            <a:r>
              <a:rPr lang="en-US" dirty="0">
                <a:solidFill>
                  <a:srgbClr val="000000"/>
                </a:solidFill>
                <a:ea typeface="MS PGothic" charset="0"/>
                <a:cs typeface="MS PGothic" charset="0"/>
              </a:rPr>
              <a:t>)</a:t>
            </a:r>
            <a:endParaRPr lang="en-US" sz="2800" dirty="0">
              <a:solidFill>
                <a:srgbClr val="000000"/>
              </a:solidFill>
              <a:ea typeface="MS PGothic" charset="0"/>
              <a:cs typeface="MS PGothic" charset="0"/>
            </a:endParaRPr>
          </a:p>
        </p:txBody>
      </p:sp>
      <p:sp>
        <p:nvSpPr>
          <p:cNvPr id="33853" name="Line 127"/>
          <p:cNvSpPr>
            <a:spLocks noChangeShapeType="1"/>
          </p:cNvSpPr>
          <p:nvPr/>
        </p:nvSpPr>
        <p:spPr bwMode="auto">
          <a:xfrm>
            <a:off x="9070759" y="4191437"/>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nvGrpSpPr>
          <p:cNvPr id="8" name="Group 7"/>
          <p:cNvGrpSpPr/>
          <p:nvPr/>
        </p:nvGrpSpPr>
        <p:grpSpPr>
          <a:xfrm>
            <a:off x="4732263" y="4503338"/>
            <a:ext cx="892351" cy="369332"/>
            <a:chOff x="4732245" y="3563991"/>
            <a:chExt cx="892351" cy="408964"/>
          </a:xfrm>
        </p:grpSpPr>
        <p:sp>
          <p:nvSpPr>
            <p:cNvPr id="33832" name="Text Box 74"/>
            <p:cNvSpPr txBox="1">
              <a:spLocks noChangeArrowheads="1"/>
            </p:cNvSpPr>
            <p:nvPr/>
          </p:nvSpPr>
          <p:spPr bwMode="auto">
            <a:xfrm>
              <a:off x="5097589" y="3563991"/>
              <a:ext cx="527007" cy="408964"/>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ea typeface="MS PGothic" charset="0"/>
                  <a:cs typeface="MS PGothic" charset="0"/>
                </a:rPr>
                <a:t>10</a:t>
              </a:r>
              <a:r>
                <a:rPr lang="en-US" sz="1800" baseline="30000">
                  <a:solidFill>
                    <a:srgbClr val="000000"/>
                  </a:solidFill>
                  <a:ea typeface="MS PGothic" charset="0"/>
                  <a:cs typeface="MS PGothic" charset="0"/>
                </a:rPr>
                <a:t>2</a:t>
              </a:r>
              <a:endParaRPr lang="en-US" sz="1800">
                <a:solidFill>
                  <a:srgbClr val="000000"/>
                </a:solidFill>
                <a:ea typeface="MS PGothic" charset="0"/>
                <a:cs typeface="MS PGothic" charset="0"/>
              </a:endParaRPr>
            </a:p>
          </p:txBody>
        </p:sp>
        <p:sp>
          <p:nvSpPr>
            <p:cNvPr id="33864" name="Text Box 171"/>
            <p:cNvSpPr txBox="1">
              <a:spLocks noChangeArrowheads="1"/>
            </p:cNvSpPr>
            <p:nvPr/>
          </p:nvSpPr>
          <p:spPr bwMode="auto">
            <a:xfrm>
              <a:off x="4732245" y="3563991"/>
              <a:ext cx="441422" cy="408964"/>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ea typeface="MS PGothic" charset="0"/>
                  <a:cs typeface="MS PGothic" charset="0"/>
                </a:rPr>
                <a:t>10</a:t>
              </a:r>
            </a:p>
          </p:txBody>
        </p:sp>
      </p:grpSp>
      <p:grpSp>
        <p:nvGrpSpPr>
          <p:cNvPr id="7" name="Group 6"/>
          <p:cNvGrpSpPr/>
          <p:nvPr/>
        </p:nvGrpSpPr>
        <p:grpSpPr>
          <a:xfrm>
            <a:off x="5785165" y="4503336"/>
            <a:ext cx="3461567" cy="369332"/>
            <a:chOff x="5785147" y="4141159"/>
            <a:chExt cx="3461567" cy="408964"/>
          </a:xfrm>
        </p:grpSpPr>
        <p:sp>
          <p:nvSpPr>
            <p:cNvPr id="33911" name="Text Box 69"/>
            <p:cNvSpPr txBox="1">
              <a:spLocks noChangeArrowheads="1"/>
            </p:cNvSpPr>
            <p:nvPr/>
          </p:nvSpPr>
          <p:spPr bwMode="auto">
            <a:xfrm>
              <a:off x="6763332"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ea typeface="MS PGothic" charset="0"/>
                  <a:cs typeface="MS PGothic" charset="0"/>
                </a:rPr>
                <a:t>10</a:t>
              </a:r>
              <a:r>
                <a:rPr lang="en-US" sz="1800" baseline="30000">
                  <a:solidFill>
                    <a:srgbClr val="000000"/>
                  </a:solidFill>
                  <a:ea typeface="MS PGothic" charset="0"/>
                  <a:cs typeface="MS PGothic" charset="0"/>
                </a:rPr>
                <a:t>5</a:t>
              </a:r>
              <a:endParaRPr lang="en-US" sz="1800">
                <a:solidFill>
                  <a:srgbClr val="000000"/>
                </a:solidFill>
                <a:ea typeface="MS PGothic" charset="0"/>
                <a:cs typeface="MS PGothic" charset="0"/>
              </a:endParaRPr>
            </a:p>
          </p:txBody>
        </p:sp>
        <p:sp>
          <p:nvSpPr>
            <p:cNvPr id="33912" name="Text Box 72"/>
            <p:cNvSpPr txBox="1">
              <a:spLocks noChangeArrowheads="1"/>
            </p:cNvSpPr>
            <p:nvPr/>
          </p:nvSpPr>
          <p:spPr bwMode="auto">
            <a:xfrm>
              <a:off x="6274240"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ea typeface="MS PGothic" charset="0"/>
                  <a:cs typeface="MS PGothic" charset="0"/>
                </a:rPr>
                <a:t>10</a:t>
              </a:r>
              <a:r>
                <a:rPr lang="en-US" sz="1800" baseline="30000" dirty="0">
                  <a:solidFill>
                    <a:srgbClr val="000000"/>
                  </a:solidFill>
                  <a:ea typeface="MS PGothic" charset="0"/>
                  <a:cs typeface="MS PGothic" charset="0"/>
                </a:rPr>
                <a:t>4</a:t>
              </a:r>
              <a:endParaRPr lang="en-US" sz="1800" dirty="0">
                <a:solidFill>
                  <a:srgbClr val="000000"/>
                </a:solidFill>
                <a:ea typeface="MS PGothic" charset="0"/>
                <a:cs typeface="MS PGothic" charset="0"/>
              </a:endParaRPr>
            </a:p>
          </p:txBody>
        </p:sp>
        <p:sp>
          <p:nvSpPr>
            <p:cNvPr id="33913" name="Text Box 121"/>
            <p:cNvSpPr txBox="1">
              <a:spLocks noChangeArrowheads="1"/>
            </p:cNvSpPr>
            <p:nvPr/>
          </p:nvSpPr>
          <p:spPr bwMode="auto">
            <a:xfrm>
              <a:off x="8230613"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ea typeface="MS PGothic" charset="0"/>
                  <a:cs typeface="MS PGothic" charset="0"/>
                </a:rPr>
                <a:t>10</a:t>
              </a:r>
              <a:r>
                <a:rPr lang="en-US" sz="1800" baseline="30000">
                  <a:solidFill>
                    <a:srgbClr val="000000"/>
                  </a:solidFill>
                  <a:ea typeface="MS PGothic" charset="0"/>
                  <a:cs typeface="MS PGothic" charset="0"/>
                </a:rPr>
                <a:t>8</a:t>
              </a:r>
              <a:endParaRPr lang="en-US" sz="1800">
                <a:solidFill>
                  <a:srgbClr val="000000"/>
                </a:solidFill>
                <a:ea typeface="MS PGothic" charset="0"/>
                <a:cs typeface="MS PGothic" charset="0"/>
              </a:endParaRPr>
            </a:p>
          </p:txBody>
        </p:sp>
        <p:sp>
          <p:nvSpPr>
            <p:cNvPr id="33914" name="Text Box 122"/>
            <p:cNvSpPr txBox="1">
              <a:spLocks noChangeArrowheads="1"/>
            </p:cNvSpPr>
            <p:nvPr/>
          </p:nvSpPr>
          <p:spPr bwMode="auto">
            <a:xfrm>
              <a:off x="7252426"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ea typeface="MS PGothic" charset="0"/>
                  <a:cs typeface="MS PGothic" charset="0"/>
                </a:rPr>
                <a:t>10</a:t>
              </a:r>
              <a:r>
                <a:rPr lang="en-US" sz="1800" baseline="30000">
                  <a:solidFill>
                    <a:srgbClr val="000000"/>
                  </a:solidFill>
                  <a:ea typeface="MS PGothic" charset="0"/>
                  <a:cs typeface="MS PGothic" charset="0"/>
                </a:rPr>
                <a:t>6</a:t>
              </a:r>
              <a:endParaRPr lang="en-US" sz="1800">
                <a:solidFill>
                  <a:srgbClr val="000000"/>
                </a:solidFill>
                <a:ea typeface="MS PGothic" charset="0"/>
                <a:cs typeface="MS PGothic" charset="0"/>
              </a:endParaRPr>
            </a:p>
          </p:txBody>
        </p:sp>
        <p:sp>
          <p:nvSpPr>
            <p:cNvPr id="33915" name="Text Box 125"/>
            <p:cNvSpPr txBox="1">
              <a:spLocks noChangeArrowheads="1"/>
            </p:cNvSpPr>
            <p:nvPr/>
          </p:nvSpPr>
          <p:spPr bwMode="auto">
            <a:xfrm>
              <a:off x="7741519"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ea typeface="MS PGothic" charset="0"/>
                  <a:cs typeface="MS PGothic" charset="0"/>
                </a:rPr>
                <a:t>10</a:t>
              </a:r>
              <a:r>
                <a:rPr lang="en-US" sz="1800" baseline="30000">
                  <a:solidFill>
                    <a:srgbClr val="000000"/>
                  </a:solidFill>
                  <a:ea typeface="MS PGothic" charset="0"/>
                  <a:cs typeface="MS PGothic" charset="0"/>
                </a:rPr>
                <a:t>7</a:t>
              </a:r>
              <a:endParaRPr lang="en-US" sz="1800">
                <a:solidFill>
                  <a:srgbClr val="000000"/>
                </a:solidFill>
                <a:ea typeface="MS PGothic" charset="0"/>
                <a:cs typeface="MS PGothic" charset="0"/>
              </a:endParaRPr>
            </a:p>
          </p:txBody>
        </p:sp>
        <p:sp>
          <p:nvSpPr>
            <p:cNvPr id="33916" name="Text Box 128"/>
            <p:cNvSpPr txBox="1">
              <a:spLocks noChangeArrowheads="1"/>
            </p:cNvSpPr>
            <p:nvPr/>
          </p:nvSpPr>
          <p:spPr bwMode="auto">
            <a:xfrm>
              <a:off x="8719707"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ea typeface="MS PGothic" charset="0"/>
                  <a:cs typeface="MS PGothic" charset="0"/>
                </a:rPr>
                <a:t>10</a:t>
              </a:r>
              <a:r>
                <a:rPr lang="en-US" sz="1800" baseline="30000" dirty="0">
                  <a:solidFill>
                    <a:srgbClr val="000000"/>
                  </a:solidFill>
                  <a:ea typeface="MS PGothic" charset="0"/>
                  <a:cs typeface="MS PGothic" charset="0"/>
                </a:rPr>
                <a:t>9</a:t>
              </a:r>
              <a:endParaRPr lang="en-US" sz="1800" dirty="0">
                <a:solidFill>
                  <a:srgbClr val="000000"/>
                </a:solidFill>
                <a:ea typeface="MS PGothic" charset="0"/>
                <a:cs typeface="MS PGothic" charset="0"/>
              </a:endParaRPr>
            </a:p>
          </p:txBody>
        </p:sp>
        <p:sp>
          <p:nvSpPr>
            <p:cNvPr id="33917" name="Text Box 173"/>
            <p:cNvSpPr txBox="1">
              <a:spLocks noChangeArrowheads="1"/>
            </p:cNvSpPr>
            <p:nvPr/>
          </p:nvSpPr>
          <p:spPr bwMode="auto">
            <a:xfrm>
              <a:off x="5785147" y="4141159"/>
              <a:ext cx="527007"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ea typeface="MS PGothic" charset="0"/>
                  <a:cs typeface="MS PGothic" charset="0"/>
                </a:rPr>
                <a:t>10</a:t>
              </a:r>
              <a:r>
                <a:rPr lang="en-US" sz="1800" baseline="30000" dirty="0">
                  <a:solidFill>
                    <a:srgbClr val="000000"/>
                  </a:solidFill>
                  <a:ea typeface="MS PGothic" charset="0"/>
                  <a:cs typeface="MS PGothic" charset="0"/>
                </a:rPr>
                <a:t>3</a:t>
              </a:r>
              <a:endParaRPr lang="en-US" sz="1800" dirty="0">
                <a:solidFill>
                  <a:srgbClr val="000000"/>
                </a:solidFill>
                <a:ea typeface="MS PGothic" charset="0"/>
                <a:cs typeface="MS PGothic" charset="0"/>
              </a:endParaRPr>
            </a:p>
          </p:txBody>
        </p:sp>
      </p:grpSp>
      <p:grpSp>
        <p:nvGrpSpPr>
          <p:cNvPr id="4" name="Group 3"/>
          <p:cNvGrpSpPr/>
          <p:nvPr/>
        </p:nvGrpSpPr>
        <p:grpSpPr>
          <a:xfrm>
            <a:off x="2328654" y="4224346"/>
            <a:ext cx="1556333" cy="305435"/>
            <a:chOff x="2328637" y="3946528"/>
            <a:chExt cx="1556333" cy="338211"/>
          </a:xfrm>
        </p:grpSpPr>
        <p:sp>
          <p:nvSpPr>
            <p:cNvPr id="33870" name="Line 178"/>
            <p:cNvSpPr>
              <a:spLocks noChangeShapeType="1"/>
            </p:cNvSpPr>
            <p:nvPr/>
          </p:nvSpPr>
          <p:spPr bwMode="auto">
            <a:xfrm>
              <a:off x="3884970" y="3946528"/>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79" name="Line 178"/>
            <p:cNvSpPr>
              <a:spLocks noChangeShapeType="1"/>
            </p:cNvSpPr>
            <p:nvPr/>
          </p:nvSpPr>
          <p:spPr bwMode="auto">
            <a:xfrm>
              <a:off x="3365792" y="3956052"/>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83" name="Line 76"/>
            <p:cNvSpPr>
              <a:spLocks noChangeShapeType="1"/>
            </p:cNvSpPr>
            <p:nvPr/>
          </p:nvSpPr>
          <p:spPr bwMode="auto">
            <a:xfrm>
              <a:off x="2328637" y="3970388"/>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84" name="Line 178"/>
            <p:cNvSpPr>
              <a:spLocks noChangeShapeType="1"/>
            </p:cNvSpPr>
            <p:nvPr/>
          </p:nvSpPr>
          <p:spPr bwMode="auto">
            <a:xfrm>
              <a:off x="2847815" y="3976764"/>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cxnSp>
        <p:nvCxnSpPr>
          <p:cNvPr id="323" name="Straight Arrow Connector 322"/>
          <p:cNvCxnSpPr/>
          <p:nvPr/>
        </p:nvCxnSpPr>
        <p:spPr bwMode="auto">
          <a:xfrm>
            <a:off x="4250692" y="3767986"/>
            <a:ext cx="147357" cy="52861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3" name="Straight Arrow Connector 332"/>
          <p:cNvCxnSpPr/>
          <p:nvPr/>
        </p:nvCxnSpPr>
        <p:spPr bwMode="auto">
          <a:xfrm>
            <a:off x="3483330" y="3850185"/>
            <a:ext cx="41932" cy="45927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4" name="TextBox 343"/>
          <p:cNvSpPr txBox="1"/>
          <p:nvPr/>
        </p:nvSpPr>
        <p:spPr>
          <a:xfrm>
            <a:off x="3951942" y="3988797"/>
            <a:ext cx="505893" cy="369332"/>
          </a:xfrm>
          <a:prstGeom prst="rect">
            <a:avLst/>
          </a:prstGeom>
          <a:noFill/>
        </p:spPr>
        <p:txBody>
          <a:bodyPr wrap="none" rtlCol="0">
            <a:spAutoFit/>
          </a:bodyPr>
          <a:lstStyle/>
          <a:p>
            <a:r>
              <a:rPr lang="en-US" dirty="0" smtClean="0"/>
              <a:t>1</a:t>
            </a:r>
            <a:r>
              <a:rPr lang="en-US" baseline="30000" dirty="0" smtClean="0"/>
              <a:t>o</a:t>
            </a:r>
            <a:r>
              <a:rPr lang="en-US" dirty="0" smtClean="0"/>
              <a:t>C</a:t>
            </a:r>
            <a:endParaRPr lang="en-US" dirty="0"/>
          </a:p>
        </p:txBody>
      </p:sp>
      <p:sp>
        <p:nvSpPr>
          <p:cNvPr id="359" name="TextBox 358"/>
          <p:cNvSpPr txBox="1"/>
          <p:nvPr/>
        </p:nvSpPr>
        <p:spPr>
          <a:xfrm>
            <a:off x="145615" y="3620011"/>
            <a:ext cx="1018954" cy="369332"/>
          </a:xfrm>
          <a:prstGeom prst="rect">
            <a:avLst/>
          </a:prstGeom>
          <a:noFill/>
        </p:spPr>
        <p:txBody>
          <a:bodyPr wrap="none" rtlCol="0">
            <a:spAutoFit/>
          </a:bodyPr>
          <a:lstStyle/>
          <a:p>
            <a:r>
              <a:rPr lang="en-US" dirty="0" smtClean="0"/>
              <a:t>1 second</a:t>
            </a:r>
            <a:endParaRPr lang="en-US" dirty="0"/>
          </a:p>
        </p:txBody>
      </p:sp>
      <p:cxnSp>
        <p:nvCxnSpPr>
          <p:cNvPr id="360" name="Straight Arrow Connector 359"/>
          <p:cNvCxnSpPr/>
          <p:nvPr/>
        </p:nvCxnSpPr>
        <p:spPr bwMode="auto">
          <a:xfrm>
            <a:off x="502636" y="3932398"/>
            <a:ext cx="0" cy="40145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1" name="TextBox 360"/>
          <p:cNvSpPr txBox="1"/>
          <p:nvPr/>
        </p:nvSpPr>
        <p:spPr>
          <a:xfrm>
            <a:off x="1917774" y="3618267"/>
            <a:ext cx="800219" cy="369332"/>
          </a:xfrm>
          <a:prstGeom prst="rect">
            <a:avLst/>
          </a:prstGeom>
          <a:noFill/>
        </p:spPr>
        <p:txBody>
          <a:bodyPr wrap="none" rtlCol="0">
            <a:spAutoFit/>
          </a:bodyPr>
          <a:lstStyle/>
          <a:p>
            <a:r>
              <a:rPr lang="en-US" dirty="0" smtClean="0"/>
              <a:t>1 hour</a:t>
            </a:r>
            <a:endParaRPr lang="en-US" dirty="0"/>
          </a:p>
        </p:txBody>
      </p:sp>
      <p:cxnSp>
        <p:nvCxnSpPr>
          <p:cNvPr id="362" name="Straight Arrow Connector 361"/>
          <p:cNvCxnSpPr/>
          <p:nvPr/>
        </p:nvCxnSpPr>
        <p:spPr bwMode="auto">
          <a:xfrm>
            <a:off x="2371807" y="3918314"/>
            <a:ext cx="0" cy="40145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56" name="Group 655"/>
          <p:cNvGrpSpPr/>
          <p:nvPr/>
        </p:nvGrpSpPr>
        <p:grpSpPr>
          <a:xfrm>
            <a:off x="245854" y="4235817"/>
            <a:ext cx="1556333" cy="305435"/>
            <a:chOff x="2328637" y="3946528"/>
            <a:chExt cx="1556333" cy="338211"/>
          </a:xfrm>
        </p:grpSpPr>
        <p:sp>
          <p:nvSpPr>
            <p:cNvPr id="657" name="Line 178"/>
            <p:cNvSpPr>
              <a:spLocks noChangeShapeType="1"/>
            </p:cNvSpPr>
            <p:nvPr/>
          </p:nvSpPr>
          <p:spPr bwMode="auto">
            <a:xfrm>
              <a:off x="3884970" y="3946528"/>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58" name="Line 178"/>
            <p:cNvSpPr>
              <a:spLocks noChangeShapeType="1"/>
            </p:cNvSpPr>
            <p:nvPr/>
          </p:nvSpPr>
          <p:spPr bwMode="auto">
            <a:xfrm>
              <a:off x="3365792" y="3956052"/>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59" name="Line 76"/>
            <p:cNvSpPr>
              <a:spLocks noChangeShapeType="1"/>
            </p:cNvSpPr>
            <p:nvPr/>
          </p:nvSpPr>
          <p:spPr bwMode="auto">
            <a:xfrm>
              <a:off x="2328637" y="3970388"/>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0" name="Line 178"/>
            <p:cNvSpPr>
              <a:spLocks noChangeShapeType="1"/>
            </p:cNvSpPr>
            <p:nvPr/>
          </p:nvSpPr>
          <p:spPr bwMode="auto">
            <a:xfrm>
              <a:off x="2847815" y="3976764"/>
              <a:ext cx="0" cy="30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sp>
        <p:nvSpPr>
          <p:cNvPr id="662" name="Line 170"/>
          <p:cNvSpPr>
            <a:spLocks noChangeShapeType="1"/>
          </p:cNvSpPr>
          <p:nvPr/>
        </p:nvSpPr>
        <p:spPr bwMode="auto">
          <a:xfrm>
            <a:off x="4923339" y="4238707"/>
            <a:ext cx="0" cy="2781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3" name="Line 73"/>
          <p:cNvSpPr>
            <a:spLocks noChangeShapeType="1"/>
          </p:cNvSpPr>
          <p:nvPr/>
        </p:nvSpPr>
        <p:spPr bwMode="auto">
          <a:xfrm>
            <a:off x="5449728" y="4231519"/>
            <a:ext cx="0" cy="2781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4" name="Line 172"/>
          <p:cNvSpPr>
            <a:spLocks noChangeShapeType="1"/>
          </p:cNvSpPr>
          <p:nvPr/>
        </p:nvSpPr>
        <p:spPr bwMode="auto">
          <a:xfrm>
            <a:off x="5966503" y="4228653"/>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5" name="Line 70"/>
          <p:cNvSpPr>
            <a:spLocks noChangeShapeType="1"/>
          </p:cNvSpPr>
          <p:nvPr/>
        </p:nvSpPr>
        <p:spPr bwMode="auto">
          <a:xfrm>
            <a:off x="7007264" y="4207168"/>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6" name="Line 120"/>
          <p:cNvSpPr>
            <a:spLocks noChangeShapeType="1"/>
          </p:cNvSpPr>
          <p:nvPr/>
        </p:nvSpPr>
        <p:spPr bwMode="auto">
          <a:xfrm>
            <a:off x="8572011" y="4202840"/>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7" name="Line 124"/>
          <p:cNvSpPr>
            <a:spLocks noChangeShapeType="1"/>
          </p:cNvSpPr>
          <p:nvPr/>
        </p:nvSpPr>
        <p:spPr bwMode="auto">
          <a:xfrm>
            <a:off x="8048024" y="4217233"/>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68" name="Line 123"/>
          <p:cNvSpPr>
            <a:spLocks noChangeShapeType="1"/>
          </p:cNvSpPr>
          <p:nvPr/>
        </p:nvSpPr>
        <p:spPr bwMode="auto">
          <a:xfrm>
            <a:off x="7532452" y="4207168"/>
            <a:ext cx="0" cy="2809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71" name="Line 30"/>
          <p:cNvSpPr>
            <a:spLocks noChangeShapeType="1"/>
          </p:cNvSpPr>
          <p:nvPr/>
        </p:nvSpPr>
        <p:spPr bwMode="auto">
          <a:xfrm flipV="1">
            <a:off x="37270" y="4313235"/>
            <a:ext cx="9130855" cy="34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6" name="Group 5"/>
          <p:cNvGrpSpPr/>
          <p:nvPr/>
        </p:nvGrpSpPr>
        <p:grpSpPr>
          <a:xfrm>
            <a:off x="26825" y="4503336"/>
            <a:ext cx="4114596" cy="369332"/>
            <a:chOff x="26813" y="4252748"/>
            <a:chExt cx="4114596" cy="408964"/>
          </a:xfrm>
        </p:grpSpPr>
        <p:sp>
          <p:nvSpPr>
            <p:cNvPr id="678" name="Text Box 125"/>
            <p:cNvSpPr txBox="1">
              <a:spLocks noChangeArrowheads="1"/>
            </p:cNvSpPr>
            <p:nvPr/>
          </p:nvSpPr>
          <p:spPr bwMode="auto">
            <a:xfrm>
              <a:off x="3563156"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-1</a:t>
              </a:r>
              <a:endParaRPr lang="en-US" sz="1800" dirty="0">
                <a:solidFill>
                  <a:srgbClr val="000000"/>
                </a:solidFill>
                <a:ea typeface="MS PGothic" charset="0"/>
                <a:cs typeface="MS PGothic" charset="0"/>
              </a:endParaRPr>
            </a:p>
          </p:txBody>
        </p:sp>
        <p:grpSp>
          <p:nvGrpSpPr>
            <p:cNvPr id="5" name="Group 4"/>
            <p:cNvGrpSpPr/>
            <p:nvPr/>
          </p:nvGrpSpPr>
          <p:grpSpPr>
            <a:xfrm>
              <a:off x="26813" y="4252748"/>
              <a:ext cx="3559551" cy="408964"/>
              <a:chOff x="26813" y="4252748"/>
              <a:chExt cx="3559551" cy="408964"/>
            </a:xfrm>
          </p:grpSpPr>
          <p:sp>
            <p:nvSpPr>
              <p:cNvPr id="675" name="Text Box 69"/>
              <p:cNvSpPr txBox="1">
                <a:spLocks noChangeArrowheads="1"/>
              </p:cNvSpPr>
              <p:nvPr/>
            </p:nvSpPr>
            <p:spPr bwMode="auto">
              <a:xfrm>
                <a:off x="2511228"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-3</a:t>
                </a:r>
                <a:endParaRPr lang="en-US" sz="1800" dirty="0">
                  <a:solidFill>
                    <a:srgbClr val="000000"/>
                  </a:solidFill>
                  <a:ea typeface="MS PGothic" charset="0"/>
                  <a:cs typeface="MS PGothic" charset="0"/>
                </a:endParaRPr>
              </a:p>
            </p:txBody>
          </p:sp>
          <p:sp>
            <p:nvSpPr>
              <p:cNvPr id="676" name="Text Box 72"/>
              <p:cNvSpPr txBox="1">
                <a:spLocks noChangeArrowheads="1"/>
              </p:cNvSpPr>
              <p:nvPr/>
            </p:nvSpPr>
            <p:spPr bwMode="auto">
              <a:xfrm>
                <a:off x="2014345"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-4</a:t>
                </a:r>
                <a:endParaRPr lang="en-US" sz="1800" dirty="0">
                  <a:solidFill>
                    <a:srgbClr val="000000"/>
                  </a:solidFill>
                  <a:ea typeface="MS PGothic" charset="0"/>
                  <a:cs typeface="MS PGothic" charset="0"/>
                </a:endParaRPr>
              </a:p>
            </p:txBody>
          </p:sp>
          <p:sp>
            <p:nvSpPr>
              <p:cNvPr id="677" name="Text Box 122"/>
              <p:cNvSpPr txBox="1">
                <a:spLocks noChangeArrowheads="1"/>
              </p:cNvSpPr>
              <p:nvPr/>
            </p:nvSpPr>
            <p:spPr bwMode="auto">
              <a:xfrm>
                <a:off x="3008111"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-2</a:t>
                </a:r>
                <a:endParaRPr lang="en-US" sz="1800" dirty="0">
                  <a:solidFill>
                    <a:srgbClr val="000000"/>
                  </a:solidFill>
                  <a:ea typeface="MS PGothic" charset="0"/>
                  <a:cs typeface="MS PGothic" charset="0"/>
                </a:endParaRPr>
              </a:p>
            </p:txBody>
          </p:sp>
          <p:sp>
            <p:nvSpPr>
              <p:cNvPr id="679" name="Text Box 173"/>
              <p:cNvSpPr txBox="1">
                <a:spLocks noChangeArrowheads="1"/>
              </p:cNvSpPr>
              <p:nvPr/>
            </p:nvSpPr>
            <p:spPr bwMode="auto">
              <a:xfrm>
                <a:off x="1517463"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-5</a:t>
                </a:r>
                <a:endParaRPr lang="en-US" sz="1800" dirty="0">
                  <a:solidFill>
                    <a:srgbClr val="000000"/>
                  </a:solidFill>
                  <a:ea typeface="MS PGothic" charset="0"/>
                  <a:cs typeface="MS PGothic" charset="0"/>
                </a:endParaRPr>
              </a:p>
            </p:txBody>
          </p:sp>
          <p:sp>
            <p:nvSpPr>
              <p:cNvPr id="680" name="Text Box 69"/>
              <p:cNvSpPr txBox="1">
                <a:spLocks noChangeArrowheads="1"/>
              </p:cNvSpPr>
              <p:nvPr/>
            </p:nvSpPr>
            <p:spPr bwMode="auto">
              <a:xfrm>
                <a:off x="1020579"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-6</a:t>
                </a:r>
                <a:endParaRPr lang="en-US" sz="1800" dirty="0">
                  <a:solidFill>
                    <a:srgbClr val="000000"/>
                  </a:solidFill>
                  <a:ea typeface="MS PGothic" charset="0"/>
                  <a:cs typeface="MS PGothic" charset="0"/>
                </a:endParaRPr>
              </a:p>
            </p:txBody>
          </p:sp>
          <p:sp>
            <p:nvSpPr>
              <p:cNvPr id="681" name="Text Box 72"/>
              <p:cNvSpPr txBox="1">
                <a:spLocks noChangeArrowheads="1"/>
              </p:cNvSpPr>
              <p:nvPr/>
            </p:nvSpPr>
            <p:spPr bwMode="auto">
              <a:xfrm>
                <a:off x="523696"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-7</a:t>
                </a:r>
                <a:endParaRPr lang="en-US" sz="1800" dirty="0">
                  <a:solidFill>
                    <a:srgbClr val="000000"/>
                  </a:solidFill>
                  <a:ea typeface="MS PGothic" charset="0"/>
                  <a:cs typeface="MS PGothic" charset="0"/>
                </a:endParaRPr>
              </a:p>
            </p:txBody>
          </p:sp>
          <p:sp>
            <p:nvSpPr>
              <p:cNvPr id="683" name="Text Box 173"/>
              <p:cNvSpPr txBox="1">
                <a:spLocks noChangeArrowheads="1"/>
              </p:cNvSpPr>
              <p:nvPr/>
            </p:nvSpPr>
            <p:spPr bwMode="auto">
              <a:xfrm>
                <a:off x="26813" y="4252748"/>
                <a:ext cx="578253" cy="40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ea typeface="MS PGothic" charset="0"/>
                    <a:cs typeface="MS PGothic" charset="0"/>
                  </a:rPr>
                  <a:t>10</a:t>
                </a:r>
                <a:r>
                  <a:rPr lang="en-US" sz="1800" baseline="30000" dirty="0" smtClean="0">
                    <a:solidFill>
                      <a:srgbClr val="000000"/>
                    </a:solidFill>
                    <a:ea typeface="MS PGothic" charset="0"/>
                    <a:cs typeface="MS PGothic" charset="0"/>
                  </a:rPr>
                  <a:t>-8</a:t>
                </a:r>
                <a:endParaRPr lang="en-US" sz="1800" dirty="0">
                  <a:solidFill>
                    <a:srgbClr val="000000"/>
                  </a:solidFill>
                  <a:ea typeface="MS PGothic" charset="0"/>
                  <a:cs typeface="MS PGothic" charset="0"/>
                </a:endParaRPr>
              </a:p>
            </p:txBody>
          </p:sp>
        </p:grpSp>
      </p:grpSp>
      <p:sp>
        <p:nvSpPr>
          <p:cNvPr id="332" name="TextBox 331"/>
          <p:cNvSpPr txBox="1"/>
          <p:nvPr/>
        </p:nvSpPr>
        <p:spPr>
          <a:xfrm>
            <a:off x="2817242" y="3591431"/>
            <a:ext cx="891027" cy="369332"/>
          </a:xfrm>
          <a:prstGeom prst="rect">
            <a:avLst/>
          </a:prstGeom>
          <a:solidFill>
            <a:srgbClr val="FFFFFF"/>
          </a:solidFill>
        </p:spPr>
        <p:txBody>
          <a:bodyPr wrap="none" rtlCol="0">
            <a:spAutoFit/>
          </a:bodyPr>
          <a:lstStyle/>
          <a:p>
            <a:r>
              <a:rPr lang="en-US" dirty="0" smtClean="0"/>
              <a:t>10 days</a:t>
            </a:r>
            <a:endParaRPr lang="en-US" dirty="0"/>
          </a:p>
        </p:txBody>
      </p:sp>
      <p:sp>
        <p:nvSpPr>
          <p:cNvPr id="126" name="Freeform 95"/>
          <p:cNvSpPr>
            <a:spLocks/>
          </p:cNvSpPr>
          <p:nvPr/>
        </p:nvSpPr>
        <p:spPr bwMode="auto">
          <a:xfrm>
            <a:off x="3238139" y="2323044"/>
            <a:ext cx="2290611" cy="2517500"/>
          </a:xfrm>
          <a:custGeom>
            <a:avLst/>
            <a:gdLst>
              <a:gd name="T0" fmla="*/ 2147483647 w 5480"/>
              <a:gd name="T1" fmla="*/ 2147483647 h 1976"/>
              <a:gd name="T2" fmla="*/ 2147483647 w 5480"/>
              <a:gd name="T3" fmla="*/ 2147483647 h 1976"/>
              <a:gd name="T4" fmla="*/ 2147483647 w 5480"/>
              <a:gd name="T5" fmla="*/ 0 h 1976"/>
              <a:gd name="T6" fmla="*/ 2147483647 w 5480"/>
              <a:gd name="T7" fmla="*/ 2147483647 h 1976"/>
              <a:gd name="T8" fmla="*/ 2147483647 w 5480"/>
              <a:gd name="T9" fmla="*/ 2147483647 h 1976"/>
              <a:gd name="T10" fmla="*/ 2147483647 w 5480"/>
              <a:gd name="T11" fmla="*/ 2147483647 h 1976"/>
              <a:gd name="T12" fmla="*/ 2147483647 w 5480"/>
              <a:gd name="T13" fmla="*/ 2147483647 h 1976"/>
              <a:gd name="T14" fmla="*/ 2147483647 w 5480"/>
              <a:gd name="T15" fmla="*/ 2147483647 h 1976"/>
              <a:gd name="T16" fmla="*/ 2147483647 w 5480"/>
              <a:gd name="T17" fmla="*/ 2147483647 h 1976"/>
              <a:gd name="T18" fmla="*/ 2147483647 w 5480"/>
              <a:gd name="T19" fmla="*/ 2147483647 h 1976"/>
              <a:gd name="T20" fmla="*/ 2147483647 w 5480"/>
              <a:gd name="T21" fmla="*/ 2147483647 h 1976"/>
              <a:gd name="T22" fmla="*/ 2147483647 w 5480"/>
              <a:gd name="T23" fmla="*/ 2147483647 h 1976"/>
              <a:gd name="T24" fmla="*/ 2147483647 w 5480"/>
              <a:gd name="T25" fmla="*/ 2147483647 h 1976"/>
              <a:gd name="T26" fmla="*/ 2147483647 w 5480"/>
              <a:gd name="T27" fmla="*/ 2147483647 h 1976"/>
              <a:gd name="T28" fmla="*/ 2147483647 w 5480"/>
              <a:gd name="T29" fmla="*/ 2147483647 h 1976"/>
              <a:gd name="T30" fmla="*/ 2147483647 w 5480"/>
              <a:gd name="T31" fmla="*/ 2147483647 h 1976"/>
              <a:gd name="T32" fmla="*/ 2147483647 w 5480"/>
              <a:gd name="T33" fmla="*/ 2147483647 h 1976"/>
              <a:gd name="T34" fmla="*/ 2147483647 w 5480"/>
              <a:gd name="T35" fmla="*/ 2147483647 h 1976"/>
              <a:gd name="T36" fmla="*/ 2147483647 w 5480"/>
              <a:gd name="T37" fmla="*/ 2147483647 h 1976"/>
              <a:gd name="T38" fmla="*/ 2147483647 w 5480"/>
              <a:gd name="T39" fmla="*/ 2147483647 h 1976"/>
              <a:gd name="T40" fmla="*/ 2147483647 w 5480"/>
              <a:gd name="T41" fmla="*/ 2147483647 h 1976"/>
              <a:gd name="T42" fmla="*/ 2147483647 w 5480"/>
              <a:gd name="T43" fmla="*/ 2147483647 h 1976"/>
              <a:gd name="T44" fmla="*/ 2147483647 w 5480"/>
              <a:gd name="T45" fmla="*/ 2147483647 h 1976"/>
              <a:gd name="T46" fmla="*/ 2147483647 w 5480"/>
              <a:gd name="T47" fmla="*/ 2147483647 h 1976"/>
              <a:gd name="T48" fmla="*/ 2147483647 w 5480"/>
              <a:gd name="T49" fmla="*/ 2147483647 h 1976"/>
              <a:gd name="T50" fmla="*/ 2147483647 w 5480"/>
              <a:gd name="T51" fmla="*/ 2147483647 h 1976"/>
              <a:gd name="T52" fmla="*/ 2147483647 w 5480"/>
              <a:gd name="T53" fmla="*/ 2147483647 h 1976"/>
              <a:gd name="T54" fmla="*/ 2147483647 w 5480"/>
              <a:gd name="T55" fmla="*/ 2147483647 h 1976"/>
              <a:gd name="T56" fmla="*/ 2147483647 w 5480"/>
              <a:gd name="T57" fmla="*/ 2147483647 h 1976"/>
              <a:gd name="T58" fmla="*/ 2147483647 w 5480"/>
              <a:gd name="T59" fmla="*/ 2147483647 h 1976"/>
              <a:gd name="T60" fmla="*/ 2147483647 w 5480"/>
              <a:gd name="T61" fmla="*/ 2147483647 h 1976"/>
              <a:gd name="T62" fmla="*/ 2147483647 w 5480"/>
              <a:gd name="T63" fmla="*/ 2147483647 h 1976"/>
              <a:gd name="T64" fmla="*/ 2147483647 w 5480"/>
              <a:gd name="T65" fmla="*/ 2147483647 h 1976"/>
              <a:gd name="T66" fmla="*/ 2147483647 w 5480"/>
              <a:gd name="T67" fmla="*/ 2147483647 h 1976"/>
              <a:gd name="T68" fmla="*/ 2147483647 w 5480"/>
              <a:gd name="T69" fmla="*/ 2147483647 h 1976"/>
              <a:gd name="T70" fmla="*/ 2147483647 w 5480"/>
              <a:gd name="T71" fmla="*/ 2147483647 h 1976"/>
              <a:gd name="T72" fmla="*/ 2147483647 w 5480"/>
              <a:gd name="T73" fmla="*/ 2147483647 h 1976"/>
              <a:gd name="T74" fmla="*/ 2147483647 w 5480"/>
              <a:gd name="T75" fmla="*/ 2147483647 h 1976"/>
              <a:gd name="T76" fmla="*/ 2147483647 w 5480"/>
              <a:gd name="T77" fmla="*/ 2147483647 h 19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80"/>
              <a:gd name="T118" fmla="*/ 0 h 1976"/>
              <a:gd name="T119" fmla="*/ 5480 w 5480"/>
              <a:gd name="T120" fmla="*/ 1976 h 19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80" h="1976">
                <a:moveTo>
                  <a:pt x="0" y="208"/>
                </a:moveTo>
                <a:lnTo>
                  <a:pt x="376" y="144"/>
                </a:lnTo>
                <a:lnTo>
                  <a:pt x="592" y="64"/>
                </a:lnTo>
                <a:lnTo>
                  <a:pt x="752" y="32"/>
                </a:lnTo>
                <a:lnTo>
                  <a:pt x="872" y="8"/>
                </a:lnTo>
                <a:lnTo>
                  <a:pt x="968" y="0"/>
                </a:lnTo>
                <a:lnTo>
                  <a:pt x="1056" y="0"/>
                </a:lnTo>
                <a:lnTo>
                  <a:pt x="1128" y="8"/>
                </a:lnTo>
                <a:lnTo>
                  <a:pt x="1192" y="16"/>
                </a:lnTo>
                <a:lnTo>
                  <a:pt x="1248" y="24"/>
                </a:lnTo>
                <a:lnTo>
                  <a:pt x="1296" y="32"/>
                </a:lnTo>
                <a:lnTo>
                  <a:pt x="1344" y="48"/>
                </a:lnTo>
                <a:lnTo>
                  <a:pt x="1424" y="64"/>
                </a:lnTo>
                <a:lnTo>
                  <a:pt x="1464" y="80"/>
                </a:lnTo>
                <a:lnTo>
                  <a:pt x="1536" y="112"/>
                </a:lnTo>
                <a:lnTo>
                  <a:pt x="1592" y="136"/>
                </a:lnTo>
                <a:lnTo>
                  <a:pt x="1672" y="176"/>
                </a:lnTo>
                <a:lnTo>
                  <a:pt x="1744" y="216"/>
                </a:lnTo>
                <a:lnTo>
                  <a:pt x="1800" y="256"/>
                </a:lnTo>
                <a:lnTo>
                  <a:pt x="1856" y="288"/>
                </a:lnTo>
                <a:lnTo>
                  <a:pt x="1920" y="320"/>
                </a:lnTo>
                <a:lnTo>
                  <a:pt x="1984" y="352"/>
                </a:lnTo>
                <a:lnTo>
                  <a:pt x="2048" y="384"/>
                </a:lnTo>
                <a:lnTo>
                  <a:pt x="2120" y="408"/>
                </a:lnTo>
                <a:lnTo>
                  <a:pt x="2176" y="440"/>
                </a:lnTo>
                <a:lnTo>
                  <a:pt x="2232" y="464"/>
                </a:lnTo>
                <a:lnTo>
                  <a:pt x="2296" y="504"/>
                </a:lnTo>
                <a:lnTo>
                  <a:pt x="2360" y="552"/>
                </a:lnTo>
                <a:lnTo>
                  <a:pt x="2424" y="600"/>
                </a:lnTo>
                <a:lnTo>
                  <a:pt x="2488" y="640"/>
                </a:lnTo>
                <a:lnTo>
                  <a:pt x="2544" y="680"/>
                </a:lnTo>
                <a:lnTo>
                  <a:pt x="2616" y="712"/>
                </a:lnTo>
                <a:lnTo>
                  <a:pt x="2672" y="744"/>
                </a:lnTo>
                <a:lnTo>
                  <a:pt x="2736" y="784"/>
                </a:lnTo>
                <a:lnTo>
                  <a:pt x="2800" y="832"/>
                </a:lnTo>
                <a:lnTo>
                  <a:pt x="2864" y="880"/>
                </a:lnTo>
                <a:lnTo>
                  <a:pt x="2928" y="920"/>
                </a:lnTo>
                <a:lnTo>
                  <a:pt x="2984" y="984"/>
                </a:lnTo>
                <a:lnTo>
                  <a:pt x="3048" y="1048"/>
                </a:lnTo>
                <a:lnTo>
                  <a:pt x="3112" y="1088"/>
                </a:lnTo>
                <a:lnTo>
                  <a:pt x="3176" y="1128"/>
                </a:lnTo>
                <a:lnTo>
                  <a:pt x="3240" y="1160"/>
                </a:lnTo>
                <a:lnTo>
                  <a:pt x="3296" y="1208"/>
                </a:lnTo>
                <a:lnTo>
                  <a:pt x="3360" y="1232"/>
                </a:lnTo>
                <a:lnTo>
                  <a:pt x="3424" y="1272"/>
                </a:lnTo>
                <a:lnTo>
                  <a:pt x="3488" y="1336"/>
                </a:lnTo>
                <a:lnTo>
                  <a:pt x="3552" y="1376"/>
                </a:lnTo>
                <a:lnTo>
                  <a:pt x="3608" y="1392"/>
                </a:lnTo>
                <a:lnTo>
                  <a:pt x="3672" y="1432"/>
                </a:lnTo>
                <a:lnTo>
                  <a:pt x="3736" y="1472"/>
                </a:lnTo>
                <a:lnTo>
                  <a:pt x="3800" y="1496"/>
                </a:lnTo>
                <a:lnTo>
                  <a:pt x="3864" y="1512"/>
                </a:lnTo>
                <a:lnTo>
                  <a:pt x="3920" y="1536"/>
                </a:lnTo>
                <a:lnTo>
                  <a:pt x="3984" y="1568"/>
                </a:lnTo>
                <a:lnTo>
                  <a:pt x="4048" y="1600"/>
                </a:lnTo>
                <a:lnTo>
                  <a:pt x="4112" y="1640"/>
                </a:lnTo>
                <a:lnTo>
                  <a:pt x="4176" y="1680"/>
                </a:lnTo>
                <a:lnTo>
                  <a:pt x="4232" y="1720"/>
                </a:lnTo>
                <a:lnTo>
                  <a:pt x="4296" y="1760"/>
                </a:lnTo>
                <a:lnTo>
                  <a:pt x="4360" y="1784"/>
                </a:lnTo>
                <a:lnTo>
                  <a:pt x="4424" y="1792"/>
                </a:lnTo>
                <a:lnTo>
                  <a:pt x="4480" y="1816"/>
                </a:lnTo>
                <a:lnTo>
                  <a:pt x="4544" y="1816"/>
                </a:lnTo>
                <a:lnTo>
                  <a:pt x="4608" y="1776"/>
                </a:lnTo>
                <a:lnTo>
                  <a:pt x="4672" y="1808"/>
                </a:lnTo>
                <a:lnTo>
                  <a:pt x="4736" y="1872"/>
                </a:lnTo>
                <a:lnTo>
                  <a:pt x="4792" y="1896"/>
                </a:lnTo>
                <a:lnTo>
                  <a:pt x="4856" y="1896"/>
                </a:lnTo>
                <a:lnTo>
                  <a:pt x="4920" y="1888"/>
                </a:lnTo>
                <a:lnTo>
                  <a:pt x="4984" y="1840"/>
                </a:lnTo>
                <a:lnTo>
                  <a:pt x="5048" y="1768"/>
                </a:lnTo>
                <a:lnTo>
                  <a:pt x="5104" y="1736"/>
                </a:lnTo>
                <a:lnTo>
                  <a:pt x="5168" y="1712"/>
                </a:lnTo>
                <a:lnTo>
                  <a:pt x="5232" y="1696"/>
                </a:lnTo>
                <a:lnTo>
                  <a:pt x="5296" y="1752"/>
                </a:lnTo>
                <a:lnTo>
                  <a:pt x="5360" y="1872"/>
                </a:lnTo>
                <a:lnTo>
                  <a:pt x="5416" y="1952"/>
                </a:lnTo>
                <a:lnTo>
                  <a:pt x="5480" y="1976"/>
                </a:lnTo>
              </a:path>
            </a:pathLst>
          </a:custGeom>
          <a:noFill/>
          <a:ln w="25400">
            <a:solidFill>
              <a:srgbClr val="000000"/>
            </a:solidFill>
            <a:round/>
            <a:headEnd/>
            <a:tailEnd/>
          </a:ln>
          <a:extLst/>
        </p:spPr>
        <p:txBody>
          <a:bodyPr/>
          <a:lstStyle/>
          <a:p>
            <a:endParaRPr lang="en-US">
              <a:solidFill>
                <a:srgbClr val="000000"/>
              </a:solidFill>
            </a:endParaRPr>
          </a:p>
        </p:txBody>
      </p:sp>
      <p:sp>
        <p:nvSpPr>
          <p:cNvPr id="2" name="Rectangle 1"/>
          <p:cNvSpPr/>
          <p:nvPr/>
        </p:nvSpPr>
        <p:spPr>
          <a:xfrm>
            <a:off x="3732408" y="594131"/>
            <a:ext cx="1349448" cy="584776"/>
          </a:xfrm>
          <a:prstGeom prst="rect">
            <a:avLst/>
          </a:prstGeom>
          <a:solidFill>
            <a:srgbClr val="FFFFFF"/>
          </a:solidFill>
        </p:spPr>
        <p:txBody>
          <a:bodyPr wrap="none">
            <a:spAutoFit/>
          </a:bodyPr>
          <a:lstStyle/>
          <a:p>
            <a:r>
              <a:rPr lang="en-US" sz="2400" dirty="0" smtClean="0">
                <a:solidFill>
                  <a:srgbClr val="000000"/>
                </a:solidFill>
                <a:latin typeface="Helvetica"/>
                <a:ea typeface="MS PGothic" charset="0"/>
                <a:cs typeface="Helvetica"/>
              </a:rPr>
              <a:t> </a:t>
            </a:r>
            <a:r>
              <a:rPr lang="en-US" sz="3200" dirty="0" smtClean="0">
                <a:solidFill>
                  <a:srgbClr val="000000"/>
                </a:solidFill>
                <a:latin typeface="Symbol" charset="0"/>
                <a:ea typeface="MS PGothic" charset="0"/>
                <a:cs typeface="MS PGothic" charset="0"/>
              </a:rPr>
              <a:t></a:t>
            </a:r>
            <a:r>
              <a:rPr lang="en-US" sz="3200" dirty="0" smtClean="0">
                <a:solidFill>
                  <a:srgbClr val="000000"/>
                </a:solidFill>
                <a:ea typeface="MS PGothic" charset="0"/>
                <a:cs typeface="MS PGothic" charset="0"/>
              </a:rPr>
              <a:t>T </a:t>
            </a:r>
            <a:r>
              <a:rPr lang="en-US" sz="2800" dirty="0" smtClean="0">
                <a:solidFill>
                  <a:srgbClr val="000000"/>
                </a:solidFill>
                <a:ea typeface="MS PGothic" charset="0"/>
                <a:cs typeface="MS PGothic" charset="0"/>
              </a:rPr>
              <a:t>(</a:t>
            </a:r>
            <a:r>
              <a:rPr lang="en-US" sz="2800" baseline="30000" dirty="0" err="1" smtClean="0">
                <a:solidFill>
                  <a:srgbClr val="000000"/>
                </a:solidFill>
                <a:ea typeface="MS PGothic" charset="0"/>
                <a:cs typeface="MS PGothic" charset="0"/>
              </a:rPr>
              <a:t>o</a:t>
            </a:r>
            <a:r>
              <a:rPr lang="en-US" sz="2800" dirty="0" err="1" smtClean="0">
                <a:solidFill>
                  <a:srgbClr val="000000"/>
                </a:solidFill>
                <a:ea typeface="MS PGothic" charset="0"/>
                <a:cs typeface="MS PGothic" charset="0"/>
              </a:rPr>
              <a:t>C</a:t>
            </a:r>
            <a:r>
              <a:rPr lang="en-US" sz="2800" dirty="0" smtClean="0">
                <a:solidFill>
                  <a:srgbClr val="000000"/>
                </a:solidFill>
                <a:ea typeface="MS PGothic" charset="0"/>
                <a:cs typeface="MS PGothic" charset="0"/>
              </a:rPr>
              <a:t>)</a:t>
            </a:r>
            <a:endParaRPr lang="en-US" sz="3200" dirty="0"/>
          </a:p>
        </p:txBody>
      </p:sp>
      <p:sp>
        <p:nvSpPr>
          <p:cNvPr id="111" name="Rectangle 110"/>
          <p:cNvSpPr/>
          <p:nvPr/>
        </p:nvSpPr>
        <p:spPr>
          <a:xfrm rot="16200000">
            <a:off x="3273351" y="1738918"/>
            <a:ext cx="1814582" cy="369332"/>
          </a:xfrm>
          <a:prstGeom prst="rect">
            <a:avLst/>
          </a:prstGeom>
        </p:spPr>
        <p:txBody>
          <a:bodyPr wrap="none">
            <a:spAutoFit/>
          </a:bodyPr>
          <a:lstStyle/>
          <a:p>
            <a:r>
              <a:rPr lang="en-US" dirty="0" smtClean="0">
                <a:solidFill>
                  <a:srgbClr val="0000FF"/>
                </a:solidFill>
              </a:rPr>
              <a:t>RMS Fluctuations</a:t>
            </a:r>
            <a:endParaRPr lang="en-US" dirty="0"/>
          </a:p>
        </p:txBody>
      </p:sp>
      <p:sp>
        <p:nvSpPr>
          <p:cNvPr id="322" name="TextBox 321"/>
          <p:cNvSpPr txBox="1"/>
          <p:nvPr/>
        </p:nvSpPr>
        <p:spPr>
          <a:xfrm>
            <a:off x="3617006" y="3489165"/>
            <a:ext cx="761747" cy="369332"/>
          </a:xfrm>
          <a:prstGeom prst="rect">
            <a:avLst/>
          </a:prstGeom>
          <a:solidFill>
            <a:srgbClr val="FFFFFF"/>
          </a:solidFill>
        </p:spPr>
        <p:txBody>
          <a:bodyPr wrap="none" rtlCol="0">
            <a:spAutoFit/>
          </a:bodyPr>
          <a:lstStyle/>
          <a:p>
            <a:r>
              <a:rPr lang="en-US" dirty="0" smtClean="0"/>
              <a:t>1 year</a:t>
            </a:r>
            <a:endParaRPr lang="en-US" dirty="0"/>
          </a:p>
        </p:txBody>
      </p:sp>
      <p:sp>
        <p:nvSpPr>
          <p:cNvPr id="10" name="TextBox 9"/>
          <p:cNvSpPr txBox="1"/>
          <p:nvPr/>
        </p:nvSpPr>
        <p:spPr>
          <a:xfrm>
            <a:off x="316495" y="131494"/>
            <a:ext cx="8626580" cy="461665"/>
          </a:xfrm>
          <a:prstGeom prst="rect">
            <a:avLst/>
          </a:prstGeom>
          <a:noFill/>
          <a:ln>
            <a:solidFill>
              <a:srgbClr val="FF0000"/>
            </a:solidFill>
          </a:ln>
        </p:spPr>
        <p:txBody>
          <a:bodyPr wrap="none" rtlCol="0">
            <a:spAutoFit/>
          </a:bodyPr>
          <a:lstStyle/>
          <a:p>
            <a:r>
              <a:rPr lang="en-US" sz="2400" dirty="0" smtClean="0">
                <a:solidFill>
                  <a:srgbClr val="FF0000"/>
                </a:solidFill>
              </a:rPr>
              <a:t>New </a:t>
            </a:r>
            <a:r>
              <a:rPr lang="en-US" sz="2400" dirty="0" smtClean="0">
                <a:solidFill>
                  <a:srgbClr val="008000"/>
                </a:solidFill>
              </a:rPr>
              <a:t>simple</a:t>
            </a:r>
            <a:r>
              <a:rPr lang="en-US" sz="2400" dirty="0" smtClean="0">
                <a:solidFill>
                  <a:srgbClr val="FF0000"/>
                </a:solidFill>
              </a:rPr>
              <a:t> technique (re)discovered in 2012: Fluctuation analysis </a:t>
            </a:r>
            <a:endParaRPr lang="en-US" sz="2400" dirty="0">
              <a:solidFill>
                <a:srgbClr val="FF0000"/>
              </a:solidFill>
            </a:endParaRPr>
          </a:p>
        </p:txBody>
      </p:sp>
      <p:grpSp>
        <p:nvGrpSpPr>
          <p:cNvPr id="11" name="Group 10"/>
          <p:cNvGrpSpPr/>
          <p:nvPr/>
        </p:nvGrpSpPr>
        <p:grpSpPr>
          <a:xfrm>
            <a:off x="66926" y="673264"/>
            <a:ext cx="8777606" cy="6139944"/>
            <a:chOff x="66926" y="673264"/>
            <a:chExt cx="8777606" cy="6139944"/>
          </a:xfrm>
        </p:grpSpPr>
        <p:sp>
          <p:nvSpPr>
            <p:cNvPr id="3" name="TextBox 2"/>
            <p:cNvSpPr txBox="1"/>
            <p:nvPr/>
          </p:nvSpPr>
          <p:spPr>
            <a:xfrm>
              <a:off x="66926" y="673264"/>
              <a:ext cx="2525683" cy="523220"/>
            </a:xfrm>
            <a:prstGeom prst="rect">
              <a:avLst/>
            </a:prstGeom>
            <a:noFill/>
            <a:ln>
              <a:solidFill>
                <a:srgbClr val="FF0000"/>
              </a:solidFill>
            </a:ln>
          </p:spPr>
          <p:txBody>
            <a:bodyPr wrap="square" rtlCol="0">
              <a:spAutoFit/>
            </a:bodyPr>
            <a:lstStyle/>
            <a:p>
              <a:r>
                <a:rPr lang="en-US" sz="2800" dirty="0" smtClean="0">
                  <a:solidFill>
                    <a:srgbClr val="FF0000"/>
                  </a:solidFill>
                </a:rPr>
                <a:t>Scaling regimes</a:t>
              </a:r>
            </a:p>
          </p:txBody>
        </p:sp>
        <p:grpSp>
          <p:nvGrpSpPr>
            <p:cNvPr id="19" name="Group 18"/>
            <p:cNvGrpSpPr/>
            <p:nvPr/>
          </p:nvGrpSpPr>
          <p:grpSpPr>
            <a:xfrm>
              <a:off x="448665" y="908585"/>
              <a:ext cx="8395867" cy="5904623"/>
              <a:chOff x="448665" y="908585"/>
              <a:chExt cx="8395867" cy="5904623"/>
            </a:xfrm>
          </p:grpSpPr>
          <p:grpSp>
            <p:nvGrpSpPr>
              <p:cNvPr id="16" name="Group 15"/>
              <p:cNvGrpSpPr/>
              <p:nvPr/>
            </p:nvGrpSpPr>
            <p:grpSpPr>
              <a:xfrm>
                <a:off x="2364346" y="1415815"/>
                <a:ext cx="6480186" cy="5397393"/>
                <a:chOff x="2364346" y="1415815"/>
                <a:chExt cx="6480186" cy="5397393"/>
              </a:xfrm>
            </p:grpSpPr>
            <p:sp>
              <p:nvSpPr>
                <p:cNvPr id="33889" name="Line 99"/>
                <p:cNvSpPr>
                  <a:spLocks noChangeShapeType="1"/>
                </p:cNvSpPr>
                <p:nvPr/>
              </p:nvSpPr>
              <p:spPr bwMode="auto">
                <a:xfrm>
                  <a:off x="3565309" y="1415815"/>
                  <a:ext cx="10817" cy="5381943"/>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91" name="Line 100"/>
                <p:cNvSpPr>
                  <a:spLocks noChangeShapeType="1"/>
                </p:cNvSpPr>
                <p:nvPr/>
              </p:nvSpPr>
              <p:spPr bwMode="auto">
                <a:xfrm>
                  <a:off x="6881075" y="1911863"/>
                  <a:ext cx="0" cy="4801609"/>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93" name="Text Box 104"/>
                <p:cNvSpPr txBox="1">
                  <a:spLocks noChangeArrowheads="1"/>
                </p:cNvSpPr>
                <p:nvPr/>
              </p:nvSpPr>
              <p:spPr bwMode="auto">
                <a:xfrm>
                  <a:off x="5966503" y="5440434"/>
                  <a:ext cx="753344" cy="307777"/>
                </a:xfrm>
                <a:prstGeom prst="rect">
                  <a:avLst/>
                </a:prstGeom>
                <a:noFill/>
                <a:ln w="9525">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0000"/>
                      </a:solidFill>
                      <a:ea typeface="MS PGothic" charset="0"/>
                      <a:cs typeface="MS PGothic" charset="0"/>
                    </a:rPr>
                    <a:t>climate</a:t>
                  </a:r>
                  <a:endParaRPr lang="en-US" sz="1800">
                    <a:solidFill>
                      <a:srgbClr val="FF0000"/>
                    </a:solidFill>
                    <a:ea typeface="MS PGothic" charset="0"/>
                    <a:cs typeface="MS PGothic" charset="0"/>
                  </a:endParaRPr>
                </a:p>
              </p:txBody>
            </p:sp>
            <p:sp>
              <p:nvSpPr>
                <p:cNvPr id="33895" name="Text Box 104"/>
                <p:cNvSpPr txBox="1">
                  <a:spLocks noChangeArrowheads="1"/>
                </p:cNvSpPr>
                <p:nvPr/>
              </p:nvSpPr>
              <p:spPr bwMode="auto">
                <a:xfrm>
                  <a:off x="7642084" y="5447425"/>
                  <a:ext cx="1202448" cy="307777"/>
                </a:xfrm>
                <a:prstGeom prst="rect">
                  <a:avLst/>
                </a:prstGeom>
                <a:noFill/>
                <a:ln w="9525">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ea typeface="MS PGothic" charset="0"/>
                      <a:cs typeface="MS PGothic" charset="0"/>
                    </a:rPr>
                    <a:t>megaclimate</a:t>
                  </a:r>
                  <a:endParaRPr lang="en-US" sz="1800">
                    <a:solidFill>
                      <a:srgbClr val="FF0000"/>
                    </a:solidFill>
                    <a:ea typeface="MS PGothic" charset="0"/>
                    <a:cs typeface="MS PGothic" charset="0"/>
                  </a:endParaRPr>
                </a:p>
              </p:txBody>
            </p:sp>
            <p:sp>
              <p:nvSpPr>
                <p:cNvPr id="33896" name="Text Box 104"/>
                <p:cNvSpPr txBox="1">
                  <a:spLocks noChangeArrowheads="1"/>
                </p:cNvSpPr>
                <p:nvPr/>
              </p:nvSpPr>
              <p:spPr bwMode="auto">
                <a:xfrm rot="16200000">
                  <a:off x="6528509" y="5858943"/>
                  <a:ext cx="1252153" cy="307777"/>
                </a:xfrm>
                <a:prstGeom prst="rect">
                  <a:avLst/>
                </a:prstGeom>
                <a:noFill/>
                <a:ln w="9525">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ea typeface="MS PGothic" charset="0"/>
                      <a:cs typeface="MS PGothic" charset="0"/>
                    </a:rPr>
                    <a:t>macroclimate</a:t>
                  </a:r>
                  <a:endParaRPr lang="en-US" sz="1800">
                    <a:solidFill>
                      <a:srgbClr val="FF0000"/>
                    </a:solidFill>
                    <a:ea typeface="MS PGothic" charset="0"/>
                    <a:cs typeface="MS PGothic" charset="0"/>
                  </a:endParaRPr>
                </a:p>
              </p:txBody>
            </p:sp>
            <p:sp>
              <p:nvSpPr>
                <p:cNvPr id="33897" name="Line 100"/>
                <p:cNvSpPr>
                  <a:spLocks noChangeShapeType="1"/>
                </p:cNvSpPr>
                <p:nvPr/>
              </p:nvSpPr>
              <p:spPr bwMode="auto">
                <a:xfrm>
                  <a:off x="7484380" y="1877451"/>
                  <a:ext cx="0" cy="489019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3892" name="Text Box 102"/>
                <p:cNvSpPr txBox="1">
                  <a:spLocks noChangeArrowheads="1"/>
                </p:cNvSpPr>
                <p:nvPr/>
              </p:nvSpPr>
              <p:spPr bwMode="auto">
                <a:xfrm>
                  <a:off x="2364346" y="5447430"/>
                  <a:ext cx="825867" cy="307777"/>
                </a:xfrm>
                <a:prstGeom prst="rect">
                  <a:avLst/>
                </a:prstGeom>
                <a:solidFill>
                  <a:srgbClr val="FFFFFF"/>
                </a:solidFill>
                <a:ln w="9525">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FF0000"/>
                      </a:solidFill>
                      <a:ea typeface="MS PGothic" charset="0"/>
                      <a:cs typeface="MS PGothic" charset="0"/>
                    </a:rPr>
                    <a:t>weather</a:t>
                  </a:r>
                  <a:endParaRPr lang="en-US" sz="1800" dirty="0">
                    <a:solidFill>
                      <a:srgbClr val="FF0000"/>
                    </a:solidFill>
                    <a:ea typeface="MS PGothic" charset="0"/>
                    <a:cs typeface="MS PGothic" charset="0"/>
                  </a:endParaRPr>
                </a:p>
              </p:txBody>
            </p:sp>
            <p:sp>
              <p:nvSpPr>
                <p:cNvPr id="33894" name="Text Box 103"/>
                <p:cNvSpPr txBox="1">
                  <a:spLocks noChangeArrowheads="1"/>
                </p:cNvSpPr>
                <p:nvPr/>
              </p:nvSpPr>
              <p:spPr bwMode="auto">
                <a:xfrm>
                  <a:off x="4033363" y="6147533"/>
                  <a:ext cx="1326004" cy="307777"/>
                </a:xfrm>
                <a:prstGeom prst="rect">
                  <a:avLst/>
                </a:prstGeom>
                <a:solidFill>
                  <a:schemeClr val="bg1"/>
                </a:solidFill>
                <a:ln w="9525">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err="1">
                      <a:solidFill>
                        <a:srgbClr val="FF0000"/>
                      </a:solidFill>
                      <a:ea typeface="MS PGothic" charset="0"/>
                      <a:cs typeface="MS PGothic" charset="0"/>
                    </a:rPr>
                    <a:t>macroweather</a:t>
                  </a:r>
                  <a:endParaRPr lang="en-US" sz="1800" dirty="0">
                    <a:solidFill>
                      <a:srgbClr val="FF0000"/>
                    </a:solidFill>
                    <a:ea typeface="MS PGothic" charset="0"/>
                    <a:cs typeface="MS PGothic" charset="0"/>
                  </a:endParaRPr>
                </a:p>
              </p:txBody>
            </p:sp>
            <p:sp>
              <p:nvSpPr>
                <p:cNvPr id="132" name="Line 100"/>
                <p:cNvSpPr>
                  <a:spLocks noChangeShapeType="1"/>
                </p:cNvSpPr>
                <p:nvPr/>
              </p:nvSpPr>
              <p:spPr bwMode="auto">
                <a:xfrm>
                  <a:off x="5788684" y="2915085"/>
                  <a:ext cx="0" cy="3898123"/>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grpSp>
          <p:grpSp>
            <p:nvGrpSpPr>
              <p:cNvPr id="96" name="Group 95"/>
              <p:cNvGrpSpPr/>
              <p:nvPr/>
            </p:nvGrpSpPr>
            <p:grpSpPr>
              <a:xfrm>
                <a:off x="448665" y="908585"/>
                <a:ext cx="8395867" cy="5491933"/>
                <a:chOff x="448666" y="908583"/>
                <a:chExt cx="8395866" cy="5491933"/>
              </a:xfrm>
            </p:grpSpPr>
            <p:cxnSp>
              <p:nvCxnSpPr>
                <p:cNvPr id="12" name="Straight Connector 11"/>
                <p:cNvCxnSpPr/>
                <p:nvPr/>
              </p:nvCxnSpPr>
              <p:spPr>
                <a:xfrm flipH="1">
                  <a:off x="448666" y="1946264"/>
                  <a:ext cx="2579615" cy="445425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94711" y="1927304"/>
                  <a:ext cx="1551575" cy="3185151"/>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5865867" y="1705413"/>
                  <a:ext cx="1141397" cy="2904394"/>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7407925" y="1877451"/>
                  <a:ext cx="1164085" cy="2445243"/>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7996354" y="908583"/>
                  <a:ext cx="848178" cy="1612577"/>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flipV="1">
                  <a:off x="6976187" y="2053555"/>
                  <a:ext cx="441817" cy="161342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grpSp>
      <p:sp>
        <p:nvSpPr>
          <p:cNvPr id="13" name="TextBox 12"/>
          <p:cNvSpPr txBox="1"/>
          <p:nvPr/>
        </p:nvSpPr>
        <p:spPr>
          <a:xfrm>
            <a:off x="6709800" y="594131"/>
            <a:ext cx="1949484" cy="261610"/>
          </a:xfrm>
          <a:prstGeom prst="rect">
            <a:avLst/>
          </a:prstGeom>
          <a:noFill/>
        </p:spPr>
        <p:txBody>
          <a:bodyPr wrap="none" rtlCol="0">
            <a:spAutoFit/>
          </a:bodyPr>
          <a:lstStyle/>
          <a:p>
            <a:r>
              <a:rPr lang="en-US" sz="1100" dirty="0" smtClean="0"/>
              <a:t>Based on </a:t>
            </a:r>
            <a:r>
              <a:rPr lang="en-US" sz="1100" dirty="0" err="1" smtClean="0"/>
              <a:t>Haar</a:t>
            </a:r>
            <a:r>
              <a:rPr lang="en-US" sz="1100" dirty="0" smtClean="0"/>
              <a:t> wavelets (1910)</a:t>
            </a:r>
            <a:endParaRPr lang="en-US" sz="1100" dirty="0"/>
          </a:p>
        </p:txBody>
      </p:sp>
      <p:sp>
        <p:nvSpPr>
          <p:cNvPr id="127" name="TextBox 126"/>
          <p:cNvSpPr txBox="1"/>
          <p:nvPr/>
        </p:nvSpPr>
        <p:spPr>
          <a:xfrm rot="16200000">
            <a:off x="6093252" y="2394895"/>
            <a:ext cx="1611373" cy="338556"/>
          </a:xfrm>
          <a:prstGeom prst="rect">
            <a:avLst/>
          </a:prstGeom>
          <a:solidFill>
            <a:srgbClr val="FFFFFF"/>
          </a:solidFill>
        </p:spPr>
        <p:txBody>
          <a:bodyPr wrap="square" rtlCol="0">
            <a:spAutoFit/>
          </a:bodyPr>
          <a:lstStyle/>
          <a:p>
            <a:pPr algn="ctr"/>
            <a:r>
              <a:rPr lang="en-US" sz="1600" dirty="0" smtClean="0">
                <a:solidFill>
                  <a:srgbClr val="008000"/>
                </a:solidFill>
              </a:rPr>
              <a:t>Astronomical+?</a:t>
            </a:r>
            <a:endParaRPr lang="en-US" sz="1600" dirty="0">
              <a:solidFill>
                <a:srgbClr val="008000"/>
              </a:solidFill>
            </a:endParaRPr>
          </a:p>
        </p:txBody>
      </p:sp>
      <p:grpSp>
        <p:nvGrpSpPr>
          <p:cNvPr id="9" name="Group 8"/>
          <p:cNvGrpSpPr/>
          <p:nvPr/>
        </p:nvGrpSpPr>
        <p:grpSpPr>
          <a:xfrm>
            <a:off x="4840594" y="546420"/>
            <a:ext cx="916904" cy="5674547"/>
            <a:chOff x="4840594" y="546420"/>
            <a:chExt cx="916904" cy="5674547"/>
          </a:xfrm>
        </p:grpSpPr>
        <p:sp>
          <p:nvSpPr>
            <p:cNvPr id="136" name="Text Box 103"/>
            <p:cNvSpPr txBox="1">
              <a:spLocks noChangeArrowheads="1"/>
            </p:cNvSpPr>
            <p:nvPr/>
          </p:nvSpPr>
          <p:spPr bwMode="auto">
            <a:xfrm rot="16200000">
              <a:off x="4982442" y="5445911"/>
              <a:ext cx="1242335" cy="307777"/>
            </a:xfrm>
            <a:prstGeom prst="rect">
              <a:avLst/>
            </a:prstGeom>
            <a:solidFill>
              <a:schemeClr val="bg1"/>
            </a:solidFill>
            <a:ln w="9525">
              <a:no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solidFill>
                    <a:srgbClr val="000000"/>
                  </a:solidFill>
                  <a:ea typeface="MS PGothic" charset="0"/>
                  <a:cs typeface="MS PGothic" charset="0"/>
                </a:rPr>
                <a:t>Pre-industrial</a:t>
              </a:r>
              <a:endParaRPr lang="en-US" sz="1800" dirty="0">
                <a:solidFill>
                  <a:srgbClr val="000000"/>
                </a:solidFill>
                <a:ea typeface="MS PGothic" charset="0"/>
                <a:cs typeface="MS PGothic" charset="0"/>
              </a:endParaRPr>
            </a:p>
          </p:txBody>
        </p:sp>
        <p:grpSp>
          <p:nvGrpSpPr>
            <p:cNvPr id="18" name="Group 17"/>
            <p:cNvGrpSpPr/>
            <p:nvPr/>
          </p:nvGrpSpPr>
          <p:grpSpPr>
            <a:xfrm>
              <a:off x="4840594" y="546420"/>
              <a:ext cx="654938" cy="5501341"/>
              <a:chOff x="4840594" y="546420"/>
              <a:chExt cx="654938" cy="5501341"/>
            </a:xfrm>
          </p:grpSpPr>
          <p:grpSp>
            <p:nvGrpSpPr>
              <p:cNvPr id="15" name="Group 14"/>
              <p:cNvGrpSpPr/>
              <p:nvPr/>
            </p:nvGrpSpPr>
            <p:grpSpPr>
              <a:xfrm>
                <a:off x="4840594" y="546420"/>
                <a:ext cx="654938" cy="5501341"/>
                <a:chOff x="4840594" y="546420"/>
                <a:chExt cx="654938" cy="5501341"/>
              </a:xfrm>
            </p:grpSpPr>
            <p:grpSp>
              <p:nvGrpSpPr>
                <p:cNvPr id="97" name="Group 96"/>
                <p:cNvGrpSpPr/>
                <p:nvPr/>
              </p:nvGrpSpPr>
              <p:grpSpPr>
                <a:xfrm>
                  <a:off x="4840594" y="3229386"/>
                  <a:ext cx="369941" cy="2818375"/>
                  <a:chOff x="4840596" y="3229384"/>
                  <a:chExt cx="369941" cy="2818374"/>
                </a:xfrm>
              </p:grpSpPr>
              <p:sp>
                <p:nvSpPr>
                  <p:cNvPr id="33890" name="Line 100"/>
                  <p:cNvSpPr>
                    <a:spLocks noChangeShapeType="1"/>
                  </p:cNvSpPr>
                  <p:nvPr/>
                </p:nvSpPr>
                <p:spPr bwMode="auto">
                  <a:xfrm>
                    <a:off x="5210537" y="3229384"/>
                    <a:ext cx="0" cy="2488993"/>
                  </a:xfrm>
                  <a:prstGeom prst="line">
                    <a:avLst/>
                  </a:prstGeom>
                  <a:noFill/>
                  <a:ln w="952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FF"/>
                      </a:solidFill>
                    </a:endParaRPr>
                  </a:p>
                </p:txBody>
              </p:sp>
              <p:sp>
                <p:nvSpPr>
                  <p:cNvPr id="135" name="Text Box 103"/>
                  <p:cNvSpPr txBox="1">
                    <a:spLocks noChangeArrowheads="1"/>
                  </p:cNvSpPr>
                  <p:nvPr/>
                </p:nvSpPr>
                <p:spPr bwMode="auto">
                  <a:xfrm rot="16200000">
                    <a:off x="4537907" y="5437291"/>
                    <a:ext cx="913156" cy="307777"/>
                  </a:xfrm>
                  <a:prstGeom prst="rect">
                    <a:avLst/>
                  </a:prstGeom>
                  <a:solidFill>
                    <a:schemeClr val="bg1"/>
                  </a:solidFill>
                  <a:ln w="9525">
                    <a:no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solidFill>
                          <a:srgbClr val="0000FF"/>
                        </a:solidFill>
                        <a:ea typeface="MS PGothic" charset="0"/>
                        <a:cs typeface="MS PGothic" charset="0"/>
                      </a:rPr>
                      <a:t>Industrial</a:t>
                    </a:r>
                    <a:endParaRPr lang="en-US" sz="1800" dirty="0">
                      <a:solidFill>
                        <a:srgbClr val="0000FF"/>
                      </a:solidFill>
                      <a:ea typeface="MS PGothic" charset="0"/>
                      <a:cs typeface="MS PGothic" charset="0"/>
                    </a:endParaRPr>
                  </a:p>
                </p:txBody>
              </p:sp>
            </p:grpSp>
            <p:sp>
              <p:nvSpPr>
                <p:cNvPr id="125" name="TextBox 124"/>
                <p:cNvSpPr txBox="1"/>
                <p:nvPr/>
              </p:nvSpPr>
              <p:spPr>
                <a:xfrm rot="16200000">
                  <a:off x="3914535" y="1788863"/>
                  <a:ext cx="2823440" cy="338554"/>
                </a:xfrm>
                <a:prstGeom prst="rect">
                  <a:avLst/>
                </a:prstGeom>
                <a:solidFill>
                  <a:srgbClr val="FFFFFF"/>
                </a:solidFill>
              </p:spPr>
              <p:txBody>
                <a:bodyPr wrap="square" rtlCol="0">
                  <a:spAutoFit/>
                </a:bodyPr>
                <a:lstStyle/>
                <a:p>
                  <a:pPr algn="ctr"/>
                  <a:r>
                    <a:rPr lang="en-US" sz="1600" dirty="0" err="1" smtClean="0">
                      <a:solidFill>
                        <a:srgbClr val="008000"/>
                      </a:solidFill>
                    </a:rPr>
                    <a:t>Anthropogenically</a:t>
                  </a:r>
                  <a:r>
                    <a:rPr lang="en-US" sz="1600" dirty="0" smtClean="0">
                      <a:solidFill>
                        <a:srgbClr val="008000"/>
                      </a:solidFill>
                    </a:rPr>
                    <a:t> forced</a:t>
                  </a:r>
                  <a:endParaRPr lang="en-US" sz="1600" dirty="0">
                    <a:solidFill>
                      <a:srgbClr val="008000"/>
                    </a:solidFill>
                  </a:endParaRPr>
                </a:p>
              </p:txBody>
            </p:sp>
          </p:grpSp>
          <p:cxnSp>
            <p:nvCxnSpPr>
              <p:cNvPr id="17" name="Straight Arrow Connector 16"/>
              <p:cNvCxnSpPr>
                <a:endCxn id="33832" idx="0"/>
              </p:cNvCxnSpPr>
              <p:nvPr/>
            </p:nvCxnSpPr>
            <p:spPr>
              <a:xfrm>
                <a:off x="5359367" y="3127681"/>
                <a:ext cx="1744" cy="137565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3030771" y="813701"/>
            <a:ext cx="338554" cy="3456229"/>
            <a:chOff x="3030771" y="813701"/>
            <a:chExt cx="338554" cy="3456229"/>
          </a:xfrm>
        </p:grpSpPr>
        <p:sp>
          <p:nvSpPr>
            <p:cNvPr id="14" name="TextBox 13"/>
            <p:cNvSpPr txBox="1"/>
            <p:nvPr/>
          </p:nvSpPr>
          <p:spPr>
            <a:xfrm rot="16200000">
              <a:off x="1814400" y="2030072"/>
              <a:ext cx="2771295" cy="338554"/>
            </a:xfrm>
            <a:prstGeom prst="rect">
              <a:avLst/>
            </a:prstGeom>
            <a:solidFill>
              <a:srgbClr val="FFFFFF"/>
            </a:solidFill>
          </p:spPr>
          <p:txBody>
            <a:bodyPr wrap="square" rtlCol="0">
              <a:spAutoFit/>
            </a:bodyPr>
            <a:lstStyle/>
            <a:p>
              <a:pPr algn="ctr"/>
              <a:r>
                <a:rPr lang="en-US" sz="1600" dirty="0" smtClean="0">
                  <a:solidFill>
                    <a:srgbClr val="008000"/>
                  </a:solidFill>
                </a:rPr>
                <a:t>Lifetime planetary structures</a:t>
              </a:r>
              <a:endParaRPr lang="en-US" sz="1600" dirty="0">
                <a:solidFill>
                  <a:srgbClr val="008000"/>
                </a:solidFill>
              </a:endParaRPr>
            </a:p>
          </p:txBody>
        </p:sp>
        <p:cxnSp>
          <p:nvCxnSpPr>
            <p:cNvPr id="131" name="Straight Arrow Connector 130"/>
            <p:cNvCxnSpPr/>
            <p:nvPr/>
          </p:nvCxnSpPr>
          <p:spPr>
            <a:xfrm>
              <a:off x="3225860" y="3506674"/>
              <a:ext cx="0" cy="76325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2082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500" fill="hold"/>
                                        <p:tgtEl>
                                          <p:spTgt spid="127"/>
                                        </p:tgtEl>
                                        <p:attrNameLst>
                                          <p:attrName>ppt_x</p:attrName>
                                        </p:attrNameLst>
                                      </p:cBhvr>
                                      <p:tavLst>
                                        <p:tav tm="0">
                                          <p:val>
                                            <p:strVal val="#ppt_x"/>
                                          </p:val>
                                        </p:tav>
                                        <p:tav tm="100000">
                                          <p:val>
                                            <p:strVal val="#ppt_x"/>
                                          </p:val>
                                        </p:tav>
                                      </p:tavLst>
                                    </p:anim>
                                    <p:anim calcmode="lin" valueType="num">
                                      <p:cBhvr additive="base">
                                        <p:cTn id="20"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reeform 3"/>
          <p:cNvSpPr>
            <a:spLocks/>
          </p:cNvSpPr>
          <p:nvPr/>
        </p:nvSpPr>
        <p:spPr bwMode="auto">
          <a:xfrm>
            <a:off x="3286125" y="4557239"/>
            <a:ext cx="2203451" cy="870119"/>
          </a:xfrm>
          <a:custGeom>
            <a:avLst/>
            <a:gdLst>
              <a:gd name="T0" fmla="*/ 2147483647 w 2592"/>
              <a:gd name="T1" fmla="*/ 2147483647 h 1264"/>
              <a:gd name="T2" fmla="*/ 2147483647 w 2592"/>
              <a:gd name="T3" fmla="*/ 2147483647 h 1264"/>
              <a:gd name="T4" fmla="*/ 2147483647 w 2592"/>
              <a:gd name="T5" fmla="*/ 2147483647 h 1264"/>
              <a:gd name="T6" fmla="*/ 2147483647 w 2592"/>
              <a:gd name="T7" fmla="*/ 2147483647 h 1264"/>
              <a:gd name="T8" fmla="*/ 2147483647 w 2592"/>
              <a:gd name="T9" fmla="*/ 2147483647 h 1264"/>
              <a:gd name="T10" fmla="*/ 2147483647 w 2592"/>
              <a:gd name="T11" fmla="*/ 2147483647 h 1264"/>
              <a:gd name="T12" fmla="*/ 2147483647 w 2592"/>
              <a:gd name="T13" fmla="*/ 2147483647 h 1264"/>
              <a:gd name="T14" fmla="*/ 2147483647 w 2592"/>
              <a:gd name="T15" fmla="*/ 2147483647 h 1264"/>
              <a:gd name="T16" fmla="*/ 2147483647 w 2592"/>
              <a:gd name="T17" fmla="*/ 2147483647 h 1264"/>
              <a:gd name="T18" fmla="*/ 2147483647 w 2592"/>
              <a:gd name="T19" fmla="*/ 2147483647 h 1264"/>
              <a:gd name="T20" fmla="*/ 2147483647 w 2592"/>
              <a:gd name="T21" fmla="*/ 2147483647 h 1264"/>
              <a:gd name="T22" fmla="*/ 2147483647 w 2592"/>
              <a:gd name="T23" fmla="*/ 2147483647 h 1264"/>
              <a:gd name="T24" fmla="*/ 2147483647 w 2592"/>
              <a:gd name="T25" fmla="*/ 2147483647 h 1264"/>
              <a:gd name="T26" fmla="*/ 2147483647 w 2592"/>
              <a:gd name="T27" fmla="*/ 2147483647 h 1264"/>
              <a:gd name="T28" fmla="*/ 2147483647 w 2592"/>
              <a:gd name="T29" fmla="*/ 2147483647 h 1264"/>
              <a:gd name="T30" fmla="*/ 2147483647 w 2592"/>
              <a:gd name="T31" fmla="*/ 2147483647 h 1264"/>
              <a:gd name="T32" fmla="*/ 2147483647 w 2592"/>
              <a:gd name="T33" fmla="*/ 2147483647 h 1264"/>
              <a:gd name="T34" fmla="*/ 2147483647 w 2592"/>
              <a:gd name="T35" fmla="*/ 2147483647 h 1264"/>
              <a:gd name="T36" fmla="*/ 2147483647 w 2592"/>
              <a:gd name="T37" fmla="*/ 2147483647 h 1264"/>
              <a:gd name="T38" fmla="*/ 2147483647 w 2592"/>
              <a:gd name="T39" fmla="*/ 2147483647 h 1264"/>
              <a:gd name="T40" fmla="*/ 2147483647 w 2592"/>
              <a:gd name="T41" fmla="*/ 2147483647 h 1264"/>
              <a:gd name="T42" fmla="*/ 2147483647 w 2592"/>
              <a:gd name="T43" fmla="*/ 2147483647 h 1264"/>
              <a:gd name="T44" fmla="*/ 2147483647 w 2592"/>
              <a:gd name="T45" fmla="*/ 2147483647 h 1264"/>
              <a:gd name="T46" fmla="*/ 2147483647 w 2592"/>
              <a:gd name="T47" fmla="*/ 2147483647 h 1264"/>
              <a:gd name="T48" fmla="*/ 2147483647 w 2592"/>
              <a:gd name="T49" fmla="*/ 2147483647 h 1264"/>
              <a:gd name="T50" fmla="*/ 2147483647 w 2592"/>
              <a:gd name="T51" fmla="*/ 2147483647 h 1264"/>
              <a:gd name="T52" fmla="*/ 2147483647 w 2592"/>
              <a:gd name="T53" fmla="*/ 2147483647 h 1264"/>
              <a:gd name="T54" fmla="*/ 2147483647 w 2592"/>
              <a:gd name="T55" fmla="*/ 2147483647 h 1264"/>
              <a:gd name="T56" fmla="*/ 2147483647 w 2592"/>
              <a:gd name="T57" fmla="*/ 2147483647 h 1264"/>
              <a:gd name="T58" fmla="*/ 2147483647 w 2592"/>
              <a:gd name="T59" fmla="*/ 2147483647 h 1264"/>
              <a:gd name="T60" fmla="*/ 2147483647 w 2592"/>
              <a:gd name="T61" fmla="*/ 2147483647 h 1264"/>
              <a:gd name="T62" fmla="*/ 2147483647 w 2592"/>
              <a:gd name="T63" fmla="*/ 2147483647 h 1264"/>
              <a:gd name="T64" fmla="*/ 2147483647 w 2592"/>
              <a:gd name="T65" fmla="*/ 2147483647 h 1264"/>
              <a:gd name="T66" fmla="*/ 2147483647 w 2592"/>
              <a:gd name="T67" fmla="*/ 2147483647 h 1264"/>
              <a:gd name="T68" fmla="*/ 2147483647 w 2592"/>
              <a:gd name="T69" fmla="*/ 2147483647 h 1264"/>
              <a:gd name="T70" fmla="*/ 2147483647 w 2592"/>
              <a:gd name="T71" fmla="*/ 2147483647 h 1264"/>
              <a:gd name="T72" fmla="*/ 2147483647 w 2592"/>
              <a:gd name="T73" fmla="*/ 2147483647 h 1264"/>
              <a:gd name="T74" fmla="*/ 2147483647 w 2592"/>
              <a:gd name="T75" fmla="*/ 2147483647 h 1264"/>
              <a:gd name="T76" fmla="*/ 2147483647 w 2592"/>
              <a:gd name="T77" fmla="*/ 2147483647 h 1264"/>
              <a:gd name="T78" fmla="*/ 2147483647 w 2592"/>
              <a:gd name="T79" fmla="*/ 2147483647 h 1264"/>
              <a:gd name="T80" fmla="*/ 2147483647 w 2592"/>
              <a:gd name="T81" fmla="*/ 2147483647 h 1264"/>
              <a:gd name="T82" fmla="*/ 2147483647 w 2592"/>
              <a:gd name="T83" fmla="*/ 2147483647 h 1264"/>
              <a:gd name="T84" fmla="*/ 2147483647 w 2592"/>
              <a:gd name="T85" fmla="*/ 2147483647 h 1264"/>
              <a:gd name="T86" fmla="*/ 2147483647 w 2592"/>
              <a:gd name="T87" fmla="*/ 2147483647 h 1264"/>
              <a:gd name="T88" fmla="*/ 2147483647 w 2592"/>
              <a:gd name="T89" fmla="*/ 2147483647 h 1264"/>
              <a:gd name="T90" fmla="*/ 2147483647 w 2592"/>
              <a:gd name="T91" fmla="*/ 2147483647 h 1264"/>
              <a:gd name="T92" fmla="*/ 2147483647 w 2592"/>
              <a:gd name="T93" fmla="*/ 2147483647 h 1264"/>
              <a:gd name="T94" fmla="*/ 2147483647 w 2592"/>
              <a:gd name="T95" fmla="*/ 2147483647 h 1264"/>
              <a:gd name="T96" fmla="*/ 2147483647 w 2592"/>
              <a:gd name="T97" fmla="*/ 2147483647 h 1264"/>
              <a:gd name="T98" fmla="*/ 2147483647 w 2592"/>
              <a:gd name="T99" fmla="*/ 2147483647 h 1264"/>
              <a:gd name="T100" fmla="*/ 2147483647 w 2592"/>
              <a:gd name="T101" fmla="*/ 2147483647 h 1264"/>
              <a:gd name="T102" fmla="*/ 2147483647 w 2592"/>
              <a:gd name="T103" fmla="*/ 2147483647 h 1264"/>
              <a:gd name="T104" fmla="*/ 2147483647 w 2592"/>
              <a:gd name="T105" fmla="*/ 2147483647 h 1264"/>
              <a:gd name="T106" fmla="*/ 2147483647 w 2592"/>
              <a:gd name="T107" fmla="*/ 2147483647 h 1264"/>
              <a:gd name="T108" fmla="*/ 2147483647 w 2592"/>
              <a:gd name="T109" fmla="*/ 2147483647 h 1264"/>
              <a:gd name="T110" fmla="*/ 2147483647 w 2592"/>
              <a:gd name="T111" fmla="*/ 2147483647 h 1264"/>
              <a:gd name="T112" fmla="*/ 2147483647 w 2592"/>
              <a:gd name="T113" fmla="*/ 2147483647 h 1264"/>
              <a:gd name="T114" fmla="*/ 2147483647 w 2592"/>
              <a:gd name="T115" fmla="*/ 2147483647 h 1264"/>
              <a:gd name="T116" fmla="*/ 2147483647 w 2592"/>
              <a:gd name="T117" fmla="*/ 2147483647 h 1264"/>
              <a:gd name="T118" fmla="*/ 2147483647 w 2592"/>
              <a:gd name="T119" fmla="*/ 2147483647 h 1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64">
                <a:moveTo>
                  <a:pt x="0" y="1120"/>
                </a:moveTo>
                <a:lnTo>
                  <a:pt x="16" y="1184"/>
                </a:lnTo>
                <a:lnTo>
                  <a:pt x="32" y="1264"/>
                </a:lnTo>
                <a:lnTo>
                  <a:pt x="48" y="1216"/>
                </a:lnTo>
                <a:lnTo>
                  <a:pt x="64" y="1128"/>
                </a:lnTo>
                <a:lnTo>
                  <a:pt x="72" y="1200"/>
                </a:lnTo>
                <a:lnTo>
                  <a:pt x="88" y="1104"/>
                </a:lnTo>
                <a:lnTo>
                  <a:pt x="104" y="1048"/>
                </a:lnTo>
                <a:lnTo>
                  <a:pt x="120" y="960"/>
                </a:lnTo>
                <a:lnTo>
                  <a:pt x="136" y="944"/>
                </a:lnTo>
                <a:lnTo>
                  <a:pt x="144" y="848"/>
                </a:lnTo>
                <a:lnTo>
                  <a:pt x="160" y="792"/>
                </a:lnTo>
                <a:lnTo>
                  <a:pt x="176" y="768"/>
                </a:lnTo>
                <a:lnTo>
                  <a:pt x="192" y="736"/>
                </a:lnTo>
                <a:lnTo>
                  <a:pt x="208" y="696"/>
                </a:lnTo>
                <a:lnTo>
                  <a:pt x="216" y="680"/>
                </a:lnTo>
                <a:lnTo>
                  <a:pt x="232" y="696"/>
                </a:lnTo>
                <a:lnTo>
                  <a:pt x="248" y="696"/>
                </a:lnTo>
                <a:lnTo>
                  <a:pt x="264" y="616"/>
                </a:lnTo>
                <a:lnTo>
                  <a:pt x="280" y="544"/>
                </a:lnTo>
                <a:lnTo>
                  <a:pt x="296" y="496"/>
                </a:lnTo>
                <a:lnTo>
                  <a:pt x="304" y="536"/>
                </a:lnTo>
                <a:lnTo>
                  <a:pt x="320" y="576"/>
                </a:lnTo>
                <a:lnTo>
                  <a:pt x="336" y="632"/>
                </a:lnTo>
                <a:lnTo>
                  <a:pt x="352" y="672"/>
                </a:lnTo>
                <a:lnTo>
                  <a:pt x="368" y="688"/>
                </a:lnTo>
                <a:lnTo>
                  <a:pt x="376" y="720"/>
                </a:lnTo>
                <a:lnTo>
                  <a:pt x="392" y="680"/>
                </a:lnTo>
                <a:lnTo>
                  <a:pt x="408" y="672"/>
                </a:lnTo>
                <a:lnTo>
                  <a:pt x="424" y="608"/>
                </a:lnTo>
                <a:lnTo>
                  <a:pt x="440" y="624"/>
                </a:lnTo>
                <a:lnTo>
                  <a:pt x="448" y="568"/>
                </a:lnTo>
                <a:lnTo>
                  <a:pt x="464" y="512"/>
                </a:lnTo>
                <a:lnTo>
                  <a:pt x="480" y="472"/>
                </a:lnTo>
                <a:lnTo>
                  <a:pt x="496" y="504"/>
                </a:lnTo>
                <a:lnTo>
                  <a:pt x="512" y="592"/>
                </a:lnTo>
                <a:lnTo>
                  <a:pt x="520" y="536"/>
                </a:lnTo>
                <a:lnTo>
                  <a:pt x="536" y="624"/>
                </a:lnTo>
                <a:lnTo>
                  <a:pt x="552" y="616"/>
                </a:lnTo>
                <a:lnTo>
                  <a:pt x="568" y="608"/>
                </a:lnTo>
                <a:lnTo>
                  <a:pt x="584" y="624"/>
                </a:lnTo>
                <a:lnTo>
                  <a:pt x="600" y="584"/>
                </a:lnTo>
                <a:lnTo>
                  <a:pt x="608" y="544"/>
                </a:lnTo>
                <a:lnTo>
                  <a:pt x="624" y="392"/>
                </a:lnTo>
                <a:lnTo>
                  <a:pt x="640" y="352"/>
                </a:lnTo>
                <a:lnTo>
                  <a:pt x="656" y="280"/>
                </a:lnTo>
                <a:lnTo>
                  <a:pt x="672" y="312"/>
                </a:lnTo>
                <a:lnTo>
                  <a:pt x="680" y="336"/>
                </a:lnTo>
                <a:lnTo>
                  <a:pt x="696" y="392"/>
                </a:lnTo>
                <a:lnTo>
                  <a:pt x="712" y="376"/>
                </a:lnTo>
                <a:lnTo>
                  <a:pt x="728" y="384"/>
                </a:lnTo>
                <a:lnTo>
                  <a:pt x="744" y="384"/>
                </a:lnTo>
                <a:lnTo>
                  <a:pt x="752" y="400"/>
                </a:lnTo>
                <a:lnTo>
                  <a:pt x="768" y="344"/>
                </a:lnTo>
                <a:lnTo>
                  <a:pt x="784" y="360"/>
                </a:lnTo>
                <a:lnTo>
                  <a:pt x="800" y="400"/>
                </a:lnTo>
                <a:lnTo>
                  <a:pt x="816" y="416"/>
                </a:lnTo>
                <a:lnTo>
                  <a:pt x="824" y="416"/>
                </a:lnTo>
                <a:lnTo>
                  <a:pt x="840" y="424"/>
                </a:lnTo>
                <a:lnTo>
                  <a:pt x="856" y="344"/>
                </a:lnTo>
                <a:lnTo>
                  <a:pt x="872" y="176"/>
                </a:lnTo>
                <a:lnTo>
                  <a:pt x="888" y="216"/>
                </a:lnTo>
                <a:lnTo>
                  <a:pt x="904" y="216"/>
                </a:lnTo>
                <a:lnTo>
                  <a:pt x="912" y="224"/>
                </a:lnTo>
                <a:lnTo>
                  <a:pt x="928" y="216"/>
                </a:lnTo>
                <a:lnTo>
                  <a:pt x="944" y="336"/>
                </a:lnTo>
                <a:lnTo>
                  <a:pt x="960" y="200"/>
                </a:lnTo>
                <a:lnTo>
                  <a:pt x="976" y="152"/>
                </a:lnTo>
                <a:lnTo>
                  <a:pt x="984" y="296"/>
                </a:lnTo>
                <a:lnTo>
                  <a:pt x="1000" y="256"/>
                </a:lnTo>
                <a:lnTo>
                  <a:pt x="1016" y="328"/>
                </a:lnTo>
                <a:lnTo>
                  <a:pt x="1032" y="352"/>
                </a:lnTo>
                <a:lnTo>
                  <a:pt x="1048" y="392"/>
                </a:lnTo>
                <a:lnTo>
                  <a:pt x="1056" y="552"/>
                </a:lnTo>
                <a:lnTo>
                  <a:pt x="1072" y="568"/>
                </a:lnTo>
                <a:lnTo>
                  <a:pt x="1088" y="576"/>
                </a:lnTo>
                <a:lnTo>
                  <a:pt x="1104" y="544"/>
                </a:lnTo>
                <a:lnTo>
                  <a:pt x="1120" y="488"/>
                </a:lnTo>
                <a:lnTo>
                  <a:pt x="1136" y="448"/>
                </a:lnTo>
                <a:lnTo>
                  <a:pt x="1144" y="536"/>
                </a:lnTo>
                <a:lnTo>
                  <a:pt x="1160" y="584"/>
                </a:lnTo>
                <a:lnTo>
                  <a:pt x="1176" y="536"/>
                </a:lnTo>
                <a:lnTo>
                  <a:pt x="1192" y="544"/>
                </a:lnTo>
                <a:lnTo>
                  <a:pt x="1208" y="480"/>
                </a:lnTo>
                <a:lnTo>
                  <a:pt x="1216" y="408"/>
                </a:lnTo>
                <a:lnTo>
                  <a:pt x="1232" y="376"/>
                </a:lnTo>
                <a:lnTo>
                  <a:pt x="1248" y="352"/>
                </a:lnTo>
                <a:lnTo>
                  <a:pt x="1264" y="288"/>
                </a:lnTo>
                <a:lnTo>
                  <a:pt x="1280" y="288"/>
                </a:lnTo>
                <a:lnTo>
                  <a:pt x="1288" y="304"/>
                </a:lnTo>
                <a:lnTo>
                  <a:pt x="1304" y="320"/>
                </a:lnTo>
                <a:lnTo>
                  <a:pt x="1320" y="376"/>
                </a:lnTo>
                <a:lnTo>
                  <a:pt x="1336" y="432"/>
                </a:lnTo>
                <a:lnTo>
                  <a:pt x="1352" y="392"/>
                </a:lnTo>
                <a:lnTo>
                  <a:pt x="1360" y="416"/>
                </a:lnTo>
                <a:lnTo>
                  <a:pt x="1376" y="432"/>
                </a:lnTo>
                <a:lnTo>
                  <a:pt x="1392" y="448"/>
                </a:lnTo>
                <a:lnTo>
                  <a:pt x="1408" y="496"/>
                </a:lnTo>
                <a:lnTo>
                  <a:pt x="1424" y="480"/>
                </a:lnTo>
                <a:lnTo>
                  <a:pt x="1440" y="472"/>
                </a:lnTo>
                <a:lnTo>
                  <a:pt x="1448" y="464"/>
                </a:lnTo>
                <a:lnTo>
                  <a:pt x="1464" y="448"/>
                </a:lnTo>
                <a:lnTo>
                  <a:pt x="1480" y="456"/>
                </a:lnTo>
                <a:lnTo>
                  <a:pt x="1496" y="424"/>
                </a:lnTo>
                <a:lnTo>
                  <a:pt x="1512" y="432"/>
                </a:lnTo>
                <a:lnTo>
                  <a:pt x="1520" y="368"/>
                </a:lnTo>
                <a:lnTo>
                  <a:pt x="1536" y="320"/>
                </a:lnTo>
                <a:lnTo>
                  <a:pt x="1552" y="296"/>
                </a:lnTo>
                <a:lnTo>
                  <a:pt x="1568" y="208"/>
                </a:lnTo>
                <a:lnTo>
                  <a:pt x="1584" y="208"/>
                </a:lnTo>
                <a:lnTo>
                  <a:pt x="1592" y="216"/>
                </a:lnTo>
                <a:lnTo>
                  <a:pt x="1608" y="216"/>
                </a:lnTo>
                <a:lnTo>
                  <a:pt x="1624" y="240"/>
                </a:lnTo>
                <a:lnTo>
                  <a:pt x="1640" y="264"/>
                </a:lnTo>
                <a:lnTo>
                  <a:pt x="1656" y="248"/>
                </a:lnTo>
                <a:lnTo>
                  <a:pt x="1664" y="208"/>
                </a:lnTo>
                <a:lnTo>
                  <a:pt x="1680" y="240"/>
                </a:lnTo>
                <a:lnTo>
                  <a:pt x="1696" y="408"/>
                </a:lnTo>
                <a:lnTo>
                  <a:pt x="1712" y="456"/>
                </a:lnTo>
                <a:lnTo>
                  <a:pt x="1728" y="432"/>
                </a:lnTo>
                <a:lnTo>
                  <a:pt x="1744" y="440"/>
                </a:lnTo>
                <a:lnTo>
                  <a:pt x="1752" y="520"/>
                </a:lnTo>
                <a:lnTo>
                  <a:pt x="1768" y="560"/>
                </a:lnTo>
                <a:lnTo>
                  <a:pt x="1784" y="520"/>
                </a:lnTo>
                <a:lnTo>
                  <a:pt x="1800" y="544"/>
                </a:lnTo>
                <a:lnTo>
                  <a:pt x="1816" y="464"/>
                </a:lnTo>
                <a:lnTo>
                  <a:pt x="1824" y="456"/>
                </a:lnTo>
                <a:lnTo>
                  <a:pt x="1840" y="448"/>
                </a:lnTo>
                <a:lnTo>
                  <a:pt x="1856" y="448"/>
                </a:lnTo>
                <a:lnTo>
                  <a:pt x="1872" y="408"/>
                </a:lnTo>
                <a:lnTo>
                  <a:pt x="1888" y="288"/>
                </a:lnTo>
                <a:lnTo>
                  <a:pt x="1896" y="208"/>
                </a:lnTo>
                <a:lnTo>
                  <a:pt x="1912" y="176"/>
                </a:lnTo>
                <a:lnTo>
                  <a:pt x="1928" y="160"/>
                </a:lnTo>
                <a:lnTo>
                  <a:pt x="1944" y="72"/>
                </a:lnTo>
                <a:lnTo>
                  <a:pt x="1960" y="40"/>
                </a:lnTo>
                <a:lnTo>
                  <a:pt x="1976" y="56"/>
                </a:lnTo>
                <a:lnTo>
                  <a:pt x="1984" y="72"/>
                </a:lnTo>
                <a:lnTo>
                  <a:pt x="2000" y="104"/>
                </a:lnTo>
                <a:lnTo>
                  <a:pt x="2016" y="112"/>
                </a:lnTo>
                <a:lnTo>
                  <a:pt x="2032" y="144"/>
                </a:lnTo>
                <a:lnTo>
                  <a:pt x="2048" y="160"/>
                </a:lnTo>
                <a:lnTo>
                  <a:pt x="2056" y="240"/>
                </a:lnTo>
                <a:lnTo>
                  <a:pt x="2072" y="280"/>
                </a:lnTo>
                <a:lnTo>
                  <a:pt x="2088" y="320"/>
                </a:lnTo>
                <a:lnTo>
                  <a:pt x="2104" y="352"/>
                </a:lnTo>
                <a:lnTo>
                  <a:pt x="2120" y="368"/>
                </a:lnTo>
                <a:lnTo>
                  <a:pt x="2128" y="352"/>
                </a:lnTo>
                <a:lnTo>
                  <a:pt x="2144" y="336"/>
                </a:lnTo>
                <a:lnTo>
                  <a:pt x="2160" y="320"/>
                </a:lnTo>
                <a:lnTo>
                  <a:pt x="2176" y="304"/>
                </a:lnTo>
                <a:lnTo>
                  <a:pt x="2192" y="336"/>
                </a:lnTo>
                <a:lnTo>
                  <a:pt x="2200" y="352"/>
                </a:lnTo>
                <a:lnTo>
                  <a:pt x="2216" y="224"/>
                </a:lnTo>
                <a:lnTo>
                  <a:pt x="2232" y="208"/>
                </a:lnTo>
                <a:lnTo>
                  <a:pt x="2248" y="120"/>
                </a:lnTo>
                <a:lnTo>
                  <a:pt x="2264" y="56"/>
                </a:lnTo>
                <a:lnTo>
                  <a:pt x="2280" y="56"/>
                </a:lnTo>
                <a:lnTo>
                  <a:pt x="2288" y="64"/>
                </a:lnTo>
                <a:lnTo>
                  <a:pt x="2304" y="56"/>
                </a:lnTo>
                <a:lnTo>
                  <a:pt x="2320" y="56"/>
                </a:lnTo>
                <a:lnTo>
                  <a:pt x="2336" y="88"/>
                </a:lnTo>
                <a:lnTo>
                  <a:pt x="2352" y="80"/>
                </a:lnTo>
                <a:lnTo>
                  <a:pt x="2360" y="64"/>
                </a:lnTo>
                <a:lnTo>
                  <a:pt x="2376" y="32"/>
                </a:lnTo>
                <a:lnTo>
                  <a:pt x="2392" y="0"/>
                </a:lnTo>
                <a:lnTo>
                  <a:pt x="2408" y="32"/>
                </a:lnTo>
                <a:lnTo>
                  <a:pt x="2424" y="8"/>
                </a:lnTo>
                <a:lnTo>
                  <a:pt x="2432" y="48"/>
                </a:lnTo>
                <a:lnTo>
                  <a:pt x="2448" y="144"/>
                </a:lnTo>
                <a:lnTo>
                  <a:pt x="2464" y="120"/>
                </a:lnTo>
                <a:lnTo>
                  <a:pt x="2480" y="144"/>
                </a:lnTo>
                <a:lnTo>
                  <a:pt x="2496" y="152"/>
                </a:lnTo>
                <a:lnTo>
                  <a:pt x="2504" y="248"/>
                </a:lnTo>
                <a:lnTo>
                  <a:pt x="2520" y="216"/>
                </a:lnTo>
                <a:lnTo>
                  <a:pt x="2536" y="176"/>
                </a:lnTo>
                <a:lnTo>
                  <a:pt x="2552" y="208"/>
                </a:lnTo>
                <a:lnTo>
                  <a:pt x="2568" y="168"/>
                </a:lnTo>
                <a:lnTo>
                  <a:pt x="2584" y="160"/>
                </a:lnTo>
                <a:lnTo>
                  <a:pt x="2592"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2" name="Freeform 4"/>
          <p:cNvSpPr>
            <a:spLocks/>
          </p:cNvSpPr>
          <p:nvPr/>
        </p:nvSpPr>
        <p:spPr bwMode="auto">
          <a:xfrm>
            <a:off x="3286125" y="110614"/>
            <a:ext cx="2203451" cy="868787"/>
          </a:xfrm>
          <a:custGeom>
            <a:avLst/>
            <a:gdLst>
              <a:gd name="T0" fmla="*/ 2147483647 w 2592"/>
              <a:gd name="T1" fmla="*/ 2147483647 h 1264"/>
              <a:gd name="T2" fmla="*/ 2147483647 w 2592"/>
              <a:gd name="T3" fmla="*/ 2147483647 h 1264"/>
              <a:gd name="T4" fmla="*/ 2147483647 w 2592"/>
              <a:gd name="T5" fmla="*/ 2147483647 h 1264"/>
              <a:gd name="T6" fmla="*/ 2147483647 w 2592"/>
              <a:gd name="T7" fmla="*/ 2147483647 h 1264"/>
              <a:gd name="T8" fmla="*/ 2147483647 w 2592"/>
              <a:gd name="T9" fmla="*/ 2147483647 h 1264"/>
              <a:gd name="T10" fmla="*/ 2147483647 w 2592"/>
              <a:gd name="T11" fmla="*/ 2147483647 h 1264"/>
              <a:gd name="T12" fmla="*/ 2147483647 w 2592"/>
              <a:gd name="T13" fmla="*/ 2147483647 h 1264"/>
              <a:gd name="T14" fmla="*/ 2147483647 w 2592"/>
              <a:gd name="T15" fmla="*/ 2147483647 h 1264"/>
              <a:gd name="T16" fmla="*/ 2147483647 w 2592"/>
              <a:gd name="T17" fmla="*/ 2147483647 h 1264"/>
              <a:gd name="T18" fmla="*/ 2147483647 w 2592"/>
              <a:gd name="T19" fmla="*/ 2147483647 h 1264"/>
              <a:gd name="T20" fmla="*/ 2147483647 w 2592"/>
              <a:gd name="T21" fmla="*/ 2147483647 h 1264"/>
              <a:gd name="T22" fmla="*/ 2147483647 w 2592"/>
              <a:gd name="T23" fmla="*/ 2147483647 h 1264"/>
              <a:gd name="T24" fmla="*/ 2147483647 w 2592"/>
              <a:gd name="T25" fmla="*/ 2147483647 h 1264"/>
              <a:gd name="T26" fmla="*/ 2147483647 w 2592"/>
              <a:gd name="T27" fmla="*/ 2147483647 h 1264"/>
              <a:gd name="T28" fmla="*/ 2147483647 w 2592"/>
              <a:gd name="T29" fmla="*/ 2147483647 h 1264"/>
              <a:gd name="T30" fmla="*/ 2147483647 w 2592"/>
              <a:gd name="T31" fmla="*/ 2147483647 h 1264"/>
              <a:gd name="T32" fmla="*/ 2147483647 w 2592"/>
              <a:gd name="T33" fmla="*/ 2147483647 h 1264"/>
              <a:gd name="T34" fmla="*/ 2147483647 w 2592"/>
              <a:gd name="T35" fmla="*/ 2147483647 h 1264"/>
              <a:gd name="T36" fmla="*/ 2147483647 w 2592"/>
              <a:gd name="T37" fmla="*/ 2147483647 h 1264"/>
              <a:gd name="T38" fmla="*/ 2147483647 w 2592"/>
              <a:gd name="T39" fmla="*/ 2147483647 h 1264"/>
              <a:gd name="T40" fmla="*/ 2147483647 w 2592"/>
              <a:gd name="T41" fmla="*/ 2147483647 h 1264"/>
              <a:gd name="T42" fmla="*/ 2147483647 w 2592"/>
              <a:gd name="T43" fmla="*/ 2147483647 h 1264"/>
              <a:gd name="T44" fmla="*/ 2147483647 w 2592"/>
              <a:gd name="T45" fmla="*/ 2147483647 h 1264"/>
              <a:gd name="T46" fmla="*/ 2147483647 w 2592"/>
              <a:gd name="T47" fmla="*/ 2147483647 h 1264"/>
              <a:gd name="T48" fmla="*/ 2147483647 w 2592"/>
              <a:gd name="T49" fmla="*/ 2147483647 h 1264"/>
              <a:gd name="T50" fmla="*/ 2147483647 w 2592"/>
              <a:gd name="T51" fmla="*/ 2147483647 h 1264"/>
              <a:gd name="T52" fmla="*/ 2147483647 w 2592"/>
              <a:gd name="T53" fmla="*/ 2147483647 h 1264"/>
              <a:gd name="T54" fmla="*/ 2147483647 w 2592"/>
              <a:gd name="T55" fmla="*/ 2147483647 h 1264"/>
              <a:gd name="T56" fmla="*/ 2147483647 w 2592"/>
              <a:gd name="T57" fmla="*/ 2147483647 h 1264"/>
              <a:gd name="T58" fmla="*/ 2147483647 w 2592"/>
              <a:gd name="T59" fmla="*/ 2147483647 h 1264"/>
              <a:gd name="T60" fmla="*/ 2147483647 w 2592"/>
              <a:gd name="T61" fmla="*/ 2147483647 h 1264"/>
              <a:gd name="T62" fmla="*/ 2147483647 w 2592"/>
              <a:gd name="T63" fmla="*/ 2147483647 h 1264"/>
              <a:gd name="T64" fmla="*/ 2147483647 w 2592"/>
              <a:gd name="T65" fmla="*/ 2147483647 h 1264"/>
              <a:gd name="T66" fmla="*/ 2147483647 w 2592"/>
              <a:gd name="T67" fmla="*/ 2147483647 h 1264"/>
              <a:gd name="T68" fmla="*/ 2147483647 w 2592"/>
              <a:gd name="T69" fmla="*/ 2147483647 h 1264"/>
              <a:gd name="T70" fmla="*/ 2147483647 w 2592"/>
              <a:gd name="T71" fmla="*/ 2147483647 h 1264"/>
              <a:gd name="T72" fmla="*/ 2147483647 w 2592"/>
              <a:gd name="T73" fmla="*/ 2147483647 h 1264"/>
              <a:gd name="T74" fmla="*/ 2147483647 w 2592"/>
              <a:gd name="T75" fmla="*/ 2147483647 h 1264"/>
              <a:gd name="T76" fmla="*/ 2147483647 w 2592"/>
              <a:gd name="T77" fmla="*/ 2147483647 h 1264"/>
              <a:gd name="T78" fmla="*/ 2147483647 w 2592"/>
              <a:gd name="T79" fmla="*/ 2147483647 h 1264"/>
              <a:gd name="T80" fmla="*/ 2147483647 w 2592"/>
              <a:gd name="T81" fmla="*/ 2147483647 h 1264"/>
              <a:gd name="T82" fmla="*/ 2147483647 w 2592"/>
              <a:gd name="T83" fmla="*/ 2147483647 h 1264"/>
              <a:gd name="T84" fmla="*/ 2147483647 w 2592"/>
              <a:gd name="T85" fmla="*/ 2147483647 h 1264"/>
              <a:gd name="T86" fmla="*/ 2147483647 w 2592"/>
              <a:gd name="T87" fmla="*/ 2147483647 h 1264"/>
              <a:gd name="T88" fmla="*/ 2147483647 w 2592"/>
              <a:gd name="T89" fmla="*/ 2147483647 h 1264"/>
              <a:gd name="T90" fmla="*/ 2147483647 w 2592"/>
              <a:gd name="T91" fmla="*/ 2147483647 h 1264"/>
              <a:gd name="T92" fmla="*/ 2147483647 w 2592"/>
              <a:gd name="T93" fmla="*/ 2147483647 h 1264"/>
              <a:gd name="T94" fmla="*/ 2147483647 w 2592"/>
              <a:gd name="T95" fmla="*/ 2147483647 h 1264"/>
              <a:gd name="T96" fmla="*/ 2147483647 w 2592"/>
              <a:gd name="T97" fmla="*/ 2147483647 h 1264"/>
              <a:gd name="T98" fmla="*/ 2147483647 w 2592"/>
              <a:gd name="T99" fmla="*/ 2147483647 h 1264"/>
              <a:gd name="T100" fmla="*/ 2147483647 w 2592"/>
              <a:gd name="T101" fmla="*/ 2147483647 h 1264"/>
              <a:gd name="T102" fmla="*/ 2147483647 w 2592"/>
              <a:gd name="T103" fmla="*/ 2147483647 h 1264"/>
              <a:gd name="T104" fmla="*/ 2147483647 w 2592"/>
              <a:gd name="T105" fmla="*/ 2147483647 h 1264"/>
              <a:gd name="T106" fmla="*/ 2147483647 w 2592"/>
              <a:gd name="T107" fmla="*/ 2147483647 h 1264"/>
              <a:gd name="T108" fmla="*/ 2147483647 w 2592"/>
              <a:gd name="T109" fmla="*/ 2147483647 h 1264"/>
              <a:gd name="T110" fmla="*/ 2147483647 w 2592"/>
              <a:gd name="T111" fmla="*/ 2147483647 h 1264"/>
              <a:gd name="T112" fmla="*/ 2147483647 w 2592"/>
              <a:gd name="T113" fmla="*/ 2147483647 h 1264"/>
              <a:gd name="T114" fmla="*/ 2147483647 w 2592"/>
              <a:gd name="T115" fmla="*/ 2147483647 h 1264"/>
              <a:gd name="T116" fmla="*/ 2147483647 w 2592"/>
              <a:gd name="T117" fmla="*/ 2147483647 h 1264"/>
              <a:gd name="T118" fmla="*/ 2147483647 w 2592"/>
              <a:gd name="T119" fmla="*/ 2147483647 h 1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64">
                <a:moveTo>
                  <a:pt x="0" y="168"/>
                </a:moveTo>
                <a:lnTo>
                  <a:pt x="16" y="104"/>
                </a:lnTo>
                <a:lnTo>
                  <a:pt x="32" y="232"/>
                </a:lnTo>
                <a:lnTo>
                  <a:pt x="48" y="104"/>
                </a:lnTo>
                <a:lnTo>
                  <a:pt x="64" y="176"/>
                </a:lnTo>
                <a:lnTo>
                  <a:pt x="72" y="112"/>
                </a:lnTo>
                <a:lnTo>
                  <a:pt x="88" y="96"/>
                </a:lnTo>
                <a:lnTo>
                  <a:pt x="104" y="200"/>
                </a:lnTo>
                <a:lnTo>
                  <a:pt x="120" y="136"/>
                </a:lnTo>
                <a:lnTo>
                  <a:pt x="136" y="184"/>
                </a:lnTo>
                <a:lnTo>
                  <a:pt x="144" y="192"/>
                </a:lnTo>
                <a:lnTo>
                  <a:pt x="160" y="48"/>
                </a:lnTo>
                <a:lnTo>
                  <a:pt x="176" y="112"/>
                </a:lnTo>
                <a:lnTo>
                  <a:pt x="192" y="232"/>
                </a:lnTo>
                <a:lnTo>
                  <a:pt x="208" y="216"/>
                </a:lnTo>
                <a:lnTo>
                  <a:pt x="216" y="0"/>
                </a:lnTo>
                <a:lnTo>
                  <a:pt x="232" y="80"/>
                </a:lnTo>
                <a:lnTo>
                  <a:pt x="248" y="144"/>
                </a:lnTo>
                <a:lnTo>
                  <a:pt x="264" y="144"/>
                </a:lnTo>
                <a:lnTo>
                  <a:pt x="280" y="144"/>
                </a:lnTo>
                <a:lnTo>
                  <a:pt x="296" y="144"/>
                </a:lnTo>
                <a:lnTo>
                  <a:pt x="304" y="136"/>
                </a:lnTo>
                <a:lnTo>
                  <a:pt x="320" y="144"/>
                </a:lnTo>
                <a:lnTo>
                  <a:pt x="336" y="128"/>
                </a:lnTo>
                <a:lnTo>
                  <a:pt x="352" y="112"/>
                </a:lnTo>
                <a:lnTo>
                  <a:pt x="368" y="96"/>
                </a:lnTo>
                <a:lnTo>
                  <a:pt x="376" y="32"/>
                </a:lnTo>
                <a:lnTo>
                  <a:pt x="392" y="216"/>
                </a:lnTo>
                <a:lnTo>
                  <a:pt x="408" y="232"/>
                </a:lnTo>
                <a:lnTo>
                  <a:pt x="424" y="288"/>
                </a:lnTo>
                <a:lnTo>
                  <a:pt x="440" y="352"/>
                </a:lnTo>
                <a:lnTo>
                  <a:pt x="448" y="424"/>
                </a:lnTo>
                <a:lnTo>
                  <a:pt x="464" y="544"/>
                </a:lnTo>
                <a:lnTo>
                  <a:pt x="480" y="184"/>
                </a:lnTo>
                <a:lnTo>
                  <a:pt x="496" y="384"/>
                </a:lnTo>
                <a:lnTo>
                  <a:pt x="512" y="232"/>
                </a:lnTo>
                <a:lnTo>
                  <a:pt x="520" y="240"/>
                </a:lnTo>
                <a:lnTo>
                  <a:pt x="536" y="344"/>
                </a:lnTo>
                <a:lnTo>
                  <a:pt x="552" y="424"/>
                </a:lnTo>
                <a:lnTo>
                  <a:pt x="568" y="512"/>
                </a:lnTo>
                <a:lnTo>
                  <a:pt x="584" y="504"/>
                </a:lnTo>
                <a:lnTo>
                  <a:pt x="600" y="336"/>
                </a:lnTo>
                <a:lnTo>
                  <a:pt x="608" y="584"/>
                </a:lnTo>
                <a:lnTo>
                  <a:pt x="624" y="416"/>
                </a:lnTo>
                <a:lnTo>
                  <a:pt x="640" y="216"/>
                </a:lnTo>
                <a:lnTo>
                  <a:pt x="656" y="344"/>
                </a:lnTo>
                <a:lnTo>
                  <a:pt x="672" y="176"/>
                </a:lnTo>
                <a:lnTo>
                  <a:pt x="680" y="432"/>
                </a:lnTo>
                <a:lnTo>
                  <a:pt x="696" y="368"/>
                </a:lnTo>
                <a:lnTo>
                  <a:pt x="712" y="280"/>
                </a:lnTo>
                <a:lnTo>
                  <a:pt x="728" y="280"/>
                </a:lnTo>
                <a:lnTo>
                  <a:pt x="744" y="600"/>
                </a:lnTo>
                <a:lnTo>
                  <a:pt x="752" y="448"/>
                </a:lnTo>
                <a:lnTo>
                  <a:pt x="768" y="40"/>
                </a:lnTo>
                <a:lnTo>
                  <a:pt x="784" y="232"/>
                </a:lnTo>
                <a:lnTo>
                  <a:pt x="800" y="288"/>
                </a:lnTo>
                <a:lnTo>
                  <a:pt x="816" y="360"/>
                </a:lnTo>
                <a:lnTo>
                  <a:pt x="824" y="352"/>
                </a:lnTo>
                <a:lnTo>
                  <a:pt x="840" y="632"/>
                </a:lnTo>
                <a:lnTo>
                  <a:pt x="856" y="704"/>
                </a:lnTo>
                <a:lnTo>
                  <a:pt x="872" y="784"/>
                </a:lnTo>
                <a:lnTo>
                  <a:pt x="888" y="1024"/>
                </a:lnTo>
                <a:lnTo>
                  <a:pt x="904" y="1056"/>
                </a:lnTo>
                <a:lnTo>
                  <a:pt x="912" y="1016"/>
                </a:lnTo>
                <a:lnTo>
                  <a:pt x="928" y="984"/>
                </a:lnTo>
                <a:lnTo>
                  <a:pt x="944" y="952"/>
                </a:lnTo>
                <a:lnTo>
                  <a:pt x="960" y="920"/>
                </a:lnTo>
                <a:lnTo>
                  <a:pt x="976" y="648"/>
                </a:lnTo>
                <a:lnTo>
                  <a:pt x="984" y="608"/>
                </a:lnTo>
                <a:lnTo>
                  <a:pt x="1000" y="560"/>
                </a:lnTo>
                <a:lnTo>
                  <a:pt x="1016" y="520"/>
                </a:lnTo>
                <a:lnTo>
                  <a:pt x="1032" y="480"/>
                </a:lnTo>
                <a:lnTo>
                  <a:pt x="1048" y="408"/>
                </a:lnTo>
                <a:lnTo>
                  <a:pt x="1056" y="416"/>
                </a:lnTo>
                <a:lnTo>
                  <a:pt x="1072" y="448"/>
                </a:lnTo>
                <a:lnTo>
                  <a:pt x="1088" y="472"/>
                </a:lnTo>
                <a:lnTo>
                  <a:pt x="1104" y="496"/>
                </a:lnTo>
                <a:lnTo>
                  <a:pt x="1120" y="536"/>
                </a:lnTo>
                <a:lnTo>
                  <a:pt x="1136" y="520"/>
                </a:lnTo>
                <a:lnTo>
                  <a:pt x="1144" y="616"/>
                </a:lnTo>
                <a:lnTo>
                  <a:pt x="1160" y="592"/>
                </a:lnTo>
                <a:lnTo>
                  <a:pt x="1176" y="472"/>
                </a:lnTo>
                <a:lnTo>
                  <a:pt x="1192" y="360"/>
                </a:lnTo>
                <a:lnTo>
                  <a:pt x="1208" y="568"/>
                </a:lnTo>
                <a:lnTo>
                  <a:pt x="1216" y="784"/>
                </a:lnTo>
                <a:lnTo>
                  <a:pt x="1232" y="520"/>
                </a:lnTo>
                <a:lnTo>
                  <a:pt x="1248" y="480"/>
                </a:lnTo>
                <a:lnTo>
                  <a:pt x="1264" y="544"/>
                </a:lnTo>
                <a:lnTo>
                  <a:pt x="1280" y="544"/>
                </a:lnTo>
                <a:lnTo>
                  <a:pt x="1288" y="624"/>
                </a:lnTo>
                <a:lnTo>
                  <a:pt x="1304" y="664"/>
                </a:lnTo>
                <a:lnTo>
                  <a:pt x="1320" y="640"/>
                </a:lnTo>
                <a:lnTo>
                  <a:pt x="1336" y="624"/>
                </a:lnTo>
                <a:lnTo>
                  <a:pt x="1352" y="608"/>
                </a:lnTo>
                <a:lnTo>
                  <a:pt x="1360" y="520"/>
                </a:lnTo>
                <a:lnTo>
                  <a:pt x="1376" y="496"/>
                </a:lnTo>
                <a:lnTo>
                  <a:pt x="1392" y="496"/>
                </a:lnTo>
                <a:lnTo>
                  <a:pt x="1408" y="384"/>
                </a:lnTo>
                <a:lnTo>
                  <a:pt x="1424" y="272"/>
                </a:lnTo>
                <a:lnTo>
                  <a:pt x="1440" y="336"/>
                </a:lnTo>
                <a:lnTo>
                  <a:pt x="1448" y="352"/>
                </a:lnTo>
                <a:lnTo>
                  <a:pt x="1464" y="408"/>
                </a:lnTo>
                <a:lnTo>
                  <a:pt x="1480" y="472"/>
                </a:lnTo>
                <a:lnTo>
                  <a:pt x="1496" y="528"/>
                </a:lnTo>
                <a:lnTo>
                  <a:pt x="1512" y="496"/>
                </a:lnTo>
                <a:lnTo>
                  <a:pt x="1520" y="648"/>
                </a:lnTo>
                <a:lnTo>
                  <a:pt x="1536" y="656"/>
                </a:lnTo>
                <a:lnTo>
                  <a:pt x="1552" y="472"/>
                </a:lnTo>
                <a:lnTo>
                  <a:pt x="1568" y="520"/>
                </a:lnTo>
                <a:lnTo>
                  <a:pt x="1584" y="408"/>
                </a:lnTo>
                <a:lnTo>
                  <a:pt x="1592" y="392"/>
                </a:lnTo>
                <a:lnTo>
                  <a:pt x="1608" y="432"/>
                </a:lnTo>
                <a:lnTo>
                  <a:pt x="1624" y="432"/>
                </a:lnTo>
                <a:lnTo>
                  <a:pt x="1640" y="544"/>
                </a:lnTo>
                <a:lnTo>
                  <a:pt x="1656" y="560"/>
                </a:lnTo>
                <a:lnTo>
                  <a:pt x="1664" y="496"/>
                </a:lnTo>
                <a:lnTo>
                  <a:pt x="1680" y="416"/>
                </a:lnTo>
                <a:lnTo>
                  <a:pt x="1696" y="328"/>
                </a:lnTo>
                <a:lnTo>
                  <a:pt x="1712" y="520"/>
                </a:lnTo>
                <a:lnTo>
                  <a:pt x="1728" y="376"/>
                </a:lnTo>
                <a:lnTo>
                  <a:pt x="1744" y="432"/>
                </a:lnTo>
                <a:lnTo>
                  <a:pt x="1752" y="368"/>
                </a:lnTo>
                <a:lnTo>
                  <a:pt x="1768" y="424"/>
                </a:lnTo>
                <a:lnTo>
                  <a:pt x="1784" y="496"/>
                </a:lnTo>
                <a:lnTo>
                  <a:pt x="1800" y="568"/>
                </a:lnTo>
                <a:lnTo>
                  <a:pt x="1816" y="480"/>
                </a:lnTo>
                <a:lnTo>
                  <a:pt x="1824" y="464"/>
                </a:lnTo>
                <a:lnTo>
                  <a:pt x="1840" y="448"/>
                </a:lnTo>
                <a:lnTo>
                  <a:pt x="1856" y="496"/>
                </a:lnTo>
                <a:lnTo>
                  <a:pt x="1872" y="472"/>
                </a:lnTo>
                <a:lnTo>
                  <a:pt x="1888" y="456"/>
                </a:lnTo>
                <a:lnTo>
                  <a:pt x="1896" y="440"/>
                </a:lnTo>
                <a:lnTo>
                  <a:pt x="1912" y="512"/>
                </a:lnTo>
                <a:lnTo>
                  <a:pt x="1928" y="608"/>
                </a:lnTo>
                <a:lnTo>
                  <a:pt x="1944" y="576"/>
                </a:lnTo>
                <a:lnTo>
                  <a:pt x="1960" y="536"/>
                </a:lnTo>
                <a:lnTo>
                  <a:pt x="1976" y="504"/>
                </a:lnTo>
                <a:lnTo>
                  <a:pt x="1984" y="512"/>
                </a:lnTo>
                <a:lnTo>
                  <a:pt x="2000" y="520"/>
                </a:lnTo>
                <a:lnTo>
                  <a:pt x="2016" y="536"/>
                </a:lnTo>
                <a:lnTo>
                  <a:pt x="2032" y="552"/>
                </a:lnTo>
                <a:lnTo>
                  <a:pt x="2048" y="568"/>
                </a:lnTo>
                <a:lnTo>
                  <a:pt x="2056" y="584"/>
                </a:lnTo>
                <a:lnTo>
                  <a:pt x="2072" y="656"/>
                </a:lnTo>
                <a:lnTo>
                  <a:pt x="2088" y="800"/>
                </a:lnTo>
                <a:lnTo>
                  <a:pt x="2104" y="848"/>
                </a:lnTo>
                <a:lnTo>
                  <a:pt x="2120" y="880"/>
                </a:lnTo>
                <a:lnTo>
                  <a:pt x="2128" y="920"/>
                </a:lnTo>
                <a:lnTo>
                  <a:pt x="2144" y="944"/>
                </a:lnTo>
                <a:lnTo>
                  <a:pt x="2160" y="912"/>
                </a:lnTo>
                <a:lnTo>
                  <a:pt x="2176" y="896"/>
                </a:lnTo>
                <a:lnTo>
                  <a:pt x="2192" y="928"/>
                </a:lnTo>
                <a:lnTo>
                  <a:pt x="2200" y="928"/>
                </a:lnTo>
                <a:lnTo>
                  <a:pt x="2216" y="952"/>
                </a:lnTo>
                <a:lnTo>
                  <a:pt x="2232" y="944"/>
                </a:lnTo>
                <a:lnTo>
                  <a:pt x="2248" y="896"/>
                </a:lnTo>
                <a:lnTo>
                  <a:pt x="2264" y="784"/>
                </a:lnTo>
                <a:lnTo>
                  <a:pt x="2280" y="1264"/>
                </a:lnTo>
                <a:lnTo>
                  <a:pt x="2288" y="1144"/>
                </a:lnTo>
                <a:lnTo>
                  <a:pt x="2304" y="952"/>
                </a:lnTo>
                <a:lnTo>
                  <a:pt x="2320" y="960"/>
                </a:lnTo>
                <a:lnTo>
                  <a:pt x="2336" y="960"/>
                </a:lnTo>
                <a:lnTo>
                  <a:pt x="2352" y="968"/>
                </a:lnTo>
                <a:lnTo>
                  <a:pt x="2360" y="992"/>
                </a:lnTo>
                <a:lnTo>
                  <a:pt x="2376" y="1016"/>
                </a:lnTo>
                <a:lnTo>
                  <a:pt x="2392" y="1048"/>
                </a:lnTo>
                <a:lnTo>
                  <a:pt x="2408" y="1080"/>
                </a:lnTo>
                <a:lnTo>
                  <a:pt x="2424" y="1104"/>
                </a:lnTo>
                <a:lnTo>
                  <a:pt x="2432" y="1152"/>
                </a:lnTo>
                <a:lnTo>
                  <a:pt x="2448" y="1160"/>
                </a:lnTo>
                <a:lnTo>
                  <a:pt x="2464" y="1176"/>
                </a:lnTo>
                <a:lnTo>
                  <a:pt x="2480" y="1184"/>
                </a:lnTo>
                <a:lnTo>
                  <a:pt x="2496" y="1200"/>
                </a:lnTo>
                <a:lnTo>
                  <a:pt x="2504" y="1176"/>
                </a:lnTo>
                <a:lnTo>
                  <a:pt x="2520" y="1128"/>
                </a:lnTo>
                <a:lnTo>
                  <a:pt x="2536" y="1080"/>
                </a:lnTo>
                <a:lnTo>
                  <a:pt x="2552" y="1040"/>
                </a:lnTo>
                <a:lnTo>
                  <a:pt x="2568" y="992"/>
                </a:lnTo>
                <a:lnTo>
                  <a:pt x="2584" y="944"/>
                </a:lnTo>
                <a:lnTo>
                  <a:pt x="2592" y="8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3" name="Freeform 5"/>
          <p:cNvSpPr>
            <a:spLocks/>
          </p:cNvSpPr>
          <p:nvPr/>
        </p:nvSpPr>
        <p:spPr bwMode="auto">
          <a:xfrm>
            <a:off x="3286125" y="1838854"/>
            <a:ext cx="2203451" cy="868787"/>
          </a:xfrm>
          <a:custGeom>
            <a:avLst/>
            <a:gdLst>
              <a:gd name="T0" fmla="*/ 2147483647 w 2592"/>
              <a:gd name="T1" fmla="*/ 2147483647 h 1264"/>
              <a:gd name="T2" fmla="*/ 2147483647 w 2592"/>
              <a:gd name="T3" fmla="*/ 2147483647 h 1264"/>
              <a:gd name="T4" fmla="*/ 2147483647 w 2592"/>
              <a:gd name="T5" fmla="*/ 2147483647 h 1264"/>
              <a:gd name="T6" fmla="*/ 2147483647 w 2592"/>
              <a:gd name="T7" fmla="*/ 2147483647 h 1264"/>
              <a:gd name="T8" fmla="*/ 2147483647 w 2592"/>
              <a:gd name="T9" fmla="*/ 2147483647 h 1264"/>
              <a:gd name="T10" fmla="*/ 2147483647 w 2592"/>
              <a:gd name="T11" fmla="*/ 2147483647 h 1264"/>
              <a:gd name="T12" fmla="*/ 2147483647 w 2592"/>
              <a:gd name="T13" fmla="*/ 2147483647 h 1264"/>
              <a:gd name="T14" fmla="*/ 2147483647 w 2592"/>
              <a:gd name="T15" fmla="*/ 2147483647 h 1264"/>
              <a:gd name="T16" fmla="*/ 2147483647 w 2592"/>
              <a:gd name="T17" fmla="*/ 2147483647 h 1264"/>
              <a:gd name="T18" fmla="*/ 2147483647 w 2592"/>
              <a:gd name="T19" fmla="*/ 2147483647 h 1264"/>
              <a:gd name="T20" fmla="*/ 2147483647 w 2592"/>
              <a:gd name="T21" fmla="*/ 2147483647 h 1264"/>
              <a:gd name="T22" fmla="*/ 2147483647 w 2592"/>
              <a:gd name="T23" fmla="*/ 2147483647 h 1264"/>
              <a:gd name="T24" fmla="*/ 2147483647 w 2592"/>
              <a:gd name="T25" fmla="*/ 2147483647 h 1264"/>
              <a:gd name="T26" fmla="*/ 2147483647 w 2592"/>
              <a:gd name="T27" fmla="*/ 2147483647 h 1264"/>
              <a:gd name="T28" fmla="*/ 2147483647 w 2592"/>
              <a:gd name="T29" fmla="*/ 2147483647 h 1264"/>
              <a:gd name="T30" fmla="*/ 2147483647 w 2592"/>
              <a:gd name="T31" fmla="*/ 2147483647 h 1264"/>
              <a:gd name="T32" fmla="*/ 2147483647 w 2592"/>
              <a:gd name="T33" fmla="*/ 2147483647 h 1264"/>
              <a:gd name="T34" fmla="*/ 2147483647 w 2592"/>
              <a:gd name="T35" fmla="*/ 2147483647 h 1264"/>
              <a:gd name="T36" fmla="*/ 2147483647 w 2592"/>
              <a:gd name="T37" fmla="*/ 2147483647 h 1264"/>
              <a:gd name="T38" fmla="*/ 2147483647 w 2592"/>
              <a:gd name="T39" fmla="*/ 2147483647 h 1264"/>
              <a:gd name="T40" fmla="*/ 2147483647 w 2592"/>
              <a:gd name="T41" fmla="*/ 2147483647 h 1264"/>
              <a:gd name="T42" fmla="*/ 2147483647 w 2592"/>
              <a:gd name="T43" fmla="*/ 2147483647 h 1264"/>
              <a:gd name="T44" fmla="*/ 2147483647 w 2592"/>
              <a:gd name="T45" fmla="*/ 2147483647 h 1264"/>
              <a:gd name="T46" fmla="*/ 2147483647 w 2592"/>
              <a:gd name="T47" fmla="*/ 2147483647 h 1264"/>
              <a:gd name="T48" fmla="*/ 2147483647 w 2592"/>
              <a:gd name="T49" fmla="*/ 2147483647 h 1264"/>
              <a:gd name="T50" fmla="*/ 2147483647 w 2592"/>
              <a:gd name="T51" fmla="*/ 2147483647 h 1264"/>
              <a:gd name="T52" fmla="*/ 2147483647 w 2592"/>
              <a:gd name="T53" fmla="*/ 2147483647 h 1264"/>
              <a:gd name="T54" fmla="*/ 2147483647 w 2592"/>
              <a:gd name="T55" fmla="*/ 2147483647 h 1264"/>
              <a:gd name="T56" fmla="*/ 2147483647 w 2592"/>
              <a:gd name="T57" fmla="*/ 2147483647 h 1264"/>
              <a:gd name="T58" fmla="*/ 2147483647 w 2592"/>
              <a:gd name="T59" fmla="*/ 2147483647 h 1264"/>
              <a:gd name="T60" fmla="*/ 2147483647 w 2592"/>
              <a:gd name="T61" fmla="*/ 2147483647 h 1264"/>
              <a:gd name="T62" fmla="*/ 2147483647 w 2592"/>
              <a:gd name="T63" fmla="*/ 2147483647 h 1264"/>
              <a:gd name="T64" fmla="*/ 2147483647 w 2592"/>
              <a:gd name="T65" fmla="*/ 2147483647 h 1264"/>
              <a:gd name="T66" fmla="*/ 2147483647 w 2592"/>
              <a:gd name="T67" fmla="*/ 2147483647 h 1264"/>
              <a:gd name="T68" fmla="*/ 2147483647 w 2592"/>
              <a:gd name="T69" fmla="*/ 2147483647 h 1264"/>
              <a:gd name="T70" fmla="*/ 2147483647 w 2592"/>
              <a:gd name="T71" fmla="*/ 2147483647 h 1264"/>
              <a:gd name="T72" fmla="*/ 2147483647 w 2592"/>
              <a:gd name="T73" fmla="*/ 2147483647 h 1264"/>
              <a:gd name="T74" fmla="*/ 2147483647 w 2592"/>
              <a:gd name="T75" fmla="*/ 2147483647 h 1264"/>
              <a:gd name="T76" fmla="*/ 2147483647 w 2592"/>
              <a:gd name="T77" fmla="*/ 2147483647 h 1264"/>
              <a:gd name="T78" fmla="*/ 2147483647 w 2592"/>
              <a:gd name="T79" fmla="*/ 2147483647 h 1264"/>
              <a:gd name="T80" fmla="*/ 2147483647 w 2592"/>
              <a:gd name="T81" fmla="*/ 2147483647 h 1264"/>
              <a:gd name="T82" fmla="*/ 2147483647 w 2592"/>
              <a:gd name="T83" fmla="*/ 2147483647 h 1264"/>
              <a:gd name="T84" fmla="*/ 2147483647 w 2592"/>
              <a:gd name="T85" fmla="*/ 2147483647 h 1264"/>
              <a:gd name="T86" fmla="*/ 2147483647 w 2592"/>
              <a:gd name="T87" fmla="*/ 2147483647 h 1264"/>
              <a:gd name="T88" fmla="*/ 2147483647 w 2592"/>
              <a:gd name="T89" fmla="*/ 2147483647 h 1264"/>
              <a:gd name="T90" fmla="*/ 2147483647 w 2592"/>
              <a:gd name="T91" fmla="*/ 2147483647 h 1264"/>
              <a:gd name="T92" fmla="*/ 2147483647 w 2592"/>
              <a:gd name="T93" fmla="*/ 2147483647 h 1264"/>
              <a:gd name="T94" fmla="*/ 2147483647 w 2592"/>
              <a:gd name="T95" fmla="*/ 2147483647 h 1264"/>
              <a:gd name="T96" fmla="*/ 2147483647 w 2592"/>
              <a:gd name="T97" fmla="*/ 2147483647 h 1264"/>
              <a:gd name="T98" fmla="*/ 2147483647 w 2592"/>
              <a:gd name="T99" fmla="*/ 2147483647 h 1264"/>
              <a:gd name="T100" fmla="*/ 2147483647 w 2592"/>
              <a:gd name="T101" fmla="*/ 2147483647 h 1264"/>
              <a:gd name="T102" fmla="*/ 2147483647 w 2592"/>
              <a:gd name="T103" fmla="*/ 2147483647 h 1264"/>
              <a:gd name="T104" fmla="*/ 2147483647 w 2592"/>
              <a:gd name="T105" fmla="*/ 2147483647 h 1264"/>
              <a:gd name="T106" fmla="*/ 2147483647 w 2592"/>
              <a:gd name="T107" fmla="*/ 2147483647 h 1264"/>
              <a:gd name="T108" fmla="*/ 2147483647 w 2592"/>
              <a:gd name="T109" fmla="*/ 2147483647 h 1264"/>
              <a:gd name="T110" fmla="*/ 2147483647 w 2592"/>
              <a:gd name="T111" fmla="*/ 2147483647 h 1264"/>
              <a:gd name="T112" fmla="*/ 2147483647 w 2592"/>
              <a:gd name="T113" fmla="*/ 2147483647 h 1264"/>
              <a:gd name="T114" fmla="*/ 2147483647 w 2592"/>
              <a:gd name="T115" fmla="*/ 2147483647 h 1264"/>
              <a:gd name="T116" fmla="*/ 2147483647 w 2592"/>
              <a:gd name="T117" fmla="*/ 2147483647 h 1264"/>
              <a:gd name="T118" fmla="*/ 2147483647 w 2592"/>
              <a:gd name="T119" fmla="*/ 2147483647 h 1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64">
                <a:moveTo>
                  <a:pt x="0" y="936"/>
                </a:moveTo>
                <a:lnTo>
                  <a:pt x="16" y="112"/>
                </a:lnTo>
                <a:lnTo>
                  <a:pt x="32" y="304"/>
                </a:lnTo>
                <a:lnTo>
                  <a:pt x="48" y="440"/>
                </a:lnTo>
                <a:lnTo>
                  <a:pt x="64" y="408"/>
                </a:lnTo>
                <a:lnTo>
                  <a:pt x="72" y="688"/>
                </a:lnTo>
                <a:lnTo>
                  <a:pt x="88" y="816"/>
                </a:lnTo>
                <a:lnTo>
                  <a:pt x="104" y="944"/>
                </a:lnTo>
                <a:lnTo>
                  <a:pt x="120" y="1120"/>
                </a:lnTo>
                <a:lnTo>
                  <a:pt x="136" y="144"/>
                </a:lnTo>
                <a:lnTo>
                  <a:pt x="144" y="168"/>
                </a:lnTo>
                <a:lnTo>
                  <a:pt x="160" y="344"/>
                </a:lnTo>
                <a:lnTo>
                  <a:pt x="176" y="408"/>
                </a:lnTo>
                <a:lnTo>
                  <a:pt x="192" y="864"/>
                </a:lnTo>
                <a:lnTo>
                  <a:pt x="208" y="920"/>
                </a:lnTo>
                <a:lnTo>
                  <a:pt x="216" y="616"/>
                </a:lnTo>
                <a:lnTo>
                  <a:pt x="232" y="720"/>
                </a:lnTo>
                <a:lnTo>
                  <a:pt x="248" y="368"/>
                </a:lnTo>
                <a:lnTo>
                  <a:pt x="264" y="368"/>
                </a:lnTo>
                <a:lnTo>
                  <a:pt x="280" y="664"/>
                </a:lnTo>
                <a:lnTo>
                  <a:pt x="296" y="704"/>
                </a:lnTo>
                <a:lnTo>
                  <a:pt x="304" y="992"/>
                </a:lnTo>
                <a:lnTo>
                  <a:pt x="320" y="1128"/>
                </a:lnTo>
                <a:lnTo>
                  <a:pt x="336" y="376"/>
                </a:lnTo>
                <a:lnTo>
                  <a:pt x="352" y="296"/>
                </a:lnTo>
                <a:lnTo>
                  <a:pt x="368" y="472"/>
                </a:lnTo>
                <a:lnTo>
                  <a:pt x="376" y="640"/>
                </a:lnTo>
                <a:lnTo>
                  <a:pt x="392" y="896"/>
                </a:lnTo>
                <a:lnTo>
                  <a:pt x="408" y="1264"/>
                </a:lnTo>
                <a:lnTo>
                  <a:pt x="424" y="976"/>
                </a:lnTo>
                <a:lnTo>
                  <a:pt x="440" y="136"/>
                </a:lnTo>
                <a:lnTo>
                  <a:pt x="448" y="144"/>
                </a:lnTo>
                <a:lnTo>
                  <a:pt x="464" y="304"/>
                </a:lnTo>
                <a:lnTo>
                  <a:pt x="480" y="424"/>
                </a:lnTo>
                <a:lnTo>
                  <a:pt x="496" y="744"/>
                </a:lnTo>
                <a:lnTo>
                  <a:pt x="512" y="808"/>
                </a:lnTo>
                <a:lnTo>
                  <a:pt x="520" y="696"/>
                </a:lnTo>
                <a:lnTo>
                  <a:pt x="536" y="680"/>
                </a:lnTo>
                <a:lnTo>
                  <a:pt x="552" y="456"/>
                </a:lnTo>
                <a:lnTo>
                  <a:pt x="568" y="400"/>
                </a:lnTo>
                <a:lnTo>
                  <a:pt x="584" y="704"/>
                </a:lnTo>
                <a:lnTo>
                  <a:pt x="600" y="808"/>
                </a:lnTo>
                <a:lnTo>
                  <a:pt x="608" y="824"/>
                </a:lnTo>
                <a:lnTo>
                  <a:pt x="624" y="768"/>
                </a:lnTo>
                <a:lnTo>
                  <a:pt x="640" y="304"/>
                </a:lnTo>
                <a:lnTo>
                  <a:pt x="656" y="0"/>
                </a:lnTo>
                <a:lnTo>
                  <a:pt x="672" y="136"/>
                </a:lnTo>
                <a:lnTo>
                  <a:pt x="680" y="280"/>
                </a:lnTo>
                <a:lnTo>
                  <a:pt x="696" y="568"/>
                </a:lnTo>
                <a:lnTo>
                  <a:pt x="712" y="848"/>
                </a:lnTo>
                <a:lnTo>
                  <a:pt x="728" y="664"/>
                </a:lnTo>
                <a:lnTo>
                  <a:pt x="744" y="232"/>
                </a:lnTo>
                <a:lnTo>
                  <a:pt x="752" y="496"/>
                </a:lnTo>
                <a:lnTo>
                  <a:pt x="768" y="328"/>
                </a:lnTo>
                <a:lnTo>
                  <a:pt x="784" y="520"/>
                </a:lnTo>
                <a:lnTo>
                  <a:pt x="800" y="824"/>
                </a:lnTo>
                <a:lnTo>
                  <a:pt x="816" y="448"/>
                </a:lnTo>
                <a:lnTo>
                  <a:pt x="824" y="296"/>
                </a:lnTo>
                <a:lnTo>
                  <a:pt x="840" y="616"/>
                </a:lnTo>
                <a:lnTo>
                  <a:pt x="856" y="672"/>
                </a:lnTo>
                <a:lnTo>
                  <a:pt x="872" y="808"/>
                </a:lnTo>
                <a:lnTo>
                  <a:pt x="888" y="760"/>
                </a:lnTo>
                <a:lnTo>
                  <a:pt x="904" y="80"/>
                </a:lnTo>
                <a:lnTo>
                  <a:pt x="912" y="272"/>
                </a:lnTo>
                <a:lnTo>
                  <a:pt x="928" y="448"/>
                </a:lnTo>
                <a:lnTo>
                  <a:pt x="944" y="304"/>
                </a:lnTo>
                <a:lnTo>
                  <a:pt x="960" y="576"/>
                </a:lnTo>
                <a:lnTo>
                  <a:pt x="976" y="880"/>
                </a:lnTo>
                <a:lnTo>
                  <a:pt x="984" y="464"/>
                </a:lnTo>
                <a:lnTo>
                  <a:pt x="1000" y="536"/>
                </a:lnTo>
                <a:lnTo>
                  <a:pt x="1016" y="560"/>
                </a:lnTo>
                <a:lnTo>
                  <a:pt x="1032" y="456"/>
                </a:lnTo>
                <a:lnTo>
                  <a:pt x="1048" y="640"/>
                </a:lnTo>
                <a:lnTo>
                  <a:pt x="1056" y="440"/>
                </a:lnTo>
                <a:lnTo>
                  <a:pt x="1072" y="272"/>
                </a:lnTo>
                <a:lnTo>
                  <a:pt x="1088" y="568"/>
                </a:lnTo>
                <a:lnTo>
                  <a:pt x="1104" y="928"/>
                </a:lnTo>
                <a:lnTo>
                  <a:pt x="1120" y="528"/>
                </a:lnTo>
                <a:lnTo>
                  <a:pt x="1136" y="656"/>
                </a:lnTo>
                <a:lnTo>
                  <a:pt x="1144" y="368"/>
                </a:lnTo>
                <a:lnTo>
                  <a:pt x="1160" y="424"/>
                </a:lnTo>
                <a:lnTo>
                  <a:pt x="1176" y="712"/>
                </a:lnTo>
                <a:lnTo>
                  <a:pt x="1192" y="760"/>
                </a:lnTo>
                <a:lnTo>
                  <a:pt x="1208" y="584"/>
                </a:lnTo>
                <a:lnTo>
                  <a:pt x="1216" y="216"/>
                </a:lnTo>
                <a:lnTo>
                  <a:pt x="1232" y="424"/>
                </a:lnTo>
                <a:lnTo>
                  <a:pt x="1248" y="680"/>
                </a:lnTo>
                <a:lnTo>
                  <a:pt x="1264" y="904"/>
                </a:lnTo>
                <a:lnTo>
                  <a:pt x="1280" y="456"/>
                </a:lnTo>
                <a:lnTo>
                  <a:pt x="1288" y="496"/>
                </a:lnTo>
                <a:lnTo>
                  <a:pt x="1304" y="632"/>
                </a:lnTo>
                <a:lnTo>
                  <a:pt x="1320" y="448"/>
                </a:lnTo>
                <a:lnTo>
                  <a:pt x="1336" y="464"/>
                </a:lnTo>
                <a:lnTo>
                  <a:pt x="1352" y="632"/>
                </a:lnTo>
                <a:lnTo>
                  <a:pt x="1360" y="384"/>
                </a:lnTo>
                <a:lnTo>
                  <a:pt x="1376" y="536"/>
                </a:lnTo>
                <a:lnTo>
                  <a:pt x="1392" y="800"/>
                </a:lnTo>
                <a:lnTo>
                  <a:pt x="1408" y="440"/>
                </a:lnTo>
                <a:lnTo>
                  <a:pt x="1424" y="552"/>
                </a:lnTo>
                <a:lnTo>
                  <a:pt x="1440" y="776"/>
                </a:lnTo>
                <a:lnTo>
                  <a:pt x="1448" y="568"/>
                </a:lnTo>
                <a:lnTo>
                  <a:pt x="1464" y="568"/>
                </a:lnTo>
                <a:lnTo>
                  <a:pt x="1480" y="848"/>
                </a:lnTo>
                <a:lnTo>
                  <a:pt x="1496" y="560"/>
                </a:lnTo>
                <a:lnTo>
                  <a:pt x="1512" y="608"/>
                </a:lnTo>
                <a:lnTo>
                  <a:pt x="1520" y="816"/>
                </a:lnTo>
                <a:lnTo>
                  <a:pt x="1536" y="344"/>
                </a:lnTo>
                <a:lnTo>
                  <a:pt x="1552" y="560"/>
                </a:lnTo>
                <a:lnTo>
                  <a:pt x="1568" y="552"/>
                </a:lnTo>
                <a:lnTo>
                  <a:pt x="1584" y="312"/>
                </a:lnTo>
                <a:lnTo>
                  <a:pt x="1592" y="640"/>
                </a:lnTo>
                <a:lnTo>
                  <a:pt x="1608" y="520"/>
                </a:lnTo>
                <a:lnTo>
                  <a:pt x="1624" y="432"/>
                </a:lnTo>
                <a:lnTo>
                  <a:pt x="1640" y="576"/>
                </a:lnTo>
                <a:lnTo>
                  <a:pt x="1656" y="712"/>
                </a:lnTo>
                <a:lnTo>
                  <a:pt x="1664" y="592"/>
                </a:lnTo>
                <a:lnTo>
                  <a:pt x="1680" y="632"/>
                </a:lnTo>
                <a:lnTo>
                  <a:pt x="1696" y="272"/>
                </a:lnTo>
                <a:lnTo>
                  <a:pt x="1712" y="296"/>
                </a:lnTo>
                <a:lnTo>
                  <a:pt x="1728" y="568"/>
                </a:lnTo>
                <a:lnTo>
                  <a:pt x="1744" y="496"/>
                </a:lnTo>
                <a:lnTo>
                  <a:pt x="1752" y="320"/>
                </a:lnTo>
                <a:lnTo>
                  <a:pt x="1768" y="520"/>
                </a:lnTo>
                <a:lnTo>
                  <a:pt x="1784" y="568"/>
                </a:lnTo>
                <a:lnTo>
                  <a:pt x="1800" y="432"/>
                </a:lnTo>
                <a:lnTo>
                  <a:pt x="1816" y="416"/>
                </a:lnTo>
                <a:lnTo>
                  <a:pt x="1824" y="728"/>
                </a:lnTo>
                <a:lnTo>
                  <a:pt x="1840" y="416"/>
                </a:lnTo>
                <a:lnTo>
                  <a:pt x="1856" y="312"/>
                </a:lnTo>
                <a:lnTo>
                  <a:pt x="1872" y="592"/>
                </a:lnTo>
                <a:lnTo>
                  <a:pt x="1888" y="432"/>
                </a:lnTo>
                <a:lnTo>
                  <a:pt x="1896" y="592"/>
                </a:lnTo>
                <a:lnTo>
                  <a:pt x="1912" y="528"/>
                </a:lnTo>
                <a:lnTo>
                  <a:pt x="1928" y="336"/>
                </a:lnTo>
                <a:lnTo>
                  <a:pt x="1944" y="584"/>
                </a:lnTo>
                <a:lnTo>
                  <a:pt x="1960" y="496"/>
                </a:lnTo>
                <a:lnTo>
                  <a:pt x="1976" y="400"/>
                </a:lnTo>
                <a:lnTo>
                  <a:pt x="1984" y="632"/>
                </a:lnTo>
                <a:lnTo>
                  <a:pt x="2000" y="616"/>
                </a:lnTo>
                <a:lnTo>
                  <a:pt x="2016" y="368"/>
                </a:lnTo>
                <a:lnTo>
                  <a:pt x="2032" y="632"/>
                </a:lnTo>
                <a:lnTo>
                  <a:pt x="2048" y="808"/>
                </a:lnTo>
                <a:lnTo>
                  <a:pt x="2056" y="736"/>
                </a:lnTo>
                <a:lnTo>
                  <a:pt x="2072" y="544"/>
                </a:lnTo>
                <a:lnTo>
                  <a:pt x="2088" y="336"/>
                </a:lnTo>
                <a:lnTo>
                  <a:pt x="2104" y="440"/>
                </a:lnTo>
                <a:lnTo>
                  <a:pt x="2120" y="472"/>
                </a:lnTo>
                <a:lnTo>
                  <a:pt x="2128" y="432"/>
                </a:lnTo>
                <a:lnTo>
                  <a:pt x="2144" y="720"/>
                </a:lnTo>
                <a:lnTo>
                  <a:pt x="2160" y="632"/>
                </a:lnTo>
                <a:lnTo>
                  <a:pt x="2176" y="792"/>
                </a:lnTo>
                <a:lnTo>
                  <a:pt x="2192" y="456"/>
                </a:lnTo>
                <a:lnTo>
                  <a:pt x="2200" y="480"/>
                </a:lnTo>
                <a:lnTo>
                  <a:pt x="2216" y="736"/>
                </a:lnTo>
                <a:lnTo>
                  <a:pt x="2232" y="624"/>
                </a:lnTo>
                <a:lnTo>
                  <a:pt x="2248" y="688"/>
                </a:lnTo>
                <a:lnTo>
                  <a:pt x="2264" y="776"/>
                </a:lnTo>
                <a:lnTo>
                  <a:pt x="2280" y="512"/>
                </a:lnTo>
                <a:lnTo>
                  <a:pt x="2288" y="792"/>
                </a:lnTo>
                <a:lnTo>
                  <a:pt x="2304" y="800"/>
                </a:lnTo>
                <a:lnTo>
                  <a:pt x="2320" y="712"/>
                </a:lnTo>
                <a:lnTo>
                  <a:pt x="2336" y="520"/>
                </a:lnTo>
                <a:lnTo>
                  <a:pt x="2352" y="768"/>
                </a:lnTo>
                <a:lnTo>
                  <a:pt x="2360" y="592"/>
                </a:lnTo>
                <a:lnTo>
                  <a:pt x="2376" y="608"/>
                </a:lnTo>
                <a:lnTo>
                  <a:pt x="2392" y="664"/>
                </a:lnTo>
                <a:lnTo>
                  <a:pt x="2408" y="752"/>
                </a:lnTo>
                <a:lnTo>
                  <a:pt x="2424" y="496"/>
                </a:lnTo>
                <a:lnTo>
                  <a:pt x="2432" y="424"/>
                </a:lnTo>
                <a:lnTo>
                  <a:pt x="2448" y="744"/>
                </a:lnTo>
                <a:lnTo>
                  <a:pt x="2464" y="656"/>
                </a:lnTo>
                <a:lnTo>
                  <a:pt x="2480" y="496"/>
                </a:lnTo>
                <a:lnTo>
                  <a:pt x="2496" y="704"/>
                </a:lnTo>
                <a:lnTo>
                  <a:pt x="2504" y="488"/>
                </a:lnTo>
                <a:lnTo>
                  <a:pt x="2520" y="256"/>
                </a:lnTo>
                <a:lnTo>
                  <a:pt x="2536" y="536"/>
                </a:lnTo>
                <a:lnTo>
                  <a:pt x="2552" y="792"/>
                </a:lnTo>
                <a:lnTo>
                  <a:pt x="2568" y="520"/>
                </a:lnTo>
                <a:lnTo>
                  <a:pt x="2584" y="592"/>
                </a:lnTo>
                <a:lnTo>
                  <a:pt x="2592" y="424"/>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4" name="Freeform 6"/>
          <p:cNvSpPr>
            <a:spLocks/>
          </p:cNvSpPr>
          <p:nvPr/>
        </p:nvSpPr>
        <p:spPr bwMode="auto">
          <a:xfrm>
            <a:off x="3286125" y="842252"/>
            <a:ext cx="2203451" cy="870119"/>
          </a:xfrm>
          <a:custGeom>
            <a:avLst/>
            <a:gdLst>
              <a:gd name="T0" fmla="*/ 2147483647 w 2592"/>
              <a:gd name="T1" fmla="*/ 2147483647 h 1264"/>
              <a:gd name="T2" fmla="*/ 2147483647 w 2592"/>
              <a:gd name="T3" fmla="*/ 2147483647 h 1264"/>
              <a:gd name="T4" fmla="*/ 2147483647 w 2592"/>
              <a:gd name="T5" fmla="*/ 2147483647 h 1264"/>
              <a:gd name="T6" fmla="*/ 2147483647 w 2592"/>
              <a:gd name="T7" fmla="*/ 2147483647 h 1264"/>
              <a:gd name="T8" fmla="*/ 2147483647 w 2592"/>
              <a:gd name="T9" fmla="*/ 2147483647 h 1264"/>
              <a:gd name="T10" fmla="*/ 2147483647 w 2592"/>
              <a:gd name="T11" fmla="*/ 2147483647 h 1264"/>
              <a:gd name="T12" fmla="*/ 2147483647 w 2592"/>
              <a:gd name="T13" fmla="*/ 2147483647 h 1264"/>
              <a:gd name="T14" fmla="*/ 2147483647 w 2592"/>
              <a:gd name="T15" fmla="*/ 2147483647 h 1264"/>
              <a:gd name="T16" fmla="*/ 2147483647 w 2592"/>
              <a:gd name="T17" fmla="*/ 2147483647 h 1264"/>
              <a:gd name="T18" fmla="*/ 2147483647 w 2592"/>
              <a:gd name="T19" fmla="*/ 2147483647 h 1264"/>
              <a:gd name="T20" fmla="*/ 2147483647 w 2592"/>
              <a:gd name="T21" fmla="*/ 2147483647 h 1264"/>
              <a:gd name="T22" fmla="*/ 2147483647 w 2592"/>
              <a:gd name="T23" fmla="*/ 2147483647 h 1264"/>
              <a:gd name="T24" fmla="*/ 2147483647 w 2592"/>
              <a:gd name="T25" fmla="*/ 2147483647 h 1264"/>
              <a:gd name="T26" fmla="*/ 2147483647 w 2592"/>
              <a:gd name="T27" fmla="*/ 2147483647 h 1264"/>
              <a:gd name="T28" fmla="*/ 2147483647 w 2592"/>
              <a:gd name="T29" fmla="*/ 2147483647 h 1264"/>
              <a:gd name="T30" fmla="*/ 2147483647 w 2592"/>
              <a:gd name="T31" fmla="*/ 2147483647 h 1264"/>
              <a:gd name="T32" fmla="*/ 2147483647 w 2592"/>
              <a:gd name="T33" fmla="*/ 2147483647 h 1264"/>
              <a:gd name="T34" fmla="*/ 2147483647 w 2592"/>
              <a:gd name="T35" fmla="*/ 2147483647 h 1264"/>
              <a:gd name="T36" fmla="*/ 2147483647 w 2592"/>
              <a:gd name="T37" fmla="*/ 2147483647 h 1264"/>
              <a:gd name="T38" fmla="*/ 2147483647 w 2592"/>
              <a:gd name="T39" fmla="*/ 2147483647 h 1264"/>
              <a:gd name="T40" fmla="*/ 2147483647 w 2592"/>
              <a:gd name="T41" fmla="*/ 2147483647 h 1264"/>
              <a:gd name="T42" fmla="*/ 2147483647 w 2592"/>
              <a:gd name="T43" fmla="*/ 2147483647 h 1264"/>
              <a:gd name="T44" fmla="*/ 2147483647 w 2592"/>
              <a:gd name="T45" fmla="*/ 2147483647 h 1264"/>
              <a:gd name="T46" fmla="*/ 2147483647 w 2592"/>
              <a:gd name="T47" fmla="*/ 2147483647 h 1264"/>
              <a:gd name="T48" fmla="*/ 2147483647 w 2592"/>
              <a:gd name="T49" fmla="*/ 2147483647 h 1264"/>
              <a:gd name="T50" fmla="*/ 2147483647 w 2592"/>
              <a:gd name="T51" fmla="*/ 2147483647 h 1264"/>
              <a:gd name="T52" fmla="*/ 2147483647 w 2592"/>
              <a:gd name="T53" fmla="*/ 2147483647 h 1264"/>
              <a:gd name="T54" fmla="*/ 2147483647 w 2592"/>
              <a:gd name="T55" fmla="*/ 2147483647 h 1264"/>
              <a:gd name="T56" fmla="*/ 2147483647 w 2592"/>
              <a:gd name="T57" fmla="*/ 2147483647 h 1264"/>
              <a:gd name="T58" fmla="*/ 2147483647 w 2592"/>
              <a:gd name="T59" fmla="*/ 2147483647 h 1264"/>
              <a:gd name="T60" fmla="*/ 2147483647 w 2592"/>
              <a:gd name="T61" fmla="*/ 2147483647 h 1264"/>
              <a:gd name="T62" fmla="*/ 2147483647 w 2592"/>
              <a:gd name="T63" fmla="*/ 2147483647 h 1264"/>
              <a:gd name="T64" fmla="*/ 2147483647 w 2592"/>
              <a:gd name="T65" fmla="*/ 2147483647 h 1264"/>
              <a:gd name="T66" fmla="*/ 2147483647 w 2592"/>
              <a:gd name="T67" fmla="*/ 2147483647 h 1264"/>
              <a:gd name="T68" fmla="*/ 2147483647 w 2592"/>
              <a:gd name="T69" fmla="*/ 2147483647 h 1264"/>
              <a:gd name="T70" fmla="*/ 2147483647 w 2592"/>
              <a:gd name="T71" fmla="*/ 2147483647 h 1264"/>
              <a:gd name="T72" fmla="*/ 2147483647 w 2592"/>
              <a:gd name="T73" fmla="*/ 2147483647 h 1264"/>
              <a:gd name="T74" fmla="*/ 2147483647 w 2592"/>
              <a:gd name="T75" fmla="*/ 2147483647 h 1264"/>
              <a:gd name="T76" fmla="*/ 2147483647 w 2592"/>
              <a:gd name="T77" fmla="*/ 2147483647 h 1264"/>
              <a:gd name="T78" fmla="*/ 2147483647 w 2592"/>
              <a:gd name="T79" fmla="*/ 2147483647 h 1264"/>
              <a:gd name="T80" fmla="*/ 2147483647 w 2592"/>
              <a:gd name="T81" fmla="*/ 2147483647 h 1264"/>
              <a:gd name="T82" fmla="*/ 2147483647 w 2592"/>
              <a:gd name="T83" fmla="*/ 2147483647 h 1264"/>
              <a:gd name="T84" fmla="*/ 2147483647 w 2592"/>
              <a:gd name="T85" fmla="*/ 2147483647 h 1264"/>
              <a:gd name="T86" fmla="*/ 2147483647 w 2592"/>
              <a:gd name="T87" fmla="*/ 2147483647 h 1264"/>
              <a:gd name="T88" fmla="*/ 2147483647 w 2592"/>
              <a:gd name="T89" fmla="*/ 2147483647 h 1264"/>
              <a:gd name="T90" fmla="*/ 2147483647 w 2592"/>
              <a:gd name="T91" fmla="*/ 2147483647 h 1264"/>
              <a:gd name="T92" fmla="*/ 2147483647 w 2592"/>
              <a:gd name="T93" fmla="*/ 2147483647 h 1264"/>
              <a:gd name="T94" fmla="*/ 2147483647 w 2592"/>
              <a:gd name="T95" fmla="*/ 2147483647 h 1264"/>
              <a:gd name="T96" fmla="*/ 2147483647 w 2592"/>
              <a:gd name="T97" fmla="*/ 2147483647 h 1264"/>
              <a:gd name="T98" fmla="*/ 2147483647 w 2592"/>
              <a:gd name="T99" fmla="*/ 2147483647 h 1264"/>
              <a:gd name="T100" fmla="*/ 2147483647 w 2592"/>
              <a:gd name="T101" fmla="*/ 2147483647 h 1264"/>
              <a:gd name="T102" fmla="*/ 2147483647 w 2592"/>
              <a:gd name="T103" fmla="*/ 2147483647 h 1264"/>
              <a:gd name="T104" fmla="*/ 2147483647 w 2592"/>
              <a:gd name="T105" fmla="*/ 2147483647 h 1264"/>
              <a:gd name="T106" fmla="*/ 2147483647 w 2592"/>
              <a:gd name="T107" fmla="*/ 2147483647 h 1264"/>
              <a:gd name="T108" fmla="*/ 2147483647 w 2592"/>
              <a:gd name="T109" fmla="*/ 2147483647 h 1264"/>
              <a:gd name="T110" fmla="*/ 2147483647 w 2592"/>
              <a:gd name="T111" fmla="*/ 2147483647 h 1264"/>
              <a:gd name="T112" fmla="*/ 2147483647 w 2592"/>
              <a:gd name="T113" fmla="*/ 2147483647 h 1264"/>
              <a:gd name="T114" fmla="*/ 2147483647 w 2592"/>
              <a:gd name="T115" fmla="*/ 2147483647 h 1264"/>
              <a:gd name="T116" fmla="*/ 2147483647 w 2592"/>
              <a:gd name="T117" fmla="*/ 2147483647 h 1264"/>
              <a:gd name="T118" fmla="*/ 2147483647 w 2592"/>
              <a:gd name="T119" fmla="*/ 2147483647 h 1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64">
                <a:moveTo>
                  <a:pt x="0" y="152"/>
                </a:moveTo>
                <a:lnTo>
                  <a:pt x="16" y="0"/>
                </a:lnTo>
                <a:lnTo>
                  <a:pt x="32" y="120"/>
                </a:lnTo>
                <a:lnTo>
                  <a:pt x="48" y="144"/>
                </a:lnTo>
                <a:lnTo>
                  <a:pt x="64" y="168"/>
                </a:lnTo>
                <a:lnTo>
                  <a:pt x="72" y="184"/>
                </a:lnTo>
                <a:lnTo>
                  <a:pt x="88" y="176"/>
                </a:lnTo>
                <a:lnTo>
                  <a:pt x="104" y="248"/>
                </a:lnTo>
                <a:lnTo>
                  <a:pt x="120" y="368"/>
                </a:lnTo>
                <a:lnTo>
                  <a:pt x="136" y="328"/>
                </a:lnTo>
                <a:lnTo>
                  <a:pt x="144" y="336"/>
                </a:lnTo>
                <a:lnTo>
                  <a:pt x="160" y="376"/>
                </a:lnTo>
                <a:lnTo>
                  <a:pt x="176" y="376"/>
                </a:lnTo>
                <a:lnTo>
                  <a:pt x="192" y="344"/>
                </a:lnTo>
                <a:lnTo>
                  <a:pt x="208" y="448"/>
                </a:lnTo>
                <a:lnTo>
                  <a:pt x="216" y="360"/>
                </a:lnTo>
                <a:lnTo>
                  <a:pt x="232" y="392"/>
                </a:lnTo>
                <a:lnTo>
                  <a:pt x="248" y="424"/>
                </a:lnTo>
                <a:lnTo>
                  <a:pt x="264" y="464"/>
                </a:lnTo>
                <a:lnTo>
                  <a:pt x="280" y="448"/>
                </a:lnTo>
                <a:lnTo>
                  <a:pt x="296" y="440"/>
                </a:lnTo>
                <a:lnTo>
                  <a:pt x="304" y="448"/>
                </a:lnTo>
                <a:lnTo>
                  <a:pt x="320" y="440"/>
                </a:lnTo>
                <a:lnTo>
                  <a:pt x="336" y="416"/>
                </a:lnTo>
                <a:lnTo>
                  <a:pt x="352" y="432"/>
                </a:lnTo>
                <a:lnTo>
                  <a:pt x="368" y="456"/>
                </a:lnTo>
                <a:lnTo>
                  <a:pt x="376" y="472"/>
                </a:lnTo>
                <a:lnTo>
                  <a:pt x="392" y="464"/>
                </a:lnTo>
                <a:lnTo>
                  <a:pt x="408" y="488"/>
                </a:lnTo>
                <a:lnTo>
                  <a:pt x="424" y="536"/>
                </a:lnTo>
                <a:lnTo>
                  <a:pt x="440" y="480"/>
                </a:lnTo>
                <a:lnTo>
                  <a:pt x="448" y="480"/>
                </a:lnTo>
                <a:lnTo>
                  <a:pt x="464" y="544"/>
                </a:lnTo>
                <a:lnTo>
                  <a:pt x="480" y="528"/>
                </a:lnTo>
                <a:lnTo>
                  <a:pt x="496" y="536"/>
                </a:lnTo>
                <a:lnTo>
                  <a:pt x="512" y="560"/>
                </a:lnTo>
                <a:lnTo>
                  <a:pt x="520" y="584"/>
                </a:lnTo>
                <a:lnTo>
                  <a:pt x="536" y="672"/>
                </a:lnTo>
                <a:lnTo>
                  <a:pt x="552" y="672"/>
                </a:lnTo>
                <a:lnTo>
                  <a:pt x="568" y="752"/>
                </a:lnTo>
                <a:lnTo>
                  <a:pt x="584" y="712"/>
                </a:lnTo>
                <a:lnTo>
                  <a:pt x="600" y="728"/>
                </a:lnTo>
                <a:lnTo>
                  <a:pt x="608" y="680"/>
                </a:lnTo>
                <a:lnTo>
                  <a:pt x="624" y="680"/>
                </a:lnTo>
                <a:lnTo>
                  <a:pt x="640" y="696"/>
                </a:lnTo>
                <a:lnTo>
                  <a:pt x="656" y="664"/>
                </a:lnTo>
                <a:lnTo>
                  <a:pt x="672" y="616"/>
                </a:lnTo>
                <a:lnTo>
                  <a:pt x="680" y="488"/>
                </a:lnTo>
                <a:lnTo>
                  <a:pt x="696" y="576"/>
                </a:lnTo>
                <a:lnTo>
                  <a:pt x="712" y="616"/>
                </a:lnTo>
                <a:lnTo>
                  <a:pt x="728" y="584"/>
                </a:lnTo>
                <a:lnTo>
                  <a:pt x="744" y="576"/>
                </a:lnTo>
                <a:lnTo>
                  <a:pt x="752" y="512"/>
                </a:lnTo>
                <a:lnTo>
                  <a:pt x="768" y="616"/>
                </a:lnTo>
                <a:lnTo>
                  <a:pt x="784" y="600"/>
                </a:lnTo>
                <a:lnTo>
                  <a:pt x="800" y="592"/>
                </a:lnTo>
                <a:lnTo>
                  <a:pt x="816" y="600"/>
                </a:lnTo>
                <a:lnTo>
                  <a:pt x="824" y="544"/>
                </a:lnTo>
                <a:lnTo>
                  <a:pt x="840" y="712"/>
                </a:lnTo>
                <a:lnTo>
                  <a:pt x="856" y="584"/>
                </a:lnTo>
                <a:lnTo>
                  <a:pt x="872" y="592"/>
                </a:lnTo>
                <a:lnTo>
                  <a:pt x="888" y="632"/>
                </a:lnTo>
                <a:lnTo>
                  <a:pt x="904" y="544"/>
                </a:lnTo>
                <a:lnTo>
                  <a:pt x="912" y="648"/>
                </a:lnTo>
                <a:lnTo>
                  <a:pt x="928" y="616"/>
                </a:lnTo>
                <a:lnTo>
                  <a:pt x="944" y="688"/>
                </a:lnTo>
                <a:lnTo>
                  <a:pt x="960" y="760"/>
                </a:lnTo>
                <a:lnTo>
                  <a:pt x="976" y="672"/>
                </a:lnTo>
                <a:lnTo>
                  <a:pt x="984" y="672"/>
                </a:lnTo>
                <a:lnTo>
                  <a:pt x="1000" y="624"/>
                </a:lnTo>
                <a:lnTo>
                  <a:pt x="1016" y="544"/>
                </a:lnTo>
                <a:lnTo>
                  <a:pt x="1032" y="560"/>
                </a:lnTo>
                <a:lnTo>
                  <a:pt x="1048" y="480"/>
                </a:lnTo>
                <a:lnTo>
                  <a:pt x="1056" y="528"/>
                </a:lnTo>
                <a:lnTo>
                  <a:pt x="1072" y="504"/>
                </a:lnTo>
                <a:lnTo>
                  <a:pt x="1088" y="456"/>
                </a:lnTo>
                <a:lnTo>
                  <a:pt x="1104" y="528"/>
                </a:lnTo>
                <a:lnTo>
                  <a:pt x="1120" y="568"/>
                </a:lnTo>
                <a:lnTo>
                  <a:pt x="1136" y="536"/>
                </a:lnTo>
                <a:lnTo>
                  <a:pt x="1144" y="536"/>
                </a:lnTo>
                <a:lnTo>
                  <a:pt x="1160" y="456"/>
                </a:lnTo>
                <a:lnTo>
                  <a:pt x="1176" y="544"/>
                </a:lnTo>
                <a:lnTo>
                  <a:pt x="1192" y="504"/>
                </a:lnTo>
                <a:lnTo>
                  <a:pt x="1208" y="488"/>
                </a:lnTo>
                <a:lnTo>
                  <a:pt x="1216" y="560"/>
                </a:lnTo>
                <a:lnTo>
                  <a:pt x="1232" y="496"/>
                </a:lnTo>
                <a:lnTo>
                  <a:pt x="1248" y="496"/>
                </a:lnTo>
                <a:lnTo>
                  <a:pt x="1264" y="520"/>
                </a:lnTo>
                <a:lnTo>
                  <a:pt x="1280" y="488"/>
                </a:lnTo>
                <a:lnTo>
                  <a:pt x="1288" y="392"/>
                </a:lnTo>
                <a:lnTo>
                  <a:pt x="1304" y="536"/>
                </a:lnTo>
                <a:lnTo>
                  <a:pt x="1320" y="688"/>
                </a:lnTo>
                <a:lnTo>
                  <a:pt x="1336" y="720"/>
                </a:lnTo>
                <a:lnTo>
                  <a:pt x="1352" y="752"/>
                </a:lnTo>
                <a:lnTo>
                  <a:pt x="1360" y="720"/>
                </a:lnTo>
                <a:lnTo>
                  <a:pt x="1376" y="712"/>
                </a:lnTo>
                <a:lnTo>
                  <a:pt x="1392" y="712"/>
                </a:lnTo>
                <a:lnTo>
                  <a:pt x="1408" y="736"/>
                </a:lnTo>
                <a:lnTo>
                  <a:pt x="1424" y="728"/>
                </a:lnTo>
                <a:lnTo>
                  <a:pt x="1440" y="728"/>
                </a:lnTo>
                <a:lnTo>
                  <a:pt x="1448" y="768"/>
                </a:lnTo>
                <a:lnTo>
                  <a:pt x="1464" y="776"/>
                </a:lnTo>
                <a:lnTo>
                  <a:pt x="1480" y="784"/>
                </a:lnTo>
                <a:lnTo>
                  <a:pt x="1496" y="784"/>
                </a:lnTo>
                <a:lnTo>
                  <a:pt x="1512" y="800"/>
                </a:lnTo>
                <a:lnTo>
                  <a:pt x="1520" y="800"/>
                </a:lnTo>
                <a:lnTo>
                  <a:pt x="1536" y="848"/>
                </a:lnTo>
                <a:lnTo>
                  <a:pt x="1552" y="832"/>
                </a:lnTo>
                <a:lnTo>
                  <a:pt x="1568" y="944"/>
                </a:lnTo>
                <a:lnTo>
                  <a:pt x="1584" y="816"/>
                </a:lnTo>
                <a:lnTo>
                  <a:pt x="1592" y="864"/>
                </a:lnTo>
                <a:lnTo>
                  <a:pt x="1608" y="960"/>
                </a:lnTo>
                <a:lnTo>
                  <a:pt x="1624" y="920"/>
                </a:lnTo>
                <a:lnTo>
                  <a:pt x="1640" y="848"/>
                </a:lnTo>
                <a:lnTo>
                  <a:pt x="1656" y="904"/>
                </a:lnTo>
                <a:lnTo>
                  <a:pt x="1664" y="928"/>
                </a:lnTo>
                <a:lnTo>
                  <a:pt x="1680" y="952"/>
                </a:lnTo>
                <a:lnTo>
                  <a:pt x="1696" y="920"/>
                </a:lnTo>
                <a:lnTo>
                  <a:pt x="1712" y="904"/>
                </a:lnTo>
                <a:lnTo>
                  <a:pt x="1728" y="920"/>
                </a:lnTo>
                <a:lnTo>
                  <a:pt x="1744" y="936"/>
                </a:lnTo>
                <a:lnTo>
                  <a:pt x="1752" y="960"/>
                </a:lnTo>
                <a:lnTo>
                  <a:pt x="1768" y="944"/>
                </a:lnTo>
                <a:lnTo>
                  <a:pt x="1784" y="1008"/>
                </a:lnTo>
                <a:lnTo>
                  <a:pt x="1800" y="1040"/>
                </a:lnTo>
                <a:lnTo>
                  <a:pt x="1816" y="1024"/>
                </a:lnTo>
                <a:lnTo>
                  <a:pt x="1824" y="1088"/>
                </a:lnTo>
                <a:lnTo>
                  <a:pt x="1840" y="1120"/>
                </a:lnTo>
                <a:lnTo>
                  <a:pt x="1856" y="1112"/>
                </a:lnTo>
                <a:lnTo>
                  <a:pt x="1872" y="1088"/>
                </a:lnTo>
                <a:lnTo>
                  <a:pt x="1888" y="1216"/>
                </a:lnTo>
                <a:lnTo>
                  <a:pt x="1896" y="1216"/>
                </a:lnTo>
                <a:lnTo>
                  <a:pt x="1912" y="1120"/>
                </a:lnTo>
                <a:lnTo>
                  <a:pt x="1928" y="1200"/>
                </a:lnTo>
                <a:lnTo>
                  <a:pt x="1944" y="1208"/>
                </a:lnTo>
                <a:lnTo>
                  <a:pt x="1960" y="1224"/>
                </a:lnTo>
                <a:lnTo>
                  <a:pt x="1976" y="1232"/>
                </a:lnTo>
                <a:lnTo>
                  <a:pt x="1984" y="1264"/>
                </a:lnTo>
                <a:lnTo>
                  <a:pt x="2000" y="1256"/>
                </a:lnTo>
                <a:lnTo>
                  <a:pt x="2016" y="1168"/>
                </a:lnTo>
                <a:lnTo>
                  <a:pt x="2032" y="1248"/>
                </a:lnTo>
                <a:lnTo>
                  <a:pt x="2048" y="1264"/>
                </a:lnTo>
                <a:lnTo>
                  <a:pt x="2056" y="1144"/>
                </a:lnTo>
                <a:lnTo>
                  <a:pt x="2072" y="1192"/>
                </a:lnTo>
                <a:lnTo>
                  <a:pt x="2088" y="1144"/>
                </a:lnTo>
                <a:lnTo>
                  <a:pt x="2104" y="1128"/>
                </a:lnTo>
                <a:lnTo>
                  <a:pt x="2120" y="1120"/>
                </a:lnTo>
                <a:lnTo>
                  <a:pt x="2128" y="1256"/>
                </a:lnTo>
                <a:lnTo>
                  <a:pt x="2144" y="1128"/>
                </a:lnTo>
                <a:lnTo>
                  <a:pt x="2160" y="1056"/>
                </a:lnTo>
                <a:lnTo>
                  <a:pt x="2176" y="1072"/>
                </a:lnTo>
                <a:lnTo>
                  <a:pt x="2192" y="1064"/>
                </a:lnTo>
                <a:lnTo>
                  <a:pt x="2200" y="1040"/>
                </a:lnTo>
                <a:lnTo>
                  <a:pt x="2216" y="1000"/>
                </a:lnTo>
                <a:lnTo>
                  <a:pt x="2232" y="992"/>
                </a:lnTo>
                <a:lnTo>
                  <a:pt x="2248" y="960"/>
                </a:lnTo>
                <a:lnTo>
                  <a:pt x="2264" y="960"/>
                </a:lnTo>
                <a:lnTo>
                  <a:pt x="2280" y="928"/>
                </a:lnTo>
                <a:lnTo>
                  <a:pt x="2288" y="952"/>
                </a:lnTo>
                <a:lnTo>
                  <a:pt x="2304" y="960"/>
                </a:lnTo>
                <a:lnTo>
                  <a:pt x="2320" y="992"/>
                </a:lnTo>
                <a:lnTo>
                  <a:pt x="2336" y="992"/>
                </a:lnTo>
                <a:lnTo>
                  <a:pt x="2352" y="1104"/>
                </a:lnTo>
                <a:lnTo>
                  <a:pt x="2360" y="1032"/>
                </a:lnTo>
                <a:lnTo>
                  <a:pt x="2376" y="1040"/>
                </a:lnTo>
                <a:lnTo>
                  <a:pt x="2392" y="1056"/>
                </a:lnTo>
                <a:lnTo>
                  <a:pt x="2408" y="1024"/>
                </a:lnTo>
                <a:lnTo>
                  <a:pt x="2424" y="1024"/>
                </a:lnTo>
                <a:lnTo>
                  <a:pt x="2432" y="1064"/>
                </a:lnTo>
                <a:lnTo>
                  <a:pt x="2448" y="944"/>
                </a:lnTo>
                <a:lnTo>
                  <a:pt x="2464" y="952"/>
                </a:lnTo>
                <a:lnTo>
                  <a:pt x="2480" y="1112"/>
                </a:lnTo>
                <a:lnTo>
                  <a:pt x="2496" y="1008"/>
                </a:lnTo>
                <a:lnTo>
                  <a:pt x="2504" y="1016"/>
                </a:lnTo>
                <a:lnTo>
                  <a:pt x="2520" y="1048"/>
                </a:lnTo>
                <a:lnTo>
                  <a:pt x="2536" y="992"/>
                </a:lnTo>
                <a:lnTo>
                  <a:pt x="2552" y="1000"/>
                </a:lnTo>
                <a:lnTo>
                  <a:pt x="2568" y="944"/>
                </a:lnTo>
                <a:lnTo>
                  <a:pt x="2584" y="960"/>
                </a:lnTo>
                <a:lnTo>
                  <a:pt x="2592" y="9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5" name="Freeform 7"/>
          <p:cNvSpPr>
            <a:spLocks/>
          </p:cNvSpPr>
          <p:nvPr/>
        </p:nvSpPr>
        <p:spPr bwMode="auto">
          <a:xfrm>
            <a:off x="3286125" y="2598411"/>
            <a:ext cx="2203451" cy="870119"/>
          </a:xfrm>
          <a:custGeom>
            <a:avLst/>
            <a:gdLst>
              <a:gd name="T0" fmla="*/ 2147483647 w 2592"/>
              <a:gd name="T1" fmla="*/ 2147483647 h 1264"/>
              <a:gd name="T2" fmla="*/ 2147483647 w 2592"/>
              <a:gd name="T3" fmla="*/ 2147483647 h 1264"/>
              <a:gd name="T4" fmla="*/ 2147483647 w 2592"/>
              <a:gd name="T5" fmla="*/ 2147483647 h 1264"/>
              <a:gd name="T6" fmla="*/ 2147483647 w 2592"/>
              <a:gd name="T7" fmla="*/ 2147483647 h 1264"/>
              <a:gd name="T8" fmla="*/ 2147483647 w 2592"/>
              <a:gd name="T9" fmla="*/ 2147483647 h 1264"/>
              <a:gd name="T10" fmla="*/ 2147483647 w 2592"/>
              <a:gd name="T11" fmla="*/ 2147483647 h 1264"/>
              <a:gd name="T12" fmla="*/ 2147483647 w 2592"/>
              <a:gd name="T13" fmla="*/ 2147483647 h 1264"/>
              <a:gd name="T14" fmla="*/ 2147483647 w 2592"/>
              <a:gd name="T15" fmla="*/ 2147483647 h 1264"/>
              <a:gd name="T16" fmla="*/ 2147483647 w 2592"/>
              <a:gd name="T17" fmla="*/ 2147483647 h 1264"/>
              <a:gd name="T18" fmla="*/ 2147483647 w 2592"/>
              <a:gd name="T19" fmla="*/ 2147483647 h 1264"/>
              <a:gd name="T20" fmla="*/ 2147483647 w 2592"/>
              <a:gd name="T21" fmla="*/ 2147483647 h 1264"/>
              <a:gd name="T22" fmla="*/ 2147483647 w 2592"/>
              <a:gd name="T23" fmla="*/ 2147483647 h 1264"/>
              <a:gd name="T24" fmla="*/ 2147483647 w 2592"/>
              <a:gd name="T25" fmla="*/ 2147483647 h 1264"/>
              <a:gd name="T26" fmla="*/ 2147483647 w 2592"/>
              <a:gd name="T27" fmla="*/ 2147483647 h 1264"/>
              <a:gd name="T28" fmla="*/ 2147483647 w 2592"/>
              <a:gd name="T29" fmla="*/ 2147483647 h 1264"/>
              <a:gd name="T30" fmla="*/ 2147483647 w 2592"/>
              <a:gd name="T31" fmla="*/ 2147483647 h 1264"/>
              <a:gd name="T32" fmla="*/ 2147483647 w 2592"/>
              <a:gd name="T33" fmla="*/ 2147483647 h 1264"/>
              <a:gd name="T34" fmla="*/ 2147483647 w 2592"/>
              <a:gd name="T35" fmla="*/ 2147483647 h 1264"/>
              <a:gd name="T36" fmla="*/ 2147483647 w 2592"/>
              <a:gd name="T37" fmla="*/ 2147483647 h 1264"/>
              <a:gd name="T38" fmla="*/ 2147483647 w 2592"/>
              <a:gd name="T39" fmla="*/ 2147483647 h 1264"/>
              <a:gd name="T40" fmla="*/ 2147483647 w 2592"/>
              <a:gd name="T41" fmla="*/ 2147483647 h 1264"/>
              <a:gd name="T42" fmla="*/ 2147483647 w 2592"/>
              <a:gd name="T43" fmla="*/ 2147483647 h 1264"/>
              <a:gd name="T44" fmla="*/ 2147483647 w 2592"/>
              <a:gd name="T45" fmla="*/ 2147483647 h 1264"/>
              <a:gd name="T46" fmla="*/ 2147483647 w 2592"/>
              <a:gd name="T47" fmla="*/ 2147483647 h 1264"/>
              <a:gd name="T48" fmla="*/ 2147483647 w 2592"/>
              <a:gd name="T49" fmla="*/ 2147483647 h 1264"/>
              <a:gd name="T50" fmla="*/ 2147483647 w 2592"/>
              <a:gd name="T51" fmla="*/ 2147483647 h 1264"/>
              <a:gd name="T52" fmla="*/ 2147483647 w 2592"/>
              <a:gd name="T53" fmla="*/ 2147483647 h 1264"/>
              <a:gd name="T54" fmla="*/ 2147483647 w 2592"/>
              <a:gd name="T55" fmla="*/ 2147483647 h 1264"/>
              <a:gd name="T56" fmla="*/ 2147483647 w 2592"/>
              <a:gd name="T57" fmla="*/ 2147483647 h 1264"/>
              <a:gd name="T58" fmla="*/ 2147483647 w 2592"/>
              <a:gd name="T59" fmla="*/ 2147483647 h 1264"/>
              <a:gd name="T60" fmla="*/ 2147483647 w 2592"/>
              <a:gd name="T61" fmla="*/ 2147483647 h 1264"/>
              <a:gd name="T62" fmla="*/ 2147483647 w 2592"/>
              <a:gd name="T63" fmla="*/ 2147483647 h 1264"/>
              <a:gd name="T64" fmla="*/ 2147483647 w 2592"/>
              <a:gd name="T65" fmla="*/ 2147483647 h 1264"/>
              <a:gd name="T66" fmla="*/ 2147483647 w 2592"/>
              <a:gd name="T67" fmla="*/ 2147483647 h 1264"/>
              <a:gd name="T68" fmla="*/ 2147483647 w 2592"/>
              <a:gd name="T69" fmla="*/ 2147483647 h 1264"/>
              <a:gd name="T70" fmla="*/ 2147483647 w 2592"/>
              <a:gd name="T71" fmla="*/ 2147483647 h 1264"/>
              <a:gd name="T72" fmla="*/ 2147483647 w 2592"/>
              <a:gd name="T73" fmla="*/ 2147483647 h 1264"/>
              <a:gd name="T74" fmla="*/ 2147483647 w 2592"/>
              <a:gd name="T75" fmla="*/ 2147483647 h 1264"/>
              <a:gd name="T76" fmla="*/ 2147483647 w 2592"/>
              <a:gd name="T77" fmla="*/ 2147483647 h 1264"/>
              <a:gd name="T78" fmla="*/ 2147483647 w 2592"/>
              <a:gd name="T79" fmla="*/ 2147483647 h 1264"/>
              <a:gd name="T80" fmla="*/ 2147483647 w 2592"/>
              <a:gd name="T81" fmla="*/ 2147483647 h 1264"/>
              <a:gd name="T82" fmla="*/ 2147483647 w 2592"/>
              <a:gd name="T83" fmla="*/ 2147483647 h 1264"/>
              <a:gd name="T84" fmla="*/ 2147483647 w 2592"/>
              <a:gd name="T85" fmla="*/ 2147483647 h 1264"/>
              <a:gd name="T86" fmla="*/ 2147483647 w 2592"/>
              <a:gd name="T87" fmla="*/ 2147483647 h 1264"/>
              <a:gd name="T88" fmla="*/ 2147483647 w 2592"/>
              <a:gd name="T89" fmla="*/ 2147483647 h 1264"/>
              <a:gd name="T90" fmla="*/ 2147483647 w 2592"/>
              <a:gd name="T91" fmla="*/ 2147483647 h 1264"/>
              <a:gd name="T92" fmla="*/ 2147483647 w 2592"/>
              <a:gd name="T93" fmla="*/ 2147483647 h 1264"/>
              <a:gd name="T94" fmla="*/ 2147483647 w 2592"/>
              <a:gd name="T95" fmla="*/ 2147483647 h 1264"/>
              <a:gd name="T96" fmla="*/ 2147483647 w 2592"/>
              <a:gd name="T97" fmla="*/ 0 h 1264"/>
              <a:gd name="T98" fmla="*/ 2147483647 w 2592"/>
              <a:gd name="T99" fmla="*/ 2147483647 h 1264"/>
              <a:gd name="T100" fmla="*/ 2147483647 w 2592"/>
              <a:gd name="T101" fmla="*/ 2147483647 h 1264"/>
              <a:gd name="T102" fmla="*/ 2147483647 w 2592"/>
              <a:gd name="T103" fmla="*/ 2147483647 h 1264"/>
              <a:gd name="T104" fmla="*/ 2147483647 w 2592"/>
              <a:gd name="T105" fmla="*/ 2147483647 h 1264"/>
              <a:gd name="T106" fmla="*/ 2147483647 w 2592"/>
              <a:gd name="T107" fmla="*/ 2147483647 h 1264"/>
              <a:gd name="T108" fmla="*/ 2147483647 w 2592"/>
              <a:gd name="T109" fmla="*/ 2147483647 h 1264"/>
              <a:gd name="T110" fmla="*/ 2147483647 w 2592"/>
              <a:gd name="T111" fmla="*/ 2147483647 h 1264"/>
              <a:gd name="T112" fmla="*/ 2147483647 w 2592"/>
              <a:gd name="T113" fmla="*/ 2147483647 h 1264"/>
              <a:gd name="T114" fmla="*/ 2147483647 w 2592"/>
              <a:gd name="T115" fmla="*/ 2147483647 h 1264"/>
              <a:gd name="T116" fmla="*/ 2147483647 w 2592"/>
              <a:gd name="T117" fmla="*/ 2147483647 h 1264"/>
              <a:gd name="T118" fmla="*/ 2147483647 w 2592"/>
              <a:gd name="T119" fmla="*/ 2147483647 h 1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64">
                <a:moveTo>
                  <a:pt x="0" y="1264"/>
                </a:moveTo>
                <a:lnTo>
                  <a:pt x="16" y="1264"/>
                </a:lnTo>
                <a:lnTo>
                  <a:pt x="32" y="1240"/>
                </a:lnTo>
                <a:lnTo>
                  <a:pt x="48" y="1232"/>
                </a:lnTo>
                <a:lnTo>
                  <a:pt x="64" y="1232"/>
                </a:lnTo>
                <a:lnTo>
                  <a:pt x="72" y="1248"/>
                </a:lnTo>
                <a:lnTo>
                  <a:pt x="88" y="1096"/>
                </a:lnTo>
                <a:lnTo>
                  <a:pt x="104" y="1056"/>
                </a:lnTo>
                <a:lnTo>
                  <a:pt x="120" y="1168"/>
                </a:lnTo>
                <a:lnTo>
                  <a:pt x="136" y="1032"/>
                </a:lnTo>
                <a:lnTo>
                  <a:pt x="144" y="1064"/>
                </a:lnTo>
                <a:lnTo>
                  <a:pt x="160" y="976"/>
                </a:lnTo>
                <a:lnTo>
                  <a:pt x="176" y="1000"/>
                </a:lnTo>
                <a:lnTo>
                  <a:pt x="192" y="1208"/>
                </a:lnTo>
                <a:lnTo>
                  <a:pt x="208" y="1136"/>
                </a:lnTo>
                <a:lnTo>
                  <a:pt x="216" y="1040"/>
                </a:lnTo>
                <a:lnTo>
                  <a:pt x="232" y="1192"/>
                </a:lnTo>
                <a:lnTo>
                  <a:pt x="248" y="1080"/>
                </a:lnTo>
                <a:lnTo>
                  <a:pt x="264" y="984"/>
                </a:lnTo>
                <a:lnTo>
                  <a:pt x="280" y="1000"/>
                </a:lnTo>
                <a:lnTo>
                  <a:pt x="296" y="1144"/>
                </a:lnTo>
                <a:lnTo>
                  <a:pt x="304" y="904"/>
                </a:lnTo>
                <a:lnTo>
                  <a:pt x="320" y="1032"/>
                </a:lnTo>
                <a:lnTo>
                  <a:pt x="336" y="1160"/>
                </a:lnTo>
                <a:lnTo>
                  <a:pt x="352" y="1016"/>
                </a:lnTo>
                <a:lnTo>
                  <a:pt x="368" y="896"/>
                </a:lnTo>
                <a:lnTo>
                  <a:pt x="376" y="880"/>
                </a:lnTo>
                <a:lnTo>
                  <a:pt x="392" y="912"/>
                </a:lnTo>
                <a:lnTo>
                  <a:pt x="408" y="1008"/>
                </a:lnTo>
                <a:lnTo>
                  <a:pt x="424" y="928"/>
                </a:lnTo>
                <a:lnTo>
                  <a:pt x="440" y="936"/>
                </a:lnTo>
                <a:lnTo>
                  <a:pt x="448" y="840"/>
                </a:lnTo>
                <a:lnTo>
                  <a:pt x="464" y="616"/>
                </a:lnTo>
                <a:lnTo>
                  <a:pt x="480" y="672"/>
                </a:lnTo>
                <a:lnTo>
                  <a:pt x="496" y="616"/>
                </a:lnTo>
                <a:lnTo>
                  <a:pt x="512" y="744"/>
                </a:lnTo>
                <a:lnTo>
                  <a:pt x="520" y="832"/>
                </a:lnTo>
                <a:lnTo>
                  <a:pt x="536" y="1024"/>
                </a:lnTo>
                <a:lnTo>
                  <a:pt x="552" y="920"/>
                </a:lnTo>
                <a:lnTo>
                  <a:pt x="568" y="944"/>
                </a:lnTo>
                <a:lnTo>
                  <a:pt x="584" y="1032"/>
                </a:lnTo>
                <a:lnTo>
                  <a:pt x="600" y="848"/>
                </a:lnTo>
                <a:lnTo>
                  <a:pt x="608" y="904"/>
                </a:lnTo>
                <a:lnTo>
                  <a:pt x="624" y="1040"/>
                </a:lnTo>
                <a:lnTo>
                  <a:pt x="640" y="912"/>
                </a:lnTo>
                <a:lnTo>
                  <a:pt x="656" y="832"/>
                </a:lnTo>
                <a:lnTo>
                  <a:pt x="672" y="768"/>
                </a:lnTo>
                <a:lnTo>
                  <a:pt x="680" y="856"/>
                </a:lnTo>
                <a:lnTo>
                  <a:pt x="696" y="1016"/>
                </a:lnTo>
                <a:lnTo>
                  <a:pt x="712" y="952"/>
                </a:lnTo>
                <a:lnTo>
                  <a:pt x="728" y="880"/>
                </a:lnTo>
                <a:lnTo>
                  <a:pt x="744" y="720"/>
                </a:lnTo>
                <a:lnTo>
                  <a:pt x="752" y="560"/>
                </a:lnTo>
                <a:lnTo>
                  <a:pt x="768" y="552"/>
                </a:lnTo>
                <a:lnTo>
                  <a:pt x="784" y="464"/>
                </a:lnTo>
                <a:lnTo>
                  <a:pt x="800" y="600"/>
                </a:lnTo>
                <a:lnTo>
                  <a:pt x="816" y="624"/>
                </a:lnTo>
                <a:lnTo>
                  <a:pt x="824" y="704"/>
                </a:lnTo>
                <a:lnTo>
                  <a:pt x="840" y="896"/>
                </a:lnTo>
                <a:lnTo>
                  <a:pt x="856" y="840"/>
                </a:lnTo>
                <a:lnTo>
                  <a:pt x="872" y="816"/>
                </a:lnTo>
                <a:lnTo>
                  <a:pt x="888" y="840"/>
                </a:lnTo>
                <a:lnTo>
                  <a:pt x="904" y="776"/>
                </a:lnTo>
                <a:lnTo>
                  <a:pt x="912" y="776"/>
                </a:lnTo>
                <a:lnTo>
                  <a:pt x="928" y="736"/>
                </a:lnTo>
                <a:lnTo>
                  <a:pt x="944" y="728"/>
                </a:lnTo>
                <a:lnTo>
                  <a:pt x="960" y="776"/>
                </a:lnTo>
                <a:lnTo>
                  <a:pt x="976" y="704"/>
                </a:lnTo>
                <a:lnTo>
                  <a:pt x="984" y="600"/>
                </a:lnTo>
                <a:lnTo>
                  <a:pt x="1000" y="640"/>
                </a:lnTo>
                <a:lnTo>
                  <a:pt x="1016" y="560"/>
                </a:lnTo>
                <a:lnTo>
                  <a:pt x="1032" y="400"/>
                </a:lnTo>
                <a:lnTo>
                  <a:pt x="1048" y="568"/>
                </a:lnTo>
                <a:lnTo>
                  <a:pt x="1056" y="600"/>
                </a:lnTo>
                <a:lnTo>
                  <a:pt x="1072" y="688"/>
                </a:lnTo>
                <a:lnTo>
                  <a:pt x="1088" y="704"/>
                </a:lnTo>
                <a:lnTo>
                  <a:pt x="1104" y="728"/>
                </a:lnTo>
                <a:lnTo>
                  <a:pt x="1120" y="792"/>
                </a:lnTo>
                <a:lnTo>
                  <a:pt x="1136" y="808"/>
                </a:lnTo>
                <a:lnTo>
                  <a:pt x="1144" y="752"/>
                </a:lnTo>
                <a:lnTo>
                  <a:pt x="1160" y="656"/>
                </a:lnTo>
                <a:lnTo>
                  <a:pt x="1176" y="600"/>
                </a:lnTo>
                <a:lnTo>
                  <a:pt x="1192" y="592"/>
                </a:lnTo>
                <a:lnTo>
                  <a:pt x="1208" y="552"/>
                </a:lnTo>
                <a:lnTo>
                  <a:pt x="1216" y="480"/>
                </a:lnTo>
                <a:lnTo>
                  <a:pt x="1232" y="520"/>
                </a:lnTo>
                <a:lnTo>
                  <a:pt x="1248" y="592"/>
                </a:lnTo>
                <a:lnTo>
                  <a:pt x="1264" y="592"/>
                </a:lnTo>
                <a:lnTo>
                  <a:pt x="1280" y="664"/>
                </a:lnTo>
                <a:lnTo>
                  <a:pt x="1288" y="688"/>
                </a:lnTo>
                <a:lnTo>
                  <a:pt x="1304" y="760"/>
                </a:lnTo>
                <a:lnTo>
                  <a:pt x="1320" y="752"/>
                </a:lnTo>
                <a:lnTo>
                  <a:pt x="1336" y="832"/>
                </a:lnTo>
                <a:lnTo>
                  <a:pt x="1352" y="984"/>
                </a:lnTo>
                <a:lnTo>
                  <a:pt x="1360" y="1032"/>
                </a:lnTo>
                <a:lnTo>
                  <a:pt x="1376" y="1072"/>
                </a:lnTo>
                <a:lnTo>
                  <a:pt x="1392" y="1144"/>
                </a:lnTo>
                <a:lnTo>
                  <a:pt x="1408" y="928"/>
                </a:lnTo>
                <a:lnTo>
                  <a:pt x="1424" y="936"/>
                </a:lnTo>
                <a:lnTo>
                  <a:pt x="1440" y="1064"/>
                </a:lnTo>
                <a:lnTo>
                  <a:pt x="1448" y="1080"/>
                </a:lnTo>
                <a:lnTo>
                  <a:pt x="1464" y="1040"/>
                </a:lnTo>
                <a:lnTo>
                  <a:pt x="1480" y="1136"/>
                </a:lnTo>
                <a:lnTo>
                  <a:pt x="1496" y="1176"/>
                </a:lnTo>
                <a:lnTo>
                  <a:pt x="1512" y="1088"/>
                </a:lnTo>
                <a:lnTo>
                  <a:pt x="1520" y="1096"/>
                </a:lnTo>
                <a:lnTo>
                  <a:pt x="1536" y="1120"/>
                </a:lnTo>
                <a:lnTo>
                  <a:pt x="1552" y="1032"/>
                </a:lnTo>
                <a:lnTo>
                  <a:pt x="1568" y="1104"/>
                </a:lnTo>
                <a:lnTo>
                  <a:pt x="1584" y="912"/>
                </a:lnTo>
                <a:lnTo>
                  <a:pt x="1592" y="1112"/>
                </a:lnTo>
                <a:lnTo>
                  <a:pt x="1608" y="1080"/>
                </a:lnTo>
                <a:lnTo>
                  <a:pt x="1624" y="912"/>
                </a:lnTo>
                <a:lnTo>
                  <a:pt x="1640" y="824"/>
                </a:lnTo>
                <a:lnTo>
                  <a:pt x="1656" y="632"/>
                </a:lnTo>
                <a:lnTo>
                  <a:pt x="1664" y="544"/>
                </a:lnTo>
                <a:lnTo>
                  <a:pt x="1680" y="640"/>
                </a:lnTo>
                <a:lnTo>
                  <a:pt x="1696" y="680"/>
                </a:lnTo>
                <a:lnTo>
                  <a:pt x="1712" y="784"/>
                </a:lnTo>
                <a:lnTo>
                  <a:pt x="1728" y="960"/>
                </a:lnTo>
                <a:lnTo>
                  <a:pt x="1744" y="840"/>
                </a:lnTo>
                <a:lnTo>
                  <a:pt x="1752" y="680"/>
                </a:lnTo>
                <a:lnTo>
                  <a:pt x="1768" y="648"/>
                </a:lnTo>
                <a:lnTo>
                  <a:pt x="1784" y="432"/>
                </a:lnTo>
                <a:lnTo>
                  <a:pt x="1800" y="352"/>
                </a:lnTo>
                <a:lnTo>
                  <a:pt x="1816" y="416"/>
                </a:lnTo>
                <a:lnTo>
                  <a:pt x="1824" y="584"/>
                </a:lnTo>
                <a:lnTo>
                  <a:pt x="1840" y="728"/>
                </a:lnTo>
                <a:lnTo>
                  <a:pt x="1856" y="736"/>
                </a:lnTo>
                <a:lnTo>
                  <a:pt x="1872" y="648"/>
                </a:lnTo>
                <a:lnTo>
                  <a:pt x="1888" y="672"/>
                </a:lnTo>
                <a:lnTo>
                  <a:pt x="1896" y="544"/>
                </a:lnTo>
                <a:lnTo>
                  <a:pt x="1912" y="688"/>
                </a:lnTo>
                <a:lnTo>
                  <a:pt x="1928" y="592"/>
                </a:lnTo>
                <a:lnTo>
                  <a:pt x="1944" y="560"/>
                </a:lnTo>
                <a:lnTo>
                  <a:pt x="1960" y="448"/>
                </a:lnTo>
                <a:lnTo>
                  <a:pt x="1976" y="408"/>
                </a:lnTo>
                <a:lnTo>
                  <a:pt x="1984" y="376"/>
                </a:lnTo>
                <a:lnTo>
                  <a:pt x="2000" y="368"/>
                </a:lnTo>
                <a:lnTo>
                  <a:pt x="2016" y="344"/>
                </a:lnTo>
                <a:lnTo>
                  <a:pt x="2032" y="368"/>
                </a:lnTo>
                <a:lnTo>
                  <a:pt x="2048" y="344"/>
                </a:lnTo>
                <a:lnTo>
                  <a:pt x="2056" y="208"/>
                </a:lnTo>
                <a:lnTo>
                  <a:pt x="2072" y="232"/>
                </a:lnTo>
                <a:lnTo>
                  <a:pt x="2088" y="112"/>
                </a:lnTo>
                <a:lnTo>
                  <a:pt x="2104" y="56"/>
                </a:lnTo>
                <a:lnTo>
                  <a:pt x="2120" y="0"/>
                </a:lnTo>
                <a:lnTo>
                  <a:pt x="2128" y="104"/>
                </a:lnTo>
                <a:lnTo>
                  <a:pt x="2144" y="80"/>
                </a:lnTo>
                <a:lnTo>
                  <a:pt x="2160" y="176"/>
                </a:lnTo>
                <a:lnTo>
                  <a:pt x="2176" y="216"/>
                </a:lnTo>
                <a:lnTo>
                  <a:pt x="2192" y="256"/>
                </a:lnTo>
                <a:lnTo>
                  <a:pt x="2200" y="320"/>
                </a:lnTo>
                <a:lnTo>
                  <a:pt x="2216" y="400"/>
                </a:lnTo>
                <a:lnTo>
                  <a:pt x="2232" y="464"/>
                </a:lnTo>
                <a:lnTo>
                  <a:pt x="2248" y="528"/>
                </a:lnTo>
                <a:lnTo>
                  <a:pt x="2264" y="688"/>
                </a:lnTo>
                <a:lnTo>
                  <a:pt x="2280" y="616"/>
                </a:lnTo>
                <a:lnTo>
                  <a:pt x="2288" y="600"/>
                </a:lnTo>
                <a:lnTo>
                  <a:pt x="2304" y="616"/>
                </a:lnTo>
                <a:lnTo>
                  <a:pt x="2320" y="456"/>
                </a:lnTo>
                <a:lnTo>
                  <a:pt x="2336" y="488"/>
                </a:lnTo>
                <a:lnTo>
                  <a:pt x="2352" y="440"/>
                </a:lnTo>
                <a:lnTo>
                  <a:pt x="2360" y="376"/>
                </a:lnTo>
                <a:lnTo>
                  <a:pt x="2376" y="464"/>
                </a:lnTo>
                <a:lnTo>
                  <a:pt x="2392" y="504"/>
                </a:lnTo>
                <a:lnTo>
                  <a:pt x="2408" y="560"/>
                </a:lnTo>
                <a:lnTo>
                  <a:pt x="2424" y="480"/>
                </a:lnTo>
                <a:lnTo>
                  <a:pt x="2432" y="456"/>
                </a:lnTo>
                <a:lnTo>
                  <a:pt x="2448" y="392"/>
                </a:lnTo>
                <a:lnTo>
                  <a:pt x="2464" y="392"/>
                </a:lnTo>
                <a:lnTo>
                  <a:pt x="2480" y="320"/>
                </a:lnTo>
                <a:lnTo>
                  <a:pt x="2496" y="312"/>
                </a:lnTo>
                <a:lnTo>
                  <a:pt x="2504" y="272"/>
                </a:lnTo>
                <a:lnTo>
                  <a:pt x="2520" y="336"/>
                </a:lnTo>
                <a:lnTo>
                  <a:pt x="2536" y="208"/>
                </a:lnTo>
                <a:lnTo>
                  <a:pt x="2552" y="328"/>
                </a:lnTo>
                <a:lnTo>
                  <a:pt x="2568" y="352"/>
                </a:lnTo>
                <a:lnTo>
                  <a:pt x="2584" y="320"/>
                </a:lnTo>
                <a:lnTo>
                  <a:pt x="2592" y="3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6" name="Freeform 8"/>
          <p:cNvSpPr>
            <a:spLocks/>
          </p:cNvSpPr>
          <p:nvPr/>
        </p:nvSpPr>
        <p:spPr bwMode="auto">
          <a:xfrm>
            <a:off x="3286125" y="3561841"/>
            <a:ext cx="2203451" cy="824813"/>
          </a:xfrm>
          <a:custGeom>
            <a:avLst/>
            <a:gdLst>
              <a:gd name="T0" fmla="*/ 2147483647 w 2592"/>
              <a:gd name="T1" fmla="*/ 2147483647 h 1200"/>
              <a:gd name="T2" fmla="*/ 2147483647 w 2592"/>
              <a:gd name="T3" fmla="*/ 2147483647 h 1200"/>
              <a:gd name="T4" fmla="*/ 2147483647 w 2592"/>
              <a:gd name="T5" fmla="*/ 2147483647 h 1200"/>
              <a:gd name="T6" fmla="*/ 2147483647 w 2592"/>
              <a:gd name="T7" fmla="*/ 2147483647 h 1200"/>
              <a:gd name="T8" fmla="*/ 2147483647 w 2592"/>
              <a:gd name="T9" fmla="*/ 2147483647 h 1200"/>
              <a:gd name="T10" fmla="*/ 2147483647 w 2592"/>
              <a:gd name="T11" fmla="*/ 2147483647 h 1200"/>
              <a:gd name="T12" fmla="*/ 2147483647 w 2592"/>
              <a:gd name="T13" fmla="*/ 2147483647 h 1200"/>
              <a:gd name="T14" fmla="*/ 2147483647 w 2592"/>
              <a:gd name="T15" fmla="*/ 2147483647 h 1200"/>
              <a:gd name="T16" fmla="*/ 2147483647 w 2592"/>
              <a:gd name="T17" fmla="*/ 2147483647 h 1200"/>
              <a:gd name="T18" fmla="*/ 2147483647 w 2592"/>
              <a:gd name="T19" fmla="*/ 2147483647 h 1200"/>
              <a:gd name="T20" fmla="*/ 2147483647 w 2592"/>
              <a:gd name="T21" fmla="*/ 2147483647 h 1200"/>
              <a:gd name="T22" fmla="*/ 2147483647 w 2592"/>
              <a:gd name="T23" fmla="*/ 2147483647 h 1200"/>
              <a:gd name="T24" fmla="*/ 2147483647 w 2592"/>
              <a:gd name="T25" fmla="*/ 2147483647 h 1200"/>
              <a:gd name="T26" fmla="*/ 2147483647 w 2592"/>
              <a:gd name="T27" fmla="*/ 2147483647 h 1200"/>
              <a:gd name="T28" fmla="*/ 2147483647 w 2592"/>
              <a:gd name="T29" fmla="*/ 2147483647 h 1200"/>
              <a:gd name="T30" fmla="*/ 2147483647 w 2592"/>
              <a:gd name="T31" fmla="*/ 2147483647 h 1200"/>
              <a:gd name="T32" fmla="*/ 2147483647 w 2592"/>
              <a:gd name="T33" fmla="*/ 2147483647 h 1200"/>
              <a:gd name="T34" fmla="*/ 2147483647 w 2592"/>
              <a:gd name="T35" fmla="*/ 2147483647 h 1200"/>
              <a:gd name="T36" fmla="*/ 2147483647 w 2592"/>
              <a:gd name="T37" fmla="*/ 2147483647 h 1200"/>
              <a:gd name="T38" fmla="*/ 2147483647 w 2592"/>
              <a:gd name="T39" fmla="*/ 2147483647 h 1200"/>
              <a:gd name="T40" fmla="*/ 2147483647 w 2592"/>
              <a:gd name="T41" fmla="*/ 2147483647 h 1200"/>
              <a:gd name="T42" fmla="*/ 2147483647 w 2592"/>
              <a:gd name="T43" fmla="*/ 2147483647 h 1200"/>
              <a:gd name="T44" fmla="*/ 2147483647 w 2592"/>
              <a:gd name="T45" fmla="*/ 2147483647 h 1200"/>
              <a:gd name="T46" fmla="*/ 2147483647 w 2592"/>
              <a:gd name="T47" fmla="*/ 2147483647 h 1200"/>
              <a:gd name="T48" fmla="*/ 2147483647 w 2592"/>
              <a:gd name="T49" fmla="*/ 2147483647 h 1200"/>
              <a:gd name="T50" fmla="*/ 2147483647 w 2592"/>
              <a:gd name="T51" fmla="*/ 2147483647 h 1200"/>
              <a:gd name="T52" fmla="*/ 2147483647 w 2592"/>
              <a:gd name="T53" fmla="*/ 2147483647 h 1200"/>
              <a:gd name="T54" fmla="*/ 2147483647 w 2592"/>
              <a:gd name="T55" fmla="*/ 2147483647 h 1200"/>
              <a:gd name="T56" fmla="*/ 2147483647 w 2592"/>
              <a:gd name="T57" fmla="*/ 2147483647 h 1200"/>
              <a:gd name="T58" fmla="*/ 2147483647 w 2592"/>
              <a:gd name="T59" fmla="*/ 2147483647 h 1200"/>
              <a:gd name="T60" fmla="*/ 2147483647 w 2592"/>
              <a:gd name="T61" fmla="*/ 2147483647 h 1200"/>
              <a:gd name="T62" fmla="*/ 2147483647 w 2592"/>
              <a:gd name="T63" fmla="*/ 2147483647 h 1200"/>
              <a:gd name="T64" fmla="*/ 2147483647 w 2592"/>
              <a:gd name="T65" fmla="*/ 2147483647 h 1200"/>
              <a:gd name="T66" fmla="*/ 2147483647 w 2592"/>
              <a:gd name="T67" fmla="*/ 2147483647 h 1200"/>
              <a:gd name="T68" fmla="*/ 2147483647 w 2592"/>
              <a:gd name="T69" fmla="*/ 2147483647 h 1200"/>
              <a:gd name="T70" fmla="*/ 2147483647 w 2592"/>
              <a:gd name="T71" fmla="*/ 2147483647 h 1200"/>
              <a:gd name="T72" fmla="*/ 2147483647 w 2592"/>
              <a:gd name="T73" fmla="*/ 2147483647 h 1200"/>
              <a:gd name="T74" fmla="*/ 2147483647 w 2592"/>
              <a:gd name="T75" fmla="*/ 2147483647 h 1200"/>
              <a:gd name="T76" fmla="*/ 2147483647 w 2592"/>
              <a:gd name="T77" fmla="*/ 2147483647 h 1200"/>
              <a:gd name="T78" fmla="*/ 2147483647 w 2592"/>
              <a:gd name="T79" fmla="*/ 2147483647 h 1200"/>
              <a:gd name="T80" fmla="*/ 2147483647 w 2592"/>
              <a:gd name="T81" fmla="*/ 2147483647 h 1200"/>
              <a:gd name="T82" fmla="*/ 2147483647 w 2592"/>
              <a:gd name="T83" fmla="*/ 2147483647 h 1200"/>
              <a:gd name="T84" fmla="*/ 2147483647 w 2592"/>
              <a:gd name="T85" fmla="*/ 2147483647 h 1200"/>
              <a:gd name="T86" fmla="*/ 2147483647 w 2592"/>
              <a:gd name="T87" fmla="*/ 2147483647 h 1200"/>
              <a:gd name="T88" fmla="*/ 2147483647 w 2592"/>
              <a:gd name="T89" fmla="*/ 2147483647 h 1200"/>
              <a:gd name="T90" fmla="*/ 2147483647 w 2592"/>
              <a:gd name="T91" fmla="*/ 2147483647 h 1200"/>
              <a:gd name="T92" fmla="*/ 2147483647 w 2592"/>
              <a:gd name="T93" fmla="*/ 2147483647 h 1200"/>
              <a:gd name="T94" fmla="*/ 2147483647 w 2592"/>
              <a:gd name="T95" fmla="*/ 2147483647 h 1200"/>
              <a:gd name="T96" fmla="*/ 2147483647 w 2592"/>
              <a:gd name="T97" fmla="*/ 2147483647 h 1200"/>
              <a:gd name="T98" fmla="*/ 2147483647 w 2592"/>
              <a:gd name="T99" fmla="*/ 2147483647 h 1200"/>
              <a:gd name="T100" fmla="*/ 2147483647 w 2592"/>
              <a:gd name="T101" fmla="*/ 2147483647 h 1200"/>
              <a:gd name="T102" fmla="*/ 2147483647 w 2592"/>
              <a:gd name="T103" fmla="*/ 2147483647 h 1200"/>
              <a:gd name="T104" fmla="*/ 2147483647 w 2592"/>
              <a:gd name="T105" fmla="*/ 2147483647 h 1200"/>
              <a:gd name="T106" fmla="*/ 2147483647 w 2592"/>
              <a:gd name="T107" fmla="*/ 2147483647 h 1200"/>
              <a:gd name="T108" fmla="*/ 2147483647 w 2592"/>
              <a:gd name="T109" fmla="*/ 2147483647 h 1200"/>
              <a:gd name="T110" fmla="*/ 2147483647 w 2592"/>
              <a:gd name="T111" fmla="*/ 2147483647 h 1200"/>
              <a:gd name="T112" fmla="*/ 2147483647 w 2592"/>
              <a:gd name="T113" fmla="*/ 2147483647 h 1200"/>
              <a:gd name="T114" fmla="*/ 2147483647 w 2592"/>
              <a:gd name="T115" fmla="*/ 2147483647 h 1200"/>
              <a:gd name="T116" fmla="*/ 2147483647 w 2592"/>
              <a:gd name="T117" fmla="*/ 2147483647 h 1200"/>
              <a:gd name="T118" fmla="*/ 2147483647 w 2592"/>
              <a:gd name="T119" fmla="*/ 2147483647 h 12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92" h="1200">
                <a:moveTo>
                  <a:pt x="0" y="608"/>
                </a:moveTo>
                <a:lnTo>
                  <a:pt x="16" y="864"/>
                </a:lnTo>
                <a:lnTo>
                  <a:pt x="32" y="632"/>
                </a:lnTo>
                <a:lnTo>
                  <a:pt x="48" y="776"/>
                </a:lnTo>
                <a:lnTo>
                  <a:pt x="64" y="456"/>
                </a:lnTo>
                <a:lnTo>
                  <a:pt x="72" y="544"/>
                </a:lnTo>
                <a:lnTo>
                  <a:pt x="88" y="632"/>
                </a:lnTo>
                <a:lnTo>
                  <a:pt x="104" y="456"/>
                </a:lnTo>
                <a:lnTo>
                  <a:pt x="120" y="696"/>
                </a:lnTo>
                <a:lnTo>
                  <a:pt x="136" y="648"/>
                </a:lnTo>
                <a:lnTo>
                  <a:pt x="144" y="456"/>
                </a:lnTo>
                <a:lnTo>
                  <a:pt x="160" y="440"/>
                </a:lnTo>
                <a:lnTo>
                  <a:pt x="176" y="184"/>
                </a:lnTo>
                <a:lnTo>
                  <a:pt x="192" y="536"/>
                </a:lnTo>
                <a:lnTo>
                  <a:pt x="208" y="520"/>
                </a:lnTo>
                <a:lnTo>
                  <a:pt x="216" y="368"/>
                </a:lnTo>
                <a:lnTo>
                  <a:pt x="232" y="400"/>
                </a:lnTo>
                <a:lnTo>
                  <a:pt x="248" y="768"/>
                </a:lnTo>
                <a:lnTo>
                  <a:pt x="264" y="584"/>
                </a:lnTo>
                <a:lnTo>
                  <a:pt x="280" y="472"/>
                </a:lnTo>
                <a:lnTo>
                  <a:pt x="296" y="528"/>
                </a:lnTo>
                <a:lnTo>
                  <a:pt x="304" y="520"/>
                </a:lnTo>
                <a:lnTo>
                  <a:pt x="320" y="664"/>
                </a:lnTo>
                <a:lnTo>
                  <a:pt x="336" y="400"/>
                </a:lnTo>
                <a:lnTo>
                  <a:pt x="352" y="0"/>
                </a:lnTo>
                <a:lnTo>
                  <a:pt x="368" y="264"/>
                </a:lnTo>
                <a:lnTo>
                  <a:pt x="376" y="408"/>
                </a:lnTo>
                <a:lnTo>
                  <a:pt x="392" y="648"/>
                </a:lnTo>
                <a:lnTo>
                  <a:pt x="408" y="552"/>
                </a:lnTo>
                <a:lnTo>
                  <a:pt x="424" y="736"/>
                </a:lnTo>
                <a:lnTo>
                  <a:pt x="440" y="776"/>
                </a:lnTo>
                <a:lnTo>
                  <a:pt x="448" y="472"/>
                </a:lnTo>
                <a:lnTo>
                  <a:pt x="464" y="480"/>
                </a:lnTo>
                <a:lnTo>
                  <a:pt x="480" y="776"/>
                </a:lnTo>
                <a:lnTo>
                  <a:pt x="496" y="888"/>
                </a:lnTo>
                <a:lnTo>
                  <a:pt x="512" y="832"/>
                </a:lnTo>
                <a:lnTo>
                  <a:pt x="520" y="752"/>
                </a:lnTo>
                <a:lnTo>
                  <a:pt x="536" y="896"/>
                </a:lnTo>
                <a:lnTo>
                  <a:pt x="552" y="400"/>
                </a:lnTo>
                <a:lnTo>
                  <a:pt x="568" y="576"/>
                </a:lnTo>
                <a:lnTo>
                  <a:pt x="584" y="504"/>
                </a:lnTo>
                <a:lnTo>
                  <a:pt x="600" y="440"/>
                </a:lnTo>
                <a:lnTo>
                  <a:pt x="608" y="576"/>
                </a:lnTo>
                <a:lnTo>
                  <a:pt x="624" y="632"/>
                </a:lnTo>
                <a:lnTo>
                  <a:pt x="640" y="608"/>
                </a:lnTo>
                <a:lnTo>
                  <a:pt x="656" y="512"/>
                </a:lnTo>
                <a:lnTo>
                  <a:pt x="672" y="832"/>
                </a:lnTo>
                <a:lnTo>
                  <a:pt x="680" y="376"/>
                </a:lnTo>
                <a:lnTo>
                  <a:pt x="696" y="512"/>
                </a:lnTo>
                <a:lnTo>
                  <a:pt x="712" y="608"/>
                </a:lnTo>
                <a:lnTo>
                  <a:pt x="728" y="968"/>
                </a:lnTo>
                <a:lnTo>
                  <a:pt x="744" y="816"/>
                </a:lnTo>
                <a:lnTo>
                  <a:pt x="752" y="848"/>
                </a:lnTo>
                <a:lnTo>
                  <a:pt x="768" y="776"/>
                </a:lnTo>
                <a:lnTo>
                  <a:pt x="784" y="712"/>
                </a:lnTo>
                <a:lnTo>
                  <a:pt x="800" y="632"/>
                </a:lnTo>
                <a:lnTo>
                  <a:pt x="816" y="672"/>
                </a:lnTo>
                <a:lnTo>
                  <a:pt x="824" y="600"/>
                </a:lnTo>
                <a:lnTo>
                  <a:pt x="840" y="712"/>
                </a:lnTo>
                <a:lnTo>
                  <a:pt x="856" y="384"/>
                </a:lnTo>
                <a:lnTo>
                  <a:pt x="872" y="912"/>
                </a:lnTo>
                <a:lnTo>
                  <a:pt x="888" y="704"/>
                </a:lnTo>
                <a:lnTo>
                  <a:pt x="904" y="592"/>
                </a:lnTo>
                <a:lnTo>
                  <a:pt x="912" y="728"/>
                </a:lnTo>
                <a:lnTo>
                  <a:pt x="928" y="656"/>
                </a:lnTo>
                <a:lnTo>
                  <a:pt x="944" y="712"/>
                </a:lnTo>
                <a:lnTo>
                  <a:pt x="960" y="608"/>
                </a:lnTo>
                <a:lnTo>
                  <a:pt x="976" y="592"/>
                </a:lnTo>
                <a:lnTo>
                  <a:pt x="984" y="560"/>
                </a:lnTo>
                <a:lnTo>
                  <a:pt x="1000" y="536"/>
                </a:lnTo>
                <a:lnTo>
                  <a:pt x="1016" y="552"/>
                </a:lnTo>
                <a:lnTo>
                  <a:pt x="1032" y="88"/>
                </a:lnTo>
                <a:lnTo>
                  <a:pt x="1048" y="648"/>
                </a:lnTo>
                <a:lnTo>
                  <a:pt x="1056" y="936"/>
                </a:lnTo>
                <a:lnTo>
                  <a:pt x="1072" y="744"/>
                </a:lnTo>
                <a:lnTo>
                  <a:pt x="1088" y="512"/>
                </a:lnTo>
                <a:lnTo>
                  <a:pt x="1104" y="560"/>
                </a:lnTo>
                <a:lnTo>
                  <a:pt x="1120" y="672"/>
                </a:lnTo>
                <a:lnTo>
                  <a:pt x="1136" y="472"/>
                </a:lnTo>
                <a:lnTo>
                  <a:pt x="1144" y="608"/>
                </a:lnTo>
                <a:lnTo>
                  <a:pt x="1160" y="496"/>
                </a:lnTo>
                <a:lnTo>
                  <a:pt x="1176" y="632"/>
                </a:lnTo>
                <a:lnTo>
                  <a:pt x="1192" y="680"/>
                </a:lnTo>
                <a:lnTo>
                  <a:pt x="1208" y="248"/>
                </a:lnTo>
                <a:lnTo>
                  <a:pt x="1216" y="1064"/>
                </a:lnTo>
                <a:lnTo>
                  <a:pt x="1232" y="768"/>
                </a:lnTo>
                <a:lnTo>
                  <a:pt x="1248" y="632"/>
                </a:lnTo>
                <a:lnTo>
                  <a:pt x="1264" y="552"/>
                </a:lnTo>
                <a:lnTo>
                  <a:pt x="1280" y="480"/>
                </a:lnTo>
                <a:lnTo>
                  <a:pt x="1288" y="600"/>
                </a:lnTo>
                <a:lnTo>
                  <a:pt x="1304" y="544"/>
                </a:lnTo>
                <a:lnTo>
                  <a:pt x="1320" y="712"/>
                </a:lnTo>
                <a:lnTo>
                  <a:pt x="1336" y="456"/>
                </a:lnTo>
                <a:lnTo>
                  <a:pt x="1352" y="568"/>
                </a:lnTo>
                <a:lnTo>
                  <a:pt x="1360" y="496"/>
                </a:lnTo>
                <a:lnTo>
                  <a:pt x="1376" y="544"/>
                </a:lnTo>
                <a:lnTo>
                  <a:pt x="1392" y="576"/>
                </a:lnTo>
                <a:lnTo>
                  <a:pt x="1408" y="768"/>
                </a:lnTo>
                <a:lnTo>
                  <a:pt x="1424" y="736"/>
                </a:lnTo>
                <a:lnTo>
                  <a:pt x="1440" y="536"/>
                </a:lnTo>
                <a:lnTo>
                  <a:pt x="1448" y="592"/>
                </a:lnTo>
                <a:lnTo>
                  <a:pt x="1464" y="568"/>
                </a:lnTo>
                <a:lnTo>
                  <a:pt x="1480" y="448"/>
                </a:lnTo>
                <a:lnTo>
                  <a:pt x="1496" y="504"/>
                </a:lnTo>
                <a:lnTo>
                  <a:pt x="1512" y="456"/>
                </a:lnTo>
                <a:lnTo>
                  <a:pt x="1520" y="352"/>
                </a:lnTo>
                <a:lnTo>
                  <a:pt x="1536" y="448"/>
                </a:lnTo>
                <a:lnTo>
                  <a:pt x="1552" y="424"/>
                </a:lnTo>
                <a:lnTo>
                  <a:pt x="1568" y="664"/>
                </a:lnTo>
                <a:lnTo>
                  <a:pt x="1584" y="136"/>
                </a:lnTo>
                <a:lnTo>
                  <a:pt x="1592" y="272"/>
                </a:lnTo>
                <a:lnTo>
                  <a:pt x="1608" y="136"/>
                </a:lnTo>
                <a:lnTo>
                  <a:pt x="1624" y="328"/>
                </a:lnTo>
                <a:lnTo>
                  <a:pt x="1640" y="408"/>
                </a:lnTo>
                <a:lnTo>
                  <a:pt x="1656" y="440"/>
                </a:lnTo>
                <a:lnTo>
                  <a:pt x="1664" y="504"/>
                </a:lnTo>
                <a:lnTo>
                  <a:pt x="1680" y="560"/>
                </a:lnTo>
                <a:lnTo>
                  <a:pt x="1696" y="552"/>
                </a:lnTo>
                <a:lnTo>
                  <a:pt x="1712" y="776"/>
                </a:lnTo>
                <a:lnTo>
                  <a:pt x="1728" y="448"/>
                </a:lnTo>
                <a:lnTo>
                  <a:pt x="1744" y="608"/>
                </a:lnTo>
                <a:lnTo>
                  <a:pt x="1752" y="624"/>
                </a:lnTo>
                <a:lnTo>
                  <a:pt x="1768" y="768"/>
                </a:lnTo>
                <a:lnTo>
                  <a:pt x="1784" y="544"/>
                </a:lnTo>
                <a:lnTo>
                  <a:pt x="1800" y="672"/>
                </a:lnTo>
                <a:lnTo>
                  <a:pt x="1816" y="632"/>
                </a:lnTo>
                <a:lnTo>
                  <a:pt x="1824" y="568"/>
                </a:lnTo>
                <a:lnTo>
                  <a:pt x="1840" y="672"/>
                </a:lnTo>
                <a:lnTo>
                  <a:pt x="1856" y="568"/>
                </a:lnTo>
                <a:lnTo>
                  <a:pt x="1872" y="376"/>
                </a:lnTo>
                <a:lnTo>
                  <a:pt x="1888" y="696"/>
                </a:lnTo>
                <a:lnTo>
                  <a:pt x="1896" y="568"/>
                </a:lnTo>
                <a:lnTo>
                  <a:pt x="1912" y="696"/>
                </a:lnTo>
                <a:lnTo>
                  <a:pt x="1928" y="888"/>
                </a:lnTo>
                <a:lnTo>
                  <a:pt x="1944" y="552"/>
                </a:lnTo>
                <a:lnTo>
                  <a:pt x="1960" y="664"/>
                </a:lnTo>
                <a:lnTo>
                  <a:pt x="1976" y="592"/>
                </a:lnTo>
                <a:lnTo>
                  <a:pt x="1984" y="624"/>
                </a:lnTo>
                <a:lnTo>
                  <a:pt x="2000" y="640"/>
                </a:lnTo>
                <a:lnTo>
                  <a:pt x="2016" y="600"/>
                </a:lnTo>
                <a:lnTo>
                  <a:pt x="2032" y="472"/>
                </a:lnTo>
                <a:lnTo>
                  <a:pt x="2048" y="624"/>
                </a:lnTo>
                <a:lnTo>
                  <a:pt x="2056" y="816"/>
                </a:lnTo>
                <a:lnTo>
                  <a:pt x="2072" y="216"/>
                </a:lnTo>
                <a:lnTo>
                  <a:pt x="2088" y="504"/>
                </a:lnTo>
                <a:lnTo>
                  <a:pt x="2104" y="448"/>
                </a:lnTo>
                <a:lnTo>
                  <a:pt x="2120" y="720"/>
                </a:lnTo>
                <a:lnTo>
                  <a:pt x="2128" y="736"/>
                </a:lnTo>
                <a:lnTo>
                  <a:pt x="2144" y="704"/>
                </a:lnTo>
                <a:lnTo>
                  <a:pt x="2160" y="504"/>
                </a:lnTo>
                <a:lnTo>
                  <a:pt x="2176" y="688"/>
                </a:lnTo>
                <a:lnTo>
                  <a:pt x="2192" y="656"/>
                </a:lnTo>
                <a:lnTo>
                  <a:pt x="2200" y="512"/>
                </a:lnTo>
                <a:lnTo>
                  <a:pt x="2216" y="376"/>
                </a:lnTo>
                <a:lnTo>
                  <a:pt x="2232" y="912"/>
                </a:lnTo>
                <a:lnTo>
                  <a:pt x="2248" y="584"/>
                </a:lnTo>
                <a:lnTo>
                  <a:pt x="2264" y="1200"/>
                </a:lnTo>
                <a:lnTo>
                  <a:pt x="2280" y="1016"/>
                </a:lnTo>
                <a:lnTo>
                  <a:pt x="2288" y="488"/>
                </a:lnTo>
                <a:lnTo>
                  <a:pt x="2304" y="536"/>
                </a:lnTo>
                <a:lnTo>
                  <a:pt x="2320" y="680"/>
                </a:lnTo>
                <a:lnTo>
                  <a:pt x="2336" y="624"/>
                </a:lnTo>
                <a:lnTo>
                  <a:pt x="2352" y="496"/>
                </a:lnTo>
                <a:lnTo>
                  <a:pt x="2360" y="656"/>
                </a:lnTo>
                <a:lnTo>
                  <a:pt x="2376" y="520"/>
                </a:lnTo>
                <a:lnTo>
                  <a:pt x="2392" y="448"/>
                </a:lnTo>
                <a:lnTo>
                  <a:pt x="2408" y="432"/>
                </a:lnTo>
                <a:lnTo>
                  <a:pt x="2424" y="448"/>
                </a:lnTo>
                <a:lnTo>
                  <a:pt x="2432" y="704"/>
                </a:lnTo>
                <a:lnTo>
                  <a:pt x="2448" y="424"/>
                </a:lnTo>
                <a:lnTo>
                  <a:pt x="2464" y="392"/>
                </a:lnTo>
                <a:lnTo>
                  <a:pt x="2480" y="744"/>
                </a:lnTo>
                <a:lnTo>
                  <a:pt x="2496" y="624"/>
                </a:lnTo>
                <a:lnTo>
                  <a:pt x="2504" y="784"/>
                </a:lnTo>
                <a:lnTo>
                  <a:pt x="2520" y="672"/>
                </a:lnTo>
                <a:lnTo>
                  <a:pt x="2536" y="640"/>
                </a:lnTo>
                <a:lnTo>
                  <a:pt x="2552" y="656"/>
                </a:lnTo>
                <a:lnTo>
                  <a:pt x="2568" y="480"/>
                </a:lnTo>
                <a:lnTo>
                  <a:pt x="2584" y="712"/>
                </a:lnTo>
                <a:lnTo>
                  <a:pt x="2592" y="46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2" name="Line 34"/>
          <p:cNvSpPr>
            <a:spLocks noChangeShapeType="1"/>
          </p:cNvSpPr>
          <p:nvPr/>
        </p:nvSpPr>
        <p:spPr bwMode="auto">
          <a:xfrm>
            <a:off x="3279775" y="5184743"/>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3" name="Line 35"/>
          <p:cNvSpPr>
            <a:spLocks noChangeShapeType="1"/>
          </p:cNvSpPr>
          <p:nvPr/>
        </p:nvSpPr>
        <p:spPr bwMode="auto">
          <a:xfrm>
            <a:off x="3279775" y="5008851"/>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4" name="Line 36"/>
          <p:cNvSpPr>
            <a:spLocks noChangeShapeType="1"/>
          </p:cNvSpPr>
          <p:nvPr/>
        </p:nvSpPr>
        <p:spPr bwMode="auto">
          <a:xfrm>
            <a:off x="3279775" y="4838295"/>
            <a:ext cx="26988"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5" name="Line 39"/>
          <p:cNvSpPr>
            <a:spLocks noChangeShapeType="1"/>
          </p:cNvSpPr>
          <p:nvPr/>
        </p:nvSpPr>
        <p:spPr bwMode="auto">
          <a:xfrm>
            <a:off x="3279775" y="4662403"/>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6" name="Line 40"/>
          <p:cNvSpPr>
            <a:spLocks noChangeShapeType="1"/>
          </p:cNvSpPr>
          <p:nvPr/>
        </p:nvSpPr>
        <p:spPr bwMode="auto">
          <a:xfrm>
            <a:off x="3279775" y="4491844"/>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7" name="Line 41"/>
          <p:cNvSpPr>
            <a:spLocks noChangeShapeType="1"/>
          </p:cNvSpPr>
          <p:nvPr/>
        </p:nvSpPr>
        <p:spPr bwMode="auto">
          <a:xfrm>
            <a:off x="3279775" y="4315955"/>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8" name="Line 42"/>
          <p:cNvSpPr>
            <a:spLocks noChangeShapeType="1"/>
          </p:cNvSpPr>
          <p:nvPr/>
        </p:nvSpPr>
        <p:spPr bwMode="auto">
          <a:xfrm>
            <a:off x="3279775" y="4140067"/>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9" name="Line 43"/>
          <p:cNvSpPr>
            <a:spLocks noChangeShapeType="1"/>
          </p:cNvSpPr>
          <p:nvPr/>
        </p:nvSpPr>
        <p:spPr bwMode="auto">
          <a:xfrm>
            <a:off x="3279775" y="3968177"/>
            <a:ext cx="26988"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0" name="Line 46"/>
          <p:cNvSpPr>
            <a:spLocks noChangeShapeType="1"/>
          </p:cNvSpPr>
          <p:nvPr/>
        </p:nvSpPr>
        <p:spPr bwMode="auto">
          <a:xfrm>
            <a:off x="3279775" y="3792289"/>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1" name="Line 47"/>
          <p:cNvSpPr>
            <a:spLocks noChangeShapeType="1"/>
          </p:cNvSpPr>
          <p:nvPr/>
        </p:nvSpPr>
        <p:spPr bwMode="auto">
          <a:xfrm>
            <a:off x="3279775" y="3616398"/>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2" name="Line 48"/>
          <p:cNvSpPr>
            <a:spLocks noChangeShapeType="1"/>
          </p:cNvSpPr>
          <p:nvPr/>
        </p:nvSpPr>
        <p:spPr bwMode="auto">
          <a:xfrm>
            <a:off x="3279775" y="3445841"/>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3" name="Line 49"/>
          <p:cNvSpPr>
            <a:spLocks noChangeShapeType="1"/>
          </p:cNvSpPr>
          <p:nvPr/>
        </p:nvSpPr>
        <p:spPr bwMode="auto">
          <a:xfrm>
            <a:off x="3279775" y="3269949"/>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4" name="Line 50"/>
          <p:cNvSpPr>
            <a:spLocks noChangeShapeType="1"/>
          </p:cNvSpPr>
          <p:nvPr/>
        </p:nvSpPr>
        <p:spPr bwMode="auto">
          <a:xfrm>
            <a:off x="3279775" y="3094060"/>
            <a:ext cx="269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5" name="Line 53"/>
          <p:cNvSpPr>
            <a:spLocks noChangeShapeType="1"/>
          </p:cNvSpPr>
          <p:nvPr/>
        </p:nvSpPr>
        <p:spPr bwMode="auto">
          <a:xfrm>
            <a:off x="3279775" y="2923501"/>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6" name="Line 54"/>
          <p:cNvSpPr>
            <a:spLocks noChangeShapeType="1"/>
          </p:cNvSpPr>
          <p:nvPr/>
        </p:nvSpPr>
        <p:spPr bwMode="auto">
          <a:xfrm>
            <a:off x="3279775" y="2746282"/>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7" name="Line 55"/>
          <p:cNvSpPr>
            <a:spLocks noChangeShapeType="1"/>
          </p:cNvSpPr>
          <p:nvPr/>
        </p:nvSpPr>
        <p:spPr bwMode="auto">
          <a:xfrm>
            <a:off x="3279775" y="2570395"/>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8" name="Line 56"/>
          <p:cNvSpPr>
            <a:spLocks noChangeShapeType="1"/>
          </p:cNvSpPr>
          <p:nvPr/>
        </p:nvSpPr>
        <p:spPr bwMode="auto">
          <a:xfrm>
            <a:off x="3279775" y="2399835"/>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9" name="Line 57"/>
          <p:cNvSpPr>
            <a:spLocks noChangeShapeType="1"/>
          </p:cNvSpPr>
          <p:nvPr/>
        </p:nvSpPr>
        <p:spPr bwMode="auto">
          <a:xfrm>
            <a:off x="3279775" y="2223943"/>
            <a:ext cx="269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0" name="Line 59"/>
          <p:cNvSpPr>
            <a:spLocks noChangeShapeType="1"/>
          </p:cNvSpPr>
          <p:nvPr/>
        </p:nvSpPr>
        <p:spPr bwMode="auto">
          <a:xfrm>
            <a:off x="3279775" y="2053385"/>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1" name="Line 60"/>
          <p:cNvSpPr>
            <a:spLocks noChangeShapeType="1"/>
          </p:cNvSpPr>
          <p:nvPr/>
        </p:nvSpPr>
        <p:spPr bwMode="auto">
          <a:xfrm>
            <a:off x="3279775" y="1877495"/>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2" name="Line 61"/>
          <p:cNvSpPr>
            <a:spLocks noChangeShapeType="1"/>
          </p:cNvSpPr>
          <p:nvPr/>
        </p:nvSpPr>
        <p:spPr bwMode="auto">
          <a:xfrm>
            <a:off x="3279775" y="1700277"/>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3" name="Line 62"/>
          <p:cNvSpPr>
            <a:spLocks noChangeShapeType="1"/>
          </p:cNvSpPr>
          <p:nvPr/>
        </p:nvSpPr>
        <p:spPr bwMode="auto">
          <a:xfrm>
            <a:off x="3279775" y="1529717"/>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4" name="Line 63"/>
          <p:cNvSpPr>
            <a:spLocks noChangeShapeType="1"/>
          </p:cNvSpPr>
          <p:nvPr/>
        </p:nvSpPr>
        <p:spPr bwMode="auto">
          <a:xfrm>
            <a:off x="3279775" y="1353829"/>
            <a:ext cx="26988"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5" name="Line 65"/>
          <p:cNvSpPr>
            <a:spLocks noChangeShapeType="1"/>
          </p:cNvSpPr>
          <p:nvPr/>
        </p:nvSpPr>
        <p:spPr bwMode="auto">
          <a:xfrm>
            <a:off x="3279775" y="1177941"/>
            <a:ext cx="12700" cy="1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6" name="Line 66"/>
          <p:cNvSpPr>
            <a:spLocks noChangeShapeType="1"/>
          </p:cNvSpPr>
          <p:nvPr/>
        </p:nvSpPr>
        <p:spPr bwMode="auto">
          <a:xfrm>
            <a:off x="3279775" y="1007379"/>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7" name="Line 67"/>
          <p:cNvSpPr>
            <a:spLocks noChangeShapeType="1"/>
          </p:cNvSpPr>
          <p:nvPr/>
        </p:nvSpPr>
        <p:spPr bwMode="auto">
          <a:xfrm>
            <a:off x="3279775" y="831488"/>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8" name="Line 68"/>
          <p:cNvSpPr>
            <a:spLocks noChangeShapeType="1"/>
          </p:cNvSpPr>
          <p:nvPr/>
        </p:nvSpPr>
        <p:spPr bwMode="auto">
          <a:xfrm>
            <a:off x="3279775" y="655600"/>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9" name="Line 69"/>
          <p:cNvSpPr>
            <a:spLocks noChangeShapeType="1"/>
          </p:cNvSpPr>
          <p:nvPr/>
        </p:nvSpPr>
        <p:spPr bwMode="auto">
          <a:xfrm>
            <a:off x="3279775" y="485041"/>
            <a:ext cx="269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0780" name="Group 4"/>
          <p:cNvGrpSpPr>
            <a:grpSpLocks/>
          </p:cNvGrpSpPr>
          <p:nvPr/>
        </p:nvGrpSpPr>
        <p:grpSpPr bwMode="auto">
          <a:xfrm>
            <a:off x="2943264" y="335806"/>
            <a:ext cx="226305" cy="4621370"/>
            <a:chOff x="2131803" y="425486"/>
            <a:chExt cx="225812" cy="5505481"/>
          </a:xfrm>
        </p:grpSpPr>
        <p:grpSp>
          <p:nvGrpSpPr>
            <p:cNvPr id="30806" name="Group 3"/>
            <p:cNvGrpSpPr>
              <a:grpSpLocks/>
            </p:cNvGrpSpPr>
            <p:nvPr/>
          </p:nvGrpSpPr>
          <p:grpSpPr bwMode="auto">
            <a:xfrm>
              <a:off x="2242450" y="3521272"/>
              <a:ext cx="115165" cy="2409695"/>
              <a:chOff x="2318650" y="3610172"/>
              <a:chExt cx="115165" cy="2409695"/>
            </a:xfrm>
          </p:grpSpPr>
          <p:sp>
            <p:nvSpPr>
              <p:cNvPr id="30814" name="Rectangle 38"/>
              <p:cNvSpPr>
                <a:spLocks noChangeArrowheads="1"/>
              </p:cNvSpPr>
              <p:nvPr/>
            </p:nvSpPr>
            <p:spPr bwMode="auto">
              <a:xfrm>
                <a:off x="2318650" y="5689875"/>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latin typeface="Times" charset="0"/>
                  </a:rPr>
                  <a:t>3</a:t>
                </a:r>
                <a:endParaRPr lang="en-US" dirty="0"/>
              </a:p>
            </p:txBody>
          </p:sp>
          <p:sp>
            <p:nvSpPr>
              <p:cNvPr id="30815" name="Rectangle 45"/>
              <p:cNvSpPr>
                <a:spLocks noChangeArrowheads="1"/>
              </p:cNvSpPr>
              <p:nvPr/>
            </p:nvSpPr>
            <p:spPr bwMode="auto">
              <a:xfrm>
                <a:off x="2318650" y="4652891"/>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2</a:t>
                </a:r>
                <a:endParaRPr lang="en-US"/>
              </a:p>
            </p:txBody>
          </p:sp>
          <p:sp>
            <p:nvSpPr>
              <p:cNvPr id="30816" name="Rectangle 52"/>
              <p:cNvSpPr>
                <a:spLocks noChangeArrowheads="1"/>
              </p:cNvSpPr>
              <p:nvPr/>
            </p:nvSpPr>
            <p:spPr bwMode="auto">
              <a:xfrm>
                <a:off x="2318650" y="3610172"/>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1</a:t>
                </a:r>
                <a:endParaRPr lang="en-US"/>
              </a:p>
            </p:txBody>
          </p:sp>
        </p:grpSp>
        <p:grpSp>
          <p:nvGrpSpPr>
            <p:cNvPr id="30807" name="Group 2"/>
            <p:cNvGrpSpPr>
              <a:grpSpLocks/>
            </p:cNvGrpSpPr>
            <p:nvPr/>
          </p:nvGrpSpPr>
          <p:grpSpPr bwMode="auto">
            <a:xfrm>
              <a:off x="2131803" y="425486"/>
              <a:ext cx="224014" cy="5478011"/>
              <a:chOff x="2209801" y="501686"/>
              <a:chExt cx="224014" cy="5478011"/>
            </a:xfrm>
          </p:grpSpPr>
          <p:sp>
            <p:nvSpPr>
              <p:cNvPr id="30808" name="Rectangle 37"/>
              <p:cNvSpPr>
                <a:spLocks noChangeArrowheads="1"/>
              </p:cNvSpPr>
              <p:nvPr/>
            </p:nvSpPr>
            <p:spPr bwMode="auto">
              <a:xfrm>
                <a:off x="2209801" y="5649706"/>
                <a:ext cx="70516" cy="32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t>-</a:t>
                </a:r>
              </a:p>
            </p:txBody>
          </p:sp>
          <p:sp>
            <p:nvSpPr>
              <p:cNvPr id="30809" name="Rectangle 44"/>
              <p:cNvSpPr>
                <a:spLocks noChangeArrowheads="1"/>
              </p:cNvSpPr>
              <p:nvPr/>
            </p:nvSpPr>
            <p:spPr bwMode="auto">
              <a:xfrm>
                <a:off x="2209801" y="4613545"/>
                <a:ext cx="70516"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t>-</a:t>
                </a:r>
              </a:p>
            </p:txBody>
          </p:sp>
          <p:sp>
            <p:nvSpPr>
              <p:cNvPr id="30810" name="Rectangle 51"/>
              <p:cNvSpPr>
                <a:spLocks noChangeArrowheads="1"/>
              </p:cNvSpPr>
              <p:nvPr/>
            </p:nvSpPr>
            <p:spPr bwMode="auto">
              <a:xfrm>
                <a:off x="2209801" y="3570007"/>
                <a:ext cx="70516"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t>-</a:t>
                </a:r>
              </a:p>
            </p:txBody>
          </p:sp>
          <p:sp>
            <p:nvSpPr>
              <p:cNvPr id="30811" name="Rectangle 58"/>
              <p:cNvSpPr>
                <a:spLocks noChangeArrowheads="1"/>
              </p:cNvSpPr>
              <p:nvPr/>
            </p:nvSpPr>
            <p:spPr bwMode="auto">
              <a:xfrm>
                <a:off x="2318650" y="2574828"/>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0</a:t>
                </a:r>
                <a:endParaRPr lang="en-US"/>
              </a:p>
            </p:txBody>
          </p:sp>
          <p:sp>
            <p:nvSpPr>
              <p:cNvPr id="30812" name="Rectangle 64"/>
              <p:cNvSpPr>
                <a:spLocks noChangeArrowheads="1"/>
              </p:cNvSpPr>
              <p:nvPr/>
            </p:nvSpPr>
            <p:spPr bwMode="auto">
              <a:xfrm>
                <a:off x="2318650" y="1538668"/>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1</a:t>
                </a:r>
                <a:endParaRPr lang="en-US"/>
              </a:p>
            </p:txBody>
          </p:sp>
          <p:sp>
            <p:nvSpPr>
              <p:cNvPr id="30813" name="Rectangle 70"/>
              <p:cNvSpPr>
                <a:spLocks noChangeArrowheads="1"/>
              </p:cNvSpPr>
              <p:nvPr/>
            </p:nvSpPr>
            <p:spPr bwMode="auto">
              <a:xfrm>
                <a:off x="2318650" y="501686"/>
                <a:ext cx="115165" cy="3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2</a:t>
                </a:r>
                <a:endParaRPr lang="en-US"/>
              </a:p>
            </p:txBody>
          </p:sp>
        </p:grpSp>
      </p:grpSp>
      <p:sp>
        <p:nvSpPr>
          <p:cNvPr id="30781" name="Line 71"/>
          <p:cNvSpPr>
            <a:spLocks noChangeShapeType="1"/>
          </p:cNvSpPr>
          <p:nvPr/>
        </p:nvSpPr>
        <p:spPr bwMode="auto">
          <a:xfrm>
            <a:off x="3279775" y="307819"/>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2" name="Line 72"/>
          <p:cNvSpPr>
            <a:spLocks noChangeShapeType="1"/>
          </p:cNvSpPr>
          <p:nvPr/>
        </p:nvSpPr>
        <p:spPr bwMode="auto">
          <a:xfrm>
            <a:off x="3279775" y="131935"/>
            <a:ext cx="12700" cy="1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3" name="Line 73"/>
          <p:cNvSpPr>
            <a:spLocks noChangeShapeType="1"/>
          </p:cNvSpPr>
          <p:nvPr/>
        </p:nvSpPr>
        <p:spPr bwMode="auto">
          <a:xfrm flipV="1">
            <a:off x="3279775" y="91"/>
            <a:ext cx="0" cy="67436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4" name="TextBox 79"/>
          <p:cNvSpPr txBox="1">
            <a:spLocks noChangeArrowheads="1"/>
          </p:cNvSpPr>
          <p:nvPr/>
        </p:nvSpPr>
        <p:spPr bwMode="auto">
          <a:xfrm>
            <a:off x="5808664" y="1152779"/>
            <a:ext cx="219919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FF0000"/>
                </a:solidFill>
                <a:latin typeface="Calibri" charset="0"/>
              </a:rPr>
              <a:t>Megaclimate</a:t>
            </a:r>
            <a:endParaRPr lang="en-US" sz="1800" dirty="0">
              <a:solidFill>
                <a:srgbClr val="FF0000"/>
              </a:solidFill>
              <a:latin typeface="Calibri" charset="0"/>
            </a:endParaRPr>
          </a:p>
          <a:p>
            <a:pPr eaLnBrk="1" hangingPunct="1"/>
            <a:r>
              <a:rPr lang="en-US" sz="1400" dirty="0" err="1">
                <a:solidFill>
                  <a:srgbClr val="FF0000"/>
                </a:solidFill>
                <a:latin typeface="Calibri" charset="0"/>
              </a:rPr>
              <a:t>Zachos</a:t>
            </a:r>
            <a:r>
              <a:rPr lang="en-US" sz="1400" dirty="0">
                <a:solidFill>
                  <a:srgbClr val="FF0000"/>
                </a:solidFill>
                <a:latin typeface="Calibri" charset="0"/>
              </a:rPr>
              <a:t>: 0-67 </a:t>
            </a:r>
            <a:r>
              <a:rPr lang="en-US" sz="1400" dirty="0" err="1">
                <a:solidFill>
                  <a:srgbClr val="FF0000"/>
                </a:solidFill>
                <a:latin typeface="Calibri" charset="0"/>
              </a:rPr>
              <a:t>Myrs</a:t>
            </a:r>
            <a:r>
              <a:rPr lang="en-US" sz="1400" dirty="0">
                <a:solidFill>
                  <a:srgbClr val="FF0000"/>
                </a:solidFill>
                <a:latin typeface="Calibri" charset="0"/>
              </a:rPr>
              <a:t> (370 </a:t>
            </a:r>
            <a:r>
              <a:rPr lang="en-US" sz="1400" dirty="0" err="1">
                <a:solidFill>
                  <a:srgbClr val="FF0000"/>
                </a:solidFill>
                <a:latin typeface="Calibri" charset="0"/>
              </a:rPr>
              <a:t>kyr</a:t>
            </a:r>
            <a:r>
              <a:rPr lang="en-US" sz="1400" dirty="0">
                <a:solidFill>
                  <a:srgbClr val="FF0000"/>
                </a:solidFill>
                <a:latin typeface="Calibri" charset="0"/>
              </a:rPr>
              <a:t>)</a:t>
            </a:r>
          </a:p>
        </p:txBody>
      </p:sp>
      <p:sp>
        <p:nvSpPr>
          <p:cNvPr id="30785" name="TextBox 80"/>
          <p:cNvSpPr txBox="1">
            <a:spLocks noChangeArrowheads="1"/>
          </p:cNvSpPr>
          <p:nvPr/>
        </p:nvSpPr>
        <p:spPr bwMode="auto">
          <a:xfrm>
            <a:off x="5808685" y="2012396"/>
            <a:ext cx="240818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8000"/>
                </a:solidFill>
                <a:latin typeface="Calibri" charset="0"/>
              </a:rPr>
              <a:t>Macroclimate</a:t>
            </a:r>
          </a:p>
          <a:p>
            <a:pPr eaLnBrk="1" hangingPunct="1"/>
            <a:r>
              <a:rPr lang="en-US" sz="1400" dirty="0" err="1">
                <a:solidFill>
                  <a:srgbClr val="008000"/>
                </a:solidFill>
                <a:latin typeface="Calibri" charset="0"/>
              </a:rPr>
              <a:t>Huybers</a:t>
            </a:r>
            <a:r>
              <a:rPr lang="en-US" sz="1400" dirty="0">
                <a:solidFill>
                  <a:srgbClr val="008000"/>
                </a:solidFill>
                <a:latin typeface="Calibri" charset="0"/>
              </a:rPr>
              <a:t>: 0-2.56 </a:t>
            </a:r>
            <a:r>
              <a:rPr lang="en-US" sz="1400" dirty="0" err="1">
                <a:solidFill>
                  <a:srgbClr val="008000"/>
                </a:solidFill>
                <a:latin typeface="Calibri" charset="0"/>
              </a:rPr>
              <a:t>Myrs</a:t>
            </a:r>
            <a:r>
              <a:rPr lang="en-US" sz="1400" dirty="0">
                <a:solidFill>
                  <a:srgbClr val="008000"/>
                </a:solidFill>
                <a:latin typeface="Calibri" charset="0"/>
              </a:rPr>
              <a:t> (14 </a:t>
            </a:r>
            <a:r>
              <a:rPr lang="en-US" sz="1400" dirty="0" err="1">
                <a:solidFill>
                  <a:srgbClr val="008000"/>
                </a:solidFill>
                <a:latin typeface="Calibri" charset="0"/>
              </a:rPr>
              <a:t>kyrs</a:t>
            </a:r>
            <a:r>
              <a:rPr lang="en-US" sz="1400" dirty="0">
                <a:solidFill>
                  <a:srgbClr val="008000"/>
                </a:solidFill>
                <a:latin typeface="Calibri" charset="0"/>
              </a:rPr>
              <a:t>)</a:t>
            </a:r>
          </a:p>
        </p:txBody>
      </p:sp>
      <p:sp>
        <p:nvSpPr>
          <p:cNvPr id="30786" name="TextBox 81"/>
          <p:cNvSpPr txBox="1">
            <a:spLocks noChangeArrowheads="1"/>
          </p:cNvSpPr>
          <p:nvPr/>
        </p:nvSpPr>
        <p:spPr bwMode="auto">
          <a:xfrm>
            <a:off x="5808677" y="2872011"/>
            <a:ext cx="231411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latin typeface="Calibri" charset="0"/>
              </a:rPr>
              <a:t>Climate</a:t>
            </a:r>
          </a:p>
          <a:p>
            <a:pPr eaLnBrk="1" hangingPunct="1"/>
            <a:r>
              <a:rPr lang="en-US" sz="1400" dirty="0" err="1">
                <a:solidFill>
                  <a:srgbClr val="FF0000"/>
                </a:solidFill>
                <a:latin typeface="Calibri" charset="0"/>
              </a:rPr>
              <a:t>Epica</a:t>
            </a:r>
            <a:r>
              <a:rPr lang="en-US" sz="1400" dirty="0">
                <a:solidFill>
                  <a:srgbClr val="FF0000"/>
                </a:solidFill>
                <a:latin typeface="Calibri" charset="0"/>
              </a:rPr>
              <a:t>: 25-97 BP </a:t>
            </a:r>
            <a:r>
              <a:rPr lang="en-US" sz="1400" dirty="0" err="1">
                <a:solidFill>
                  <a:srgbClr val="FF0000"/>
                </a:solidFill>
                <a:latin typeface="Calibri" charset="0"/>
              </a:rPr>
              <a:t>kyrs</a:t>
            </a:r>
            <a:r>
              <a:rPr lang="en-US" sz="1400" dirty="0">
                <a:solidFill>
                  <a:srgbClr val="FF0000"/>
                </a:solidFill>
                <a:latin typeface="Calibri" charset="0"/>
              </a:rPr>
              <a:t> (400 </a:t>
            </a:r>
            <a:r>
              <a:rPr lang="en-US" sz="1400" dirty="0" err="1">
                <a:solidFill>
                  <a:srgbClr val="FF0000"/>
                </a:solidFill>
                <a:latin typeface="Calibri" charset="0"/>
              </a:rPr>
              <a:t>yrs</a:t>
            </a:r>
            <a:r>
              <a:rPr lang="en-US" sz="1400" dirty="0">
                <a:solidFill>
                  <a:srgbClr val="FF0000"/>
                </a:solidFill>
                <a:latin typeface="Calibri" charset="0"/>
              </a:rPr>
              <a:t>)</a:t>
            </a:r>
          </a:p>
        </p:txBody>
      </p:sp>
      <p:sp>
        <p:nvSpPr>
          <p:cNvPr id="30787" name="TextBox 82"/>
          <p:cNvSpPr txBox="1">
            <a:spLocks noChangeArrowheads="1"/>
          </p:cNvSpPr>
          <p:nvPr/>
        </p:nvSpPr>
        <p:spPr bwMode="auto">
          <a:xfrm>
            <a:off x="5808673" y="3731626"/>
            <a:ext cx="270282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008000"/>
                </a:solidFill>
                <a:latin typeface="Calibri" charset="0"/>
              </a:rPr>
              <a:t>Macroweather</a:t>
            </a:r>
            <a:endParaRPr lang="en-US" sz="1800" dirty="0">
              <a:solidFill>
                <a:srgbClr val="008000"/>
              </a:solidFill>
              <a:latin typeface="Calibri" charset="0"/>
            </a:endParaRPr>
          </a:p>
          <a:p>
            <a:pPr eaLnBrk="1" hangingPunct="1"/>
            <a:r>
              <a:rPr lang="en-US" sz="1400" dirty="0">
                <a:solidFill>
                  <a:srgbClr val="008000"/>
                </a:solidFill>
                <a:latin typeface="Calibri" charset="0"/>
              </a:rPr>
              <a:t>Berkeley: 1880-1895 AD (1 month)</a:t>
            </a:r>
          </a:p>
        </p:txBody>
      </p:sp>
      <p:sp>
        <p:nvSpPr>
          <p:cNvPr id="30788" name="TextBox 83"/>
          <p:cNvSpPr txBox="1">
            <a:spLocks noChangeArrowheads="1"/>
          </p:cNvSpPr>
          <p:nvPr/>
        </p:nvSpPr>
        <p:spPr bwMode="auto">
          <a:xfrm>
            <a:off x="5808674" y="4591244"/>
            <a:ext cx="333533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latin typeface="Calibri" charset="0"/>
              </a:rPr>
              <a:t>Weather</a:t>
            </a:r>
          </a:p>
          <a:p>
            <a:pPr eaLnBrk="1" hangingPunct="1"/>
            <a:r>
              <a:rPr lang="en-US" sz="1400" dirty="0">
                <a:solidFill>
                  <a:srgbClr val="FF0000"/>
                </a:solidFill>
                <a:latin typeface="Calibri" charset="0"/>
              </a:rPr>
              <a:t>Lander </a:t>
            </a:r>
            <a:r>
              <a:rPr lang="en-US" sz="1400" dirty="0" err="1">
                <a:solidFill>
                  <a:srgbClr val="FF0000"/>
                </a:solidFill>
                <a:latin typeface="Calibri" charset="0"/>
              </a:rPr>
              <a:t>Wy</a:t>
            </a:r>
            <a:r>
              <a:rPr lang="en-US" sz="1400" dirty="0">
                <a:solidFill>
                  <a:srgbClr val="FF0000"/>
                </a:solidFill>
                <a:latin typeface="Calibri" charset="0"/>
              </a:rPr>
              <a:t>.: July 4-July 11, 2005 (1 hour)</a:t>
            </a:r>
          </a:p>
        </p:txBody>
      </p:sp>
      <p:sp>
        <p:nvSpPr>
          <p:cNvPr id="30800" name="Line 52"/>
          <p:cNvSpPr>
            <a:spLocks noChangeShapeType="1"/>
          </p:cNvSpPr>
          <p:nvPr/>
        </p:nvSpPr>
        <p:spPr bwMode="auto">
          <a:xfrm>
            <a:off x="3281540" y="4838081"/>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1" name="Line 52"/>
          <p:cNvSpPr>
            <a:spLocks noChangeShapeType="1"/>
          </p:cNvSpPr>
          <p:nvPr/>
        </p:nvSpPr>
        <p:spPr bwMode="auto">
          <a:xfrm>
            <a:off x="3281540" y="3967457"/>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2" name="Line 52"/>
          <p:cNvSpPr>
            <a:spLocks noChangeShapeType="1"/>
          </p:cNvSpPr>
          <p:nvPr/>
        </p:nvSpPr>
        <p:spPr bwMode="auto">
          <a:xfrm>
            <a:off x="3281540" y="3093641"/>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3" name="Line 52"/>
          <p:cNvSpPr>
            <a:spLocks noChangeShapeType="1"/>
          </p:cNvSpPr>
          <p:nvPr/>
        </p:nvSpPr>
        <p:spPr bwMode="auto">
          <a:xfrm>
            <a:off x="3281540" y="2230917"/>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4" name="Line 52"/>
          <p:cNvSpPr>
            <a:spLocks noChangeShapeType="1"/>
          </p:cNvSpPr>
          <p:nvPr/>
        </p:nvSpPr>
        <p:spPr bwMode="auto">
          <a:xfrm>
            <a:off x="3281540" y="485117"/>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5" name="Line 52"/>
          <p:cNvSpPr>
            <a:spLocks noChangeShapeType="1"/>
          </p:cNvSpPr>
          <p:nvPr/>
        </p:nvSpPr>
        <p:spPr bwMode="auto">
          <a:xfrm>
            <a:off x="3281540" y="1354117"/>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91" name="TextBox 90"/>
          <p:cNvSpPr txBox="1">
            <a:spLocks noChangeArrowheads="1"/>
          </p:cNvSpPr>
          <p:nvPr/>
        </p:nvSpPr>
        <p:spPr bwMode="auto">
          <a:xfrm>
            <a:off x="5808689" y="293163"/>
            <a:ext cx="310221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latin typeface="Calibri" charset="0"/>
              </a:rPr>
              <a:t>Megaclimate</a:t>
            </a:r>
          </a:p>
          <a:p>
            <a:pPr eaLnBrk="1" hangingPunct="1"/>
            <a:r>
              <a:rPr lang="en-US" sz="1400">
                <a:solidFill>
                  <a:srgbClr val="FF0000"/>
                </a:solidFill>
                <a:latin typeface="Calibri" charset="0"/>
              </a:rPr>
              <a:t>Veizer: 290 Mys - 511Myrs BP (1.23Myr)</a:t>
            </a:r>
          </a:p>
        </p:txBody>
      </p:sp>
      <p:grpSp>
        <p:nvGrpSpPr>
          <p:cNvPr id="5" name="Group 4"/>
          <p:cNvGrpSpPr/>
          <p:nvPr/>
        </p:nvGrpSpPr>
        <p:grpSpPr>
          <a:xfrm>
            <a:off x="3232151" y="6150439"/>
            <a:ext cx="2915821" cy="646331"/>
            <a:chOff x="3232150" y="5274091"/>
            <a:chExt cx="2915821" cy="646330"/>
          </a:xfrm>
        </p:grpSpPr>
        <p:sp>
          <p:nvSpPr>
            <p:cNvPr id="30727" name="Line 9"/>
            <p:cNvSpPr>
              <a:spLocks noChangeShapeType="1"/>
            </p:cNvSpPr>
            <p:nvPr/>
          </p:nvSpPr>
          <p:spPr bwMode="auto">
            <a:xfrm flipV="1">
              <a:off x="3279775" y="5471225"/>
              <a:ext cx="0" cy="226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8" name="Line 10"/>
            <p:cNvSpPr>
              <a:spLocks noChangeShapeType="1"/>
            </p:cNvSpPr>
            <p:nvPr/>
          </p:nvSpPr>
          <p:spPr bwMode="auto">
            <a:xfrm flipV="1">
              <a:off x="3402013"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9" name="Line 11"/>
            <p:cNvSpPr>
              <a:spLocks noChangeShapeType="1"/>
            </p:cNvSpPr>
            <p:nvPr/>
          </p:nvSpPr>
          <p:spPr bwMode="auto">
            <a:xfrm flipV="1">
              <a:off x="3524250" y="5476630"/>
              <a:ext cx="1588"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0" name="Line 12"/>
            <p:cNvSpPr>
              <a:spLocks noChangeShapeType="1"/>
            </p:cNvSpPr>
            <p:nvPr/>
          </p:nvSpPr>
          <p:spPr bwMode="auto">
            <a:xfrm flipV="1">
              <a:off x="3646500" y="5476630"/>
              <a:ext cx="1587"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3"/>
            <p:cNvSpPr>
              <a:spLocks noChangeShapeType="1"/>
            </p:cNvSpPr>
            <p:nvPr/>
          </p:nvSpPr>
          <p:spPr bwMode="auto">
            <a:xfrm flipV="1">
              <a:off x="3768725" y="5476630"/>
              <a:ext cx="1588"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Line 14"/>
            <p:cNvSpPr>
              <a:spLocks noChangeShapeType="1"/>
            </p:cNvSpPr>
            <p:nvPr/>
          </p:nvSpPr>
          <p:spPr bwMode="auto">
            <a:xfrm flipV="1">
              <a:off x="3890977" y="5471225"/>
              <a:ext cx="1587" cy="226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3" name="Rectangle 15"/>
            <p:cNvSpPr>
              <a:spLocks noChangeArrowheads="1"/>
            </p:cNvSpPr>
            <p:nvPr/>
          </p:nvSpPr>
          <p:spPr bwMode="auto">
            <a:xfrm>
              <a:off x="3813177" y="5469968"/>
              <a:ext cx="230832"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50</a:t>
              </a:r>
              <a:endParaRPr lang="en-US"/>
            </a:p>
          </p:txBody>
        </p:sp>
        <p:sp>
          <p:nvSpPr>
            <p:cNvPr id="30734" name="Line 16"/>
            <p:cNvSpPr>
              <a:spLocks noChangeShapeType="1"/>
            </p:cNvSpPr>
            <p:nvPr/>
          </p:nvSpPr>
          <p:spPr bwMode="auto">
            <a:xfrm flipV="1">
              <a:off x="4014788"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 name="Line 17"/>
            <p:cNvSpPr>
              <a:spLocks noChangeShapeType="1"/>
            </p:cNvSpPr>
            <p:nvPr/>
          </p:nvSpPr>
          <p:spPr bwMode="auto">
            <a:xfrm flipV="1">
              <a:off x="4137025"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6" name="Line 18"/>
            <p:cNvSpPr>
              <a:spLocks noChangeShapeType="1"/>
            </p:cNvSpPr>
            <p:nvPr/>
          </p:nvSpPr>
          <p:spPr bwMode="auto">
            <a:xfrm flipV="1">
              <a:off x="4259263"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7" name="Line 19"/>
            <p:cNvSpPr>
              <a:spLocks noChangeShapeType="1"/>
            </p:cNvSpPr>
            <p:nvPr/>
          </p:nvSpPr>
          <p:spPr bwMode="auto">
            <a:xfrm flipV="1">
              <a:off x="4381500"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8" name="Line 20"/>
            <p:cNvSpPr>
              <a:spLocks noChangeShapeType="1"/>
            </p:cNvSpPr>
            <p:nvPr/>
          </p:nvSpPr>
          <p:spPr bwMode="auto">
            <a:xfrm flipV="1">
              <a:off x="4510222" y="5471225"/>
              <a:ext cx="1587" cy="226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9" name="Rectangle 21"/>
            <p:cNvSpPr>
              <a:spLocks noChangeArrowheads="1"/>
            </p:cNvSpPr>
            <p:nvPr/>
          </p:nvSpPr>
          <p:spPr bwMode="auto">
            <a:xfrm>
              <a:off x="4391158" y="5469968"/>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100</a:t>
              </a:r>
              <a:endParaRPr lang="en-US"/>
            </a:p>
          </p:txBody>
        </p:sp>
        <p:sp>
          <p:nvSpPr>
            <p:cNvPr id="30740" name="Line 22"/>
            <p:cNvSpPr>
              <a:spLocks noChangeShapeType="1"/>
            </p:cNvSpPr>
            <p:nvPr/>
          </p:nvSpPr>
          <p:spPr bwMode="auto">
            <a:xfrm flipV="1">
              <a:off x="4632325" y="5476630"/>
              <a:ext cx="1588"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23"/>
            <p:cNvSpPr>
              <a:spLocks noChangeShapeType="1"/>
            </p:cNvSpPr>
            <p:nvPr/>
          </p:nvSpPr>
          <p:spPr bwMode="auto">
            <a:xfrm flipV="1">
              <a:off x="4756150"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Line 24"/>
            <p:cNvSpPr>
              <a:spLocks noChangeShapeType="1"/>
            </p:cNvSpPr>
            <p:nvPr/>
          </p:nvSpPr>
          <p:spPr bwMode="auto">
            <a:xfrm flipV="1">
              <a:off x="4878388"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3" name="Line 25"/>
            <p:cNvSpPr>
              <a:spLocks noChangeShapeType="1"/>
            </p:cNvSpPr>
            <p:nvPr/>
          </p:nvSpPr>
          <p:spPr bwMode="auto">
            <a:xfrm flipV="1">
              <a:off x="5000625" y="5476630"/>
              <a:ext cx="0"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4" name="Line 26"/>
            <p:cNvSpPr>
              <a:spLocks noChangeShapeType="1"/>
            </p:cNvSpPr>
            <p:nvPr/>
          </p:nvSpPr>
          <p:spPr bwMode="auto">
            <a:xfrm flipV="1">
              <a:off x="5122876" y="5471225"/>
              <a:ext cx="1587" cy="226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5" name="Rectangle 27"/>
            <p:cNvSpPr>
              <a:spLocks noChangeArrowheads="1"/>
            </p:cNvSpPr>
            <p:nvPr/>
          </p:nvSpPr>
          <p:spPr bwMode="auto">
            <a:xfrm>
              <a:off x="5003809" y="5469968"/>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atin typeface="Times" charset="0"/>
                </a:rPr>
                <a:t>150</a:t>
              </a:r>
              <a:endParaRPr lang="en-US"/>
            </a:p>
          </p:txBody>
        </p:sp>
        <p:sp>
          <p:nvSpPr>
            <p:cNvPr id="30746" name="Line 28"/>
            <p:cNvSpPr>
              <a:spLocks noChangeShapeType="1"/>
            </p:cNvSpPr>
            <p:nvPr/>
          </p:nvSpPr>
          <p:spPr bwMode="auto">
            <a:xfrm flipV="1">
              <a:off x="5245100" y="5476630"/>
              <a:ext cx="1588"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7" name="Line 29"/>
            <p:cNvSpPr>
              <a:spLocks noChangeShapeType="1"/>
            </p:cNvSpPr>
            <p:nvPr/>
          </p:nvSpPr>
          <p:spPr bwMode="auto">
            <a:xfrm flipV="1">
              <a:off x="5367340" y="5476630"/>
              <a:ext cx="1587"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8" name="Line 30"/>
            <p:cNvSpPr>
              <a:spLocks noChangeShapeType="1"/>
            </p:cNvSpPr>
            <p:nvPr/>
          </p:nvSpPr>
          <p:spPr bwMode="auto">
            <a:xfrm flipV="1">
              <a:off x="5489575" y="5476630"/>
              <a:ext cx="1588" cy="173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9" name="Line 31"/>
            <p:cNvSpPr>
              <a:spLocks noChangeShapeType="1"/>
            </p:cNvSpPr>
            <p:nvPr/>
          </p:nvSpPr>
          <p:spPr bwMode="auto">
            <a:xfrm>
              <a:off x="3232150" y="5493878"/>
              <a:ext cx="23050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0" name="Line 32"/>
            <p:cNvSpPr>
              <a:spLocks noChangeShapeType="1"/>
            </p:cNvSpPr>
            <p:nvPr/>
          </p:nvSpPr>
          <p:spPr bwMode="auto">
            <a:xfrm>
              <a:off x="3279775" y="5532520"/>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1" name="Line 33"/>
            <p:cNvSpPr>
              <a:spLocks noChangeShapeType="1"/>
            </p:cNvSpPr>
            <p:nvPr/>
          </p:nvSpPr>
          <p:spPr bwMode="auto">
            <a:xfrm>
              <a:off x="3279775" y="5361961"/>
              <a:ext cx="127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2" name="TextBox 5"/>
            <p:cNvSpPr txBox="1">
              <a:spLocks noChangeArrowheads="1"/>
            </p:cNvSpPr>
            <p:nvPr/>
          </p:nvSpPr>
          <p:spPr bwMode="auto">
            <a:xfrm>
              <a:off x="5808665" y="5274091"/>
              <a:ext cx="339306"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latin typeface="Calibri" charset="0"/>
                </a:rPr>
                <a:t>t</a:t>
              </a:r>
            </a:p>
          </p:txBody>
        </p:sp>
      </p:grpSp>
      <p:sp>
        <p:nvSpPr>
          <p:cNvPr id="30795" name="TextBox 3"/>
          <p:cNvSpPr txBox="1">
            <a:spLocks noChangeArrowheads="1"/>
          </p:cNvSpPr>
          <p:nvPr/>
        </p:nvSpPr>
        <p:spPr bwMode="auto">
          <a:xfrm>
            <a:off x="952533" y="594357"/>
            <a:ext cx="105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latin typeface="Calibri" charset="0"/>
              </a:rPr>
              <a:t>H ≈ 0.4</a:t>
            </a:r>
          </a:p>
        </p:txBody>
      </p:sp>
      <p:sp>
        <p:nvSpPr>
          <p:cNvPr id="30796" name="TextBox 93"/>
          <p:cNvSpPr txBox="1">
            <a:spLocks noChangeArrowheads="1"/>
          </p:cNvSpPr>
          <p:nvPr/>
        </p:nvSpPr>
        <p:spPr bwMode="auto">
          <a:xfrm>
            <a:off x="952506" y="2038831"/>
            <a:ext cx="1222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8000"/>
                </a:solidFill>
                <a:latin typeface="Calibri" charset="0"/>
              </a:rPr>
              <a:t>H ≈ </a:t>
            </a:r>
            <a:r>
              <a:rPr lang="en-US" dirty="0" smtClean="0">
                <a:solidFill>
                  <a:srgbClr val="008000"/>
                </a:solidFill>
                <a:latin typeface="Calibri" charset="0"/>
              </a:rPr>
              <a:t>- 0.8</a:t>
            </a:r>
            <a:endParaRPr lang="en-US" dirty="0">
              <a:solidFill>
                <a:srgbClr val="008000"/>
              </a:solidFill>
              <a:latin typeface="Calibri" charset="0"/>
            </a:endParaRPr>
          </a:p>
        </p:txBody>
      </p:sp>
      <p:sp>
        <p:nvSpPr>
          <p:cNvPr id="30797" name="TextBox 94"/>
          <p:cNvSpPr txBox="1">
            <a:spLocks noChangeArrowheads="1"/>
          </p:cNvSpPr>
          <p:nvPr/>
        </p:nvSpPr>
        <p:spPr bwMode="auto">
          <a:xfrm>
            <a:off x="952533" y="2900907"/>
            <a:ext cx="105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latin typeface="Calibri" charset="0"/>
              </a:rPr>
              <a:t>H ≈ 0.4</a:t>
            </a:r>
          </a:p>
        </p:txBody>
      </p:sp>
      <p:sp>
        <p:nvSpPr>
          <p:cNvPr id="30798" name="TextBox 95"/>
          <p:cNvSpPr txBox="1">
            <a:spLocks noChangeArrowheads="1"/>
          </p:cNvSpPr>
          <p:nvPr/>
        </p:nvSpPr>
        <p:spPr bwMode="auto">
          <a:xfrm>
            <a:off x="952501" y="3759077"/>
            <a:ext cx="1223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8000"/>
                </a:solidFill>
                <a:latin typeface="Calibri" charset="0"/>
              </a:rPr>
              <a:t>H ≈ - 0.4</a:t>
            </a:r>
          </a:p>
        </p:txBody>
      </p:sp>
      <p:sp>
        <p:nvSpPr>
          <p:cNvPr id="30799" name="TextBox 96"/>
          <p:cNvSpPr txBox="1">
            <a:spLocks noChangeArrowheads="1"/>
          </p:cNvSpPr>
          <p:nvPr/>
        </p:nvSpPr>
        <p:spPr bwMode="auto">
          <a:xfrm>
            <a:off x="952533" y="5084649"/>
            <a:ext cx="105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latin typeface="Calibri" charset="0"/>
              </a:rPr>
              <a:t>H ≈ 0.4</a:t>
            </a:r>
          </a:p>
        </p:txBody>
      </p:sp>
      <p:pic>
        <p:nvPicPr>
          <p:cNvPr id="2" name="Picture 1"/>
          <p:cNvPicPr>
            <a:picLocks noChangeAspect="1"/>
          </p:cNvPicPr>
          <p:nvPr/>
        </p:nvPicPr>
        <p:blipFill>
          <a:blip r:embed="rId3"/>
          <a:stretch>
            <a:fillRect/>
          </a:stretch>
        </p:blipFill>
        <p:spPr>
          <a:xfrm>
            <a:off x="3244851" y="5080121"/>
            <a:ext cx="2292484" cy="1290051"/>
          </a:xfrm>
          <a:prstGeom prst="rect">
            <a:avLst/>
          </a:prstGeom>
        </p:spPr>
      </p:pic>
      <p:sp>
        <p:nvSpPr>
          <p:cNvPr id="102" name="Line 52"/>
          <p:cNvSpPr>
            <a:spLocks noChangeShapeType="1"/>
          </p:cNvSpPr>
          <p:nvPr/>
        </p:nvSpPr>
        <p:spPr bwMode="auto">
          <a:xfrm>
            <a:off x="3256140" y="5694657"/>
            <a:ext cx="2255837" cy="1621"/>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TextBox 83"/>
          <p:cNvSpPr txBox="1">
            <a:spLocks noChangeArrowheads="1"/>
          </p:cNvSpPr>
          <p:nvPr/>
        </p:nvSpPr>
        <p:spPr bwMode="auto">
          <a:xfrm>
            <a:off x="5808674" y="5450856"/>
            <a:ext cx="333533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latin typeface="Calibri" charset="0"/>
              </a:rPr>
              <a:t>Weather</a:t>
            </a:r>
          </a:p>
          <a:p>
            <a:pPr eaLnBrk="1" hangingPunct="1"/>
            <a:r>
              <a:rPr lang="en-US" sz="1400" dirty="0" smtClean="0">
                <a:solidFill>
                  <a:srgbClr val="FF0000"/>
                </a:solidFill>
                <a:latin typeface="Calibri" charset="0"/>
              </a:rPr>
              <a:t>Thermistor, Montreal (0.017s)</a:t>
            </a:r>
            <a:endParaRPr lang="en-US" sz="1400" dirty="0">
              <a:solidFill>
                <a:srgbClr val="FF0000"/>
              </a:solidFill>
              <a:latin typeface="Calibri" charset="0"/>
            </a:endParaRPr>
          </a:p>
        </p:txBody>
      </p:sp>
      <p:grpSp>
        <p:nvGrpSpPr>
          <p:cNvPr id="7" name="Group 6"/>
          <p:cNvGrpSpPr/>
          <p:nvPr/>
        </p:nvGrpSpPr>
        <p:grpSpPr>
          <a:xfrm>
            <a:off x="2905193" y="5508191"/>
            <a:ext cx="226305" cy="300055"/>
            <a:chOff x="2968664" y="5596918"/>
            <a:chExt cx="226305" cy="300055"/>
          </a:xfrm>
        </p:grpSpPr>
        <p:sp>
          <p:nvSpPr>
            <p:cNvPr id="106" name="Rectangle 38"/>
            <p:cNvSpPr>
              <a:spLocks noChangeArrowheads="1"/>
            </p:cNvSpPr>
            <p:nvPr/>
          </p:nvSpPr>
          <p:spPr bwMode="auto">
            <a:xfrm>
              <a:off x="3079553" y="5619974"/>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smtClean="0">
                  <a:latin typeface="Times" charset="0"/>
                </a:rPr>
                <a:t>4</a:t>
              </a:r>
              <a:endParaRPr lang="en-US" dirty="0"/>
            </a:p>
          </p:txBody>
        </p:sp>
        <p:sp>
          <p:nvSpPr>
            <p:cNvPr id="107" name="Rectangle 37"/>
            <p:cNvSpPr>
              <a:spLocks noChangeArrowheads="1"/>
            </p:cNvSpPr>
            <p:nvPr/>
          </p:nvSpPr>
          <p:spPr bwMode="auto">
            <a:xfrm>
              <a:off x="2968664" y="5596918"/>
              <a:ext cx="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t>-</a:t>
              </a:r>
            </a:p>
          </p:txBody>
        </p:sp>
      </p:grpSp>
      <p:sp>
        <p:nvSpPr>
          <p:cNvPr id="4" name="TextBox 3"/>
          <p:cNvSpPr txBox="1"/>
          <p:nvPr/>
        </p:nvSpPr>
        <p:spPr>
          <a:xfrm>
            <a:off x="1143017" y="5463551"/>
            <a:ext cx="687433" cy="276999"/>
          </a:xfrm>
          <a:prstGeom prst="rect">
            <a:avLst/>
          </a:prstGeom>
          <a:noFill/>
        </p:spPr>
        <p:txBody>
          <a:bodyPr wrap="none" rtlCol="0">
            <a:spAutoFit/>
          </a:bodyPr>
          <a:lstStyle/>
          <a:p>
            <a:r>
              <a:rPr lang="en-US" sz="1200" dirty="0" smtClean="0">
                <a:solidFill>
                  <a:srgbClr val="FF0000"/>
                </a:solidFill>
              </a:rPr>
              <a:t>growing</a:t>
            </a:r>
            <a:endParaRPr lang="en-US" sz="1200" dirty="0">
              <a:solidFill>
                <a:srgbClr val="FF0000"/>
              </a:solidFill>
            </a:endParaRPr>
          </a:p>
        </p:txBody>
      </p:sp>
      <p:sp>
        <p:nvSpPr>
          <p:cNvPr id="105" name="TextBox 104"/>
          <p:cNvSpPr txBox="1"/>
          <p:nvPr/>
        </p:nvSpPr>
        <p:spPr>
          <a:xfrm>
            <a:off x="1144635" y="4140095"/>
            <a:ext cx="857852" cy="276999"/>
          </a:xfrm>
          <a:prstGeom prst="rect">
            <a:avLst/>
          </a:prstGeom>
          <a:noFill/>
        </p:spPr>
        <p:txBody>
          <a:bodyPr wrap="none" rtlCol="0">
            <a:spAutoFit/>
          </a:bodyPr>
          <a:lstStyle/>
          <a:p>
            <a:r>
              <a:rPr lang="en-US" sz="1200" dirty="0" smtClean="0">
                <a:solidFill>
                  <a:srgbClr val="008000"/>
                </a:solidFill>
              </a:rPr>
              <a:t>decreasing</a:t>
            </a:r>
            <a:endParaRPr lang="en-US" sz="1200" dirty="0">
              <a:solidFill>
                <a:srgbClr val="008000"/>
              </a:solidFill>
            </a:endParaRPr>
          </a:p>
        </p:txBody>
      </p:sp>
      <p:sp>
        <p:nvSpPr>
          <p:cNvPr id="108" name="TextBox 107"/>
          <p:cNvSpPr txBox="1"/>
          <p:nvPr/>
        </p:nvSpPr>
        <p:spPr>
          <a:xfrm>
            <a:off x="1146286" y="3330030"/>
            <a:ext cx="687433" cy="276999"/>
          </a:xfrm>
          <a:prstGeom prst="rect">
            <a:avLst/>
          </a:prstGeom>
          <a:noFill/>
        </p:spPr>
        <p:txBody>
          <a:bodyPr wrap="none" rtlCol="0">
            <a:spAutoFit/>
          </a:bodyPr>
          <a:lstStyle/>
          <a:p>
            <a:r>
              <a:rPr lang="en-US" sz="1200" dirty="0" smtClean="0">
                <a:solidFill>
                  <a:srgbClr val="FF0000"/>
                </a:solidFill>
              </a:rPr>
              <a:t>growing</a:t>
            </a:r>
            <a:endParaRPr lang="en-US" sz="1200" dirty="0">
              <a:solidFill>
                <a:srgbClr val="FF0000"/>
              </a:solidFill>
            </a:endParaRPr>
          </a:p>
        </p:txBody>
      </p:sp>
      <p:sp>
        <p:nvSpPr>
          <p:cNvPr id="110" name="TextBox 109"/>
          <p:cNvSpPr txBox="1"/>
          <p:nvPr/>
        </p:nvSpPr>
        <p:spPr>
          <a:xfrm>
            <a:off x="1071703" y="2469312"/>
            <a:ext cx="857852" cy="276999"/>
          </a:xfrm>
          <a:prstGeom prst="rect">
            <a:avLst/>
          </a:prstGeom>
          <a:noFill/>
        </p:spPr>
        <p:txBody>
          <a:bodyPr wrap="none" rtlCol="0">
            <a:spAutoFit/>
          </a:bodyPr>
          <a:lstStyle/>
          <a:p>
            <a:r>
              <a:rPr lang="en-US" sz="1200" dirty="0" smtClean="0">
                <a:solidFill>
                  <a:srgbClr val="008000"/>
                </a:solidFill>
              </a:rPr>
              <a:t>decreasing</a:t>
            </a:r>
            <a:endParaRPr lang="en-US" sz="1200" dirty="0">
              <a:solidFill>
                <a:srgbClr val="008000"/>
              </a:solidFill>
            </a:endParaRPr>
          </a:p>
        </p:txBody>
      </p:sp>
      <p:sp>
        <p:nvSpPr>
          <p:cNvPr id="111" name="TextBox 110"/>
          <p:cNvSpPr txBox="1"/>
          <p:nvPr/>
        </p:nvSpPr>
        <p:spPr>
          <a:xfrm>
            <a:off x="1157340" y="1007407"/>
            <a:ext cx="687433" cy="276999"/>
          </a:xfrm>
          <a:prstGeom prst="rect">
            <a:avLst/>
          </a:prstGeom>
          <a:noFill/>
        </p:spPr>
        <p:txBody>
          <a:bodyPr wrap="none" rtlCol="0">
            <a:spAutoFit/>
          </a:bodyPr>
          <a:lstStyle/>
          <a:p>
            <a:r>
              <a:rPr lang="en-US" sz="1200" dirty="0" smtClean="0">
                <a:solidFill>
                  <a:srgbClr val="FF0000"/>
                </a:solidFill>
              </a:rPr>
              <a:t>growing</a:t>
            </a:r>
            <a:endParaRPr lang="en-US" sz="1200" dirty="0">
              <a:solidFill>
                <a:srgbClr val="FF0000"/>
              </a:solidFill>
            </a:endParaRPr>
          </a:p>
        </p:txBody>
      </p:sp>
      <p:sp>
        <p:nvSpPr>
          <p:cNvPr id="6" name="TextBox 5"/>
          <p:cNvSpPr txBox="1"/>
          <p:nvPr/>
        </p:nvSpPr>
        <p:spPr>
          <a:xfrm>
            <a:off x="431800" y="50634"/>
            <a:ext cx="1594520" cy="646331"/>
          </a:xfrm>
          <a:prstGeom prst="rect">
            <a:avLst/>
          </a:prstGeom>
          <a:noFill/>
          <a:ln>
            <a:solidFill>
              <a:srgbClr val="0000FF"/>
            </a:solidFill>
          </a:ln>
        </p:spPr>
        <p:txBody>
          <a:bodyPr wrap="none" rtlCol="0">
            <a:spAutoFit/>
          </a:bodyPr>
          <a:lstStyle/>
          <a:p>
            <a:r>
              <a:rPr lang="en-US" sz="3600" dirty="0" err="1">
                <a:solidFill>
                  <a:srgbClr val="0000FF"/>
                </a:solidFill>
                <a:latin typeface="Symbol" charset="2"/>
                <a:cs typeface="Symbol" charset="2"/>
              </a:rPr>
              <a:t>D</a:t>
            </a:r>
            <a:r>
              <a:rPr lang="en-US" sz="3600" i="1" dirty="0" err="1" smtClean="0">
                <a:solidFill>
                  <a:srgbClr val="0000FF"/>
                </a:solidFill>
              </a:rPr>
              <a:t>T</a:t>
            </a:r>
            <a:r>
              <a:rPr lang="en-US" sz="3600" dirty="0" err="1" smtClean="0">
                <a:solidFill>
                  <a:srgbClr val="0000FF"/>
                </a:solidFill>
              </a:rPr>
              <a:t>≈</a:t>
            </a:r>
            <a:r>
              <a:rPr lang="en-US" sz="3600" dirty="0" err="1" smtClean="0">
                <a:solidFill>
                  <a:srgbClr val="0000FF"/>
                </a:solidFill>
                <a:latin typeface="Symbol" charset="2"/>
                <a:cs typeface="Symbol" charset="2"/>
              </a:rPr>
              <a:t>D</a:t>
            </a:r>
            <a:r>
              <a:rPr lang="en-US" sz="3600" i="1" dirty="0" err="1" smtClean="0">
                <a:solidFill>
                  <a:srgbClr val="0000FF"/>
                </a:solidFill>
              </a:rPr>
              <a:t>t</a:t>
            </a:r>
            <a:r>
              <a:rPr lang="en-US" sz="3600" i="1" baseline="30000" dirty="0" err="1" smtClean="0">
                <a:solidFill>
                  <a:srgbClr val="0000FF"/>
                </a:solidFill>
              </a:rPr>
              <a:t>H</a:t>
            </a:r>
            <a:endParaRPr lang="en-US" sz="3600" i="1" baseline="30000" dirty="0">
              <a:solidFill>
                <a:srgbClr val="0000FF"/>
              </a:solidFill>
            </a:endParaRPr>
          </a:p>
        </p:txBody>
      </p:sp>
      <p:cxnSp>
        <p:nvCxnSpPr>
          <p:cNvPr id="9" name="Straight Connector 8"/>
          <p:cNvCxnSpPr/>
          <p:nvPr/>
        </p:nvCxnSpPr>
        <p:spPr>
          <a:xfrm>
            <a:off x="322985" y="1737555"/>
            <a:ext cx="8374475" cy="0"/>
          </a:xfrm>
          <a:prstGeom prst="line">
            <a:avLst/>
          </a:prstGeom>
          <a:ln w="31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22985" y="2746282"/>
            <a:ext cx="8374475" cy="0"/>
          </a:xfrm>
          <a:prstGeom prst="line">
            <a:avLst/>
          </a:prstGeom>
          <a:ln w="31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22985" y="3570063"/>
            <a:ext cx="8374475" cy="0"/>
          </a:xfrm>
          <a:prstGeom prst="line">
            <a:avLst/>
          </a:prstGeom>
          <a:ln w="31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22985" y="4417094"/>
            <a:ext cx="8374475" cy="0"/>
          </a:xfrm>
          <a:prstGeom prst="line">
            <a:avLst/>
          </a:prstGeom>
          <a:ln w="31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61156" y="1876954"/>
            <a:ext cx="8752952" cy="2518508"/>
            <a:chOff x="157956" y="1876954"/>
            <a:chExt cx="8752952" cy="2518508"/>
          </a:xfrm>
        </p:grpSpPr>
        <p:sp>
          <p:nvSpPr>
            <p:cNvPr id="8" name="Rectangle 7"/>
            <p:cNvSpPr/>
            <p:nvPr/>
          </p:nvSpPr>
          <p:spPr>
            <a:xfrm>
              <a:off x="203200" y="1876954"/>
              <a:ext cx="8707708" cy="805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p:cNvSpPr/>
            <p:nvPr/>
          </p:nvSpPr>
          <p:spPr>
            <a:xfrm>
              <a:off x="157956" y="3600797"/>
              <a:ext cx="8707708" cy="794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0789" name="TextBox 84"/>
          <p:cNvSpPr txBox="1">
            <a:spLocks noChangeArrowheads="1"/>
          </p:cNvSpPr>
          <p:nvPr/>
        </p:nvSpPr>
        <p:spPr bwMode="auto">
          <a:xfrm rot="16200000">
            <a:off x="1496523" y="2759796"/>
            <a:ext cx="232227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smtClean="0">
                <a:solidFill>
                  <a:srgbClr val="0000FF"/>
                </a:solidFill>
                <a:latin typeface="Calibri" charset="0"/>
              </a:rPr>
              <a:t>Temperature</a:t>
            </a:r>
            <a:endParaRPr lang="en-US" sz="3200" baseline="-25000" dirty="0">
              <a:solidFill>
                <a:srgbClr val="0000FF"/>
              </a:solidFill>
              <a:latin typeface="Calibri" charset="0"/>
            </a:endParaRPr>
          </a:p>
        </p:txBody>
      </p:sp>
    </p:spTree>
    <p:extLst>
      <p:ext uri="{BB962C8B-B14F-4D97-AF65-F5344CB8AC3E}">
        <p14:creationId xmlns:p14="http://schemas.microsoft.com/office/powerpoint/2010/main" val="348102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987549" y="381393"/>
            <a:ext cx="5314951" cy="833437"/>
          </a:xfrm>
          <a:ln>
            <a:solidFill>
              <a:srgbClr val="FF0000"/>
            </a:solidFill>
          </a:ln>
        </p:spPr>
        <p:txBody>
          <a:bodyPr>
            <a:noAutofit/>
          </a:bodyPr>
          <a:lstStyle/>
          <a:p>
            <a:pPr marL="0" indent="0">
              <a:buNone/>
            </a:pPr>
            <a:r>
              <a:rPr lang="en-US" sz="4000" dirty="0">
                <a:solidFill>
                  <a:srgbClr val="FF0000"/>
                </a:solidFill>
                <a:latin typeface="Calibri" charset="0"/>
                <a:ea typeface="ＭＳ Ｐゴシック" charset="0"/>
                <a:cs typeface="ＭＳ Ｐゴシック" charset="0"/>
              </a:rPr>
              <a:t>Scaling, scale invariance</a:t>
            </a:r>
            <a:r>
              <a:rPr lang="en-US" sz="4000" dirty="0" smtClean="0">
                <a:solidFill>
                  <a:srgbClr val="FF0000"/>
                </a:solidFill>
                <a:latin typeface="Calibri" charset="0"/>
                <a:ea typeface="ＭＳ Ｐゴシック" charset="0"/>
                <a:cs typeface="ＭＳ Ｐゴシック" charset="0"/>
              </a:rPr>
              <a:t>:</a:t>
            </a:r>
            <a:endParaRPr lang="en-US" sz="4000" dirty="0">
              <a:solidFill>
                <a:srgbClr val="FF0000"/>
              </a:solidFill>
              <a:latin typeface="Calibri" charset="0"/>
              <a:ea typeface="ＭＳ Ｐゴシック" charset="0"/>
              <a:cs typeface="ＭＳ Ｐゴシック" charset="0"/>
            </a:endParaRPr>
          </a:p>
        </p:txBody>
      </p:sp>
      <p:sp>
        <p:nvSpPr>
          <p:cNvPr id="9" name="TextBox 8"/>
          <p:cNvSpPr txBox="1"/>
          <p:nvPr/>
        </p:nvSpPr>
        <p:spPr>
          <a:xfrm>
            <a:off x="1084340" y="1608695"/>
            <a:ext cx="6839941" cy="769441"/>
          </a:xfrm>
          <a:prstGeom prst="rect">
            <a:avLst/>
          </a:prstGeom>
          <a:noFill/>
          <a:ln>
            <a:solidFill>
              <a:srgbClr val="008000"/>
            </a:solidFill>
          </a:ln>
        </p:spPr>
        <p:txBody>
          <a:bodyPr wrap="none" rtlCol="0">
            <a:spAutoFit/>
          </a:bodyPr>
          <a:lstStyle/>
          <a:p>
            <a:r>
              <a:rPr lang="en-US" sz="4400" dirty="0" smtClean="0">
                <a:solidFill>
                  <a:srgbClr val="008000"/>
                </a:solidFill>
              </a:rPr>
              <a:t>Typical Fluctuation ≈  (scale)</a:t>
            </a:r>
            <a:r>
              <a:rPr lang="en-US" sz="4400" baseline="30000" dirty="0" smtClean="0">
                <a:solidFill>
                  <a:srgbClr val="008000"/>
                </a:solidFill>
              </a:rPr>
              <a:t>H</a:t>
            </a:r>
            <a:endParaRPr lang="en-US" sz="4400" baseline="30000" dirty="0">
              <a:solidFill>
                <a:srgbClr val="008000"/>
              </a:solidFill>
            </a:endParaRPr>
          </a:p>
        </p:txBody>
      </p:sp>
      <p:sp>
        <p:nvSpPr>
          <p:cNvPr id="10" name="TextBox 9"/>
          <p:cNvSpPr txBox="1"/>
          <p:nvPr/>
        </p:nvSpPr>
        <p:spPr>
          <a:xfrm>
            <a:off x="1153367" y="2540028"/>
            <a:ext cx="6701800" cy="954107"/>
          </a:xfrm>
          <a:prstGeom prst="rect">
            <a:avLst/>
          </a:prstGeom>
          <a:noFill/>
        </p:spPr>
        <p:txBody>
          <a:bodyPr wrap="none" rtlCol="0">
            <a:spAutoFit/>
          </a:bodyPr>
          <a:lstStyle/>
          <a:p>
            <a:r>
              <a:rPr lang="en-US" sz="2800" dirty="0" smtClean="0">
                <a:solidFill>
                  <a:srgbClr val="0000FF"/>
                </a:solidFill>
              </a:rPr>
              <a:t>H&gt;0: Fluctuations grow with scale, unstable</a:t>
            </a:r>
          </a:p>
          <a:p>
            <a:r>
              <a:rPr lang="en-US" sz="2800" dirty="0" smtClean="0">
                <a:solidFill>
                  <a:srgbClr val="0000FF"/>
                </a:solidFill>
              </a:rPr>
              <a:t>H&lt;0</a:t>
            </a:r>
            <a:r>
              <a:rPr lang="en-US" sz="2800" dirty="0">
                <a:solidFill>
                  <a:srgbClr val="0000FF"/>
                </a:solidFill>
              </a:rPr>
              <a:t>: Fluctuations </a:t>
            </a:r>
            <a:r>
              <a:rPr lang="en-US" sz="2800" dirty="0" smtClean="0">
                <a:solidFill>
                  <a:srgbClr val="0000FF"/>
                </a:solidFill>
              </a:rPr>
              <a:t>decrease </a:t>
            </a:r>
            <a:r>
              <a:rPr lang="en-US" sz="2800" dirty="0">
                <a:solidFill>
                  <a:srgbClr val="0000FF"/>
                </a:solidFill>
              </a:rPr>
              <a:t>with scale, </a:t>
            </a:r>
            <a:r>
              <a:rPr lang="en-US" sz="2800" dirty="0" smtClean="0">
                <a:solidFill>
                  <a:srgbClr val="0000FF"/>
                </a:solidFill>
              </a:rPr>
              <a:t>stable</a:t>
            </a:r>
            <a:endParaRPr lang="en-US" sz="2800" dirty="0">
              <a:solidFill>
                <a:srgbClr val="0000FF"/>
              </a:solidFill>
            </a:endParaRPr>
          </a:p>
        </p:txBody>
      </p:sp>
      <p:sp>
        <p:nvSpPr>
          <p:cNvPr id="11" name="TextBox 10"/>
          <p:cNvSpPr txBox="1"/>
          <p:nvPr/>
        </p:nvSpPr>
        <p:spPr>
          <a:xfrm>
            <a:off x="17" y="3995929"/>
            <a:ext cx="9224951" cy="523220"/>
          </a:xfrm>
          <a:prstGeom prst="rect">
            <a:avLst/>
          </a:prstGeom>
          <a:noFill/>
        </p:spPr>
        <p:txBody>
          <a:bodyPr wrap="none" rtlCol="0">
            <a:spAutoFit/>
          </a:bodyPr>
          <a:lstStyle/>
          <a:p>
            <a:r>
              <a:rPr lang="en-US" sz="2800" dirty="0" smtClean="0"/>
              <a:t>“The climate is what you expect, the weather is what you get” </a:t>
            </a:r>
            <a:endParaRPr lang="en-US" sz="2800" dirty="0"/>
          </a:p>
        </p:txBody>
      </p:sp>
      <p:grpSp>
        <p:nvGrpSpPr>
          <p:cNvPr id="16" name="Group 15"/>
          <p:cNvGrpSpPr/>
          <p:nvPr/>
        </p:nvGrpSpPr>
        <p:grpSpPr>
          <a:xfrm>
            <a:off x="43" y="3995929"/>
            <a:ext cx="9008533" cy="2258425"/>
            <a:chOff x="0" y="3995929"/>
            <a:chExt cx="9008533" cy="2258425"/>
          </a:xfrm>
        </p:grpSpPr>
        <p:sp>
          <p:nvSpPr>
            <p:cNvPr id="15" name="TextBox 14"/>
            <p:cNvSpPr txBox="1"/>
            <p:nvPr/>
          </p:nvSpPr>
          <p:spPr>
            <a:xfrm>
              <a:off x="1938867" y="5269469"/>
              <a:ext cx="4927801" cy="984885"/>
            </a:xfrm>
            <a:prstGeom prst="rect">
              <a:avLst/>
            </a:prstGeom>
            <a:noFill/>
          </p:spPr>
          <p:txBody>
            <a:bodyPr wrap="none" rtlCol="0">
              <a:spAutoFit/>
            </a:bodyPr>
            <a:lstStyle/>
            <a:p>
              <a:r>
                <a:rPr lang="en-US" sz="4000" dirty="0" smtClean="0"/>
                <a:t>Expect </a:t>
              </a:r>
              <a:r>
                <a:rPr lang="en-US" sz="4000" dirty="0" err="1" smtClean="0"/>
                <a:t>Macroweather</a:t>
              </a:r>
              <a:r>
                <a:rPr lang="en-US" sz="4000" dirty="0" smtClean="0"/>
                <a:t>!</a:t>
              </a:r>
            </a:p>
            <a:p>
              <a:r>
                <a:rPr lang="en-US" dirty="0" smtClean="0"/>
                <a:t>Weather: H&gt;0, </a:t>
              </a:r>
              <a:r>
                <a:rPr lang="en-US" smtClean="0"/>
                <a:t>macroweather</a:t>
              </a:r>
              <a:r>
                <a:rPr lang="en-US" dirty="0" smtClean="0"/>
                <a:t>, H&lt;0, climate, H&gt;0</a:t>
              </a:r>
              <a:endParaRPr lang="en-US" dirty="0"/>
            </a:p>
          </p:txBody>
        </p:sp>
        <p:cxnSp>
          <p:nvCxnSpPr>
            <p:cNvPr id="13" name="Straight Connector 12"/>
            <p:cNvCxnSpPr/>
            <p:nvPr/>
          </p:nvCxnSpPr>
          <p:spPr>
            <a:xfrm>
              <a:off x="0" y="3995929"/>
              <a:ext cx="9008533" cy="5232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0" y="3995929"/>
              <a:ext cx="9008533" cy="5232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54043" y="648982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30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Box 562"/>
          <p:cNvSpPr txBox="1"/>
          <p:nvPr/>
        </p:nvSpPr>
        <p:spPr>
          <a:xfrm>
            <a:off x="904517" y="3707426"/>
            <a:ext cx="1561771" cy="369332"/>
          </a:xfrm>
          <a:prstGeom prst="rect">
            <a:avLst/>
          </a:prstGeom>
          <a:noFill/>
        </p:spPr>
        <p:txBody>
          <a:bodyPr wrap="none" rtlCol="0">
            <a:spAutoFit/>
          </a:bodyPr>
          <a:lstStyle/>
          <a:p>
            <a:r>
              <a:rPr lang="en-US" dirty="0" err="1" smtClean="0">
                <a:solidFill>
                  <a:srgbClr val="0000FF"/>
                </a:solidFill>
              </a:rPr>
              <a:t>Pr</a:t>
            </a:r>
            <a:r>
              <a:rPr lang="en-US" dirty="0" smtClean="0">
                <a:solidFill>
                  <a:srgbClr val="0000FF"/>
                </a:solidFill>
              </a:rPr>
              <a:t>(</a:t>
            </a:r>
            <a:r>
              <a:rPr lang="en-US" dirty="0" smtClean="0">
                <a:solidFill>
                  <a:srgbClr val="0000FF"/>
                </a:solidFill>
                <a:latin typeface="Symbol" charset="2"/>
                <a:cs typeface="Symbol" charset="2"/>
              </a:rPr>
              <a:t>g’&gt;g) ≈ l</a:t>
            </a:r>
            <a:r>
              <a:rPr lang="en-US" baseline="30000" dirty="0" smtClean="0">
                <a:solidFill>
                  <a:srgbClr val="0000FF"/>
                </a:solidFill>
                <a:latin typeface="Symbol" charset="2"/>
                <a:cs typeface="Symbol" charset="2"/>
              </a:rPr>
              <a:t>-</a:t>
            </a:r>
            <a:r>
              <a:rPr lang="en-US" baseline="30000" dirty="0" smtClean="0">
                <a:solidFill>
                  <a:srgbClr val="0000FF"/>
                </a:solidFill>
                <a:latin typeface="Arial"/>
                <a:cs typeface="Arial"/>
              </a:rPr>
              <a:t>c</a:t>
            </a:r>
            <a:r>
              <a:rPr lang="en-US" baseline="30000" dirty="0" smtClean="0">
                <a:solidFill>
                  <a:srgbClr val="0000FF"/>
                </a:solidFill>
                <a:latin typeface="Symbol" charset="2"/>
                <a:cs typeface="Symbol" charset="2"/>
              </a:rPr>
              <a:t>(g)</a:t>
            </a:r>
            <a:endParaRPr lang="en-US" baseline="30000" dirty="0">
              <a:solidFill>
                <a:srgbClr val="0000FF"/>
              </a:solidFill>
              <a:latin typeface="Symbol" charset="2"/>
              <a:cs typeface="Symbol" charset="2"/>
            </a:endParaRPr>
          </a:p>
        </p:txBody>
      </p:sp>
      <p:grpSp>
        <p:nvGrpSpPr>
          <p:cNvPr id="556" name="Group 555"/>
          <p:cNvGrpSpPr/>
          <p:nvPr/>
        </p:nvGrpSpPr>
        <p:grpSpPr>
          <a:xfrm>
            <a:off x="1890642" y="4235967"/>
            <a:ext cx="392160" cy="1934231"/>
            <a:chOff x="4648700" y="4219989"/>
            <a:chExt cx="392160" cy="1934231"/>
          </a:xfrm>
        </p:grpSpPr>
        <p:cxnSp>
          <p:nvCxnSpPr>
            <p:cNvPr id="535" name="Straight Arrow Connector 534"/>
            <p:cNvCxnSpPr/>
            <p:nvPr/>
          </p:nvCxnSpPr>
          <p:spPr>
            <a:xfrm>
              <a:off x="5040860" y="4374056"/>
              <a:ext cx="0" cy="178016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5" name="TextBox 554"/>
            <p:cNvSpPr txBox="1"/>
            <p:nvPr/>
          </p:nvSpPr>
          <p:spPr>
            <a:xfrm>
              <a:off x="4648700" y="4219989"/>
              <a:ext cx="377026" cy="369332"/>
            </a:xfrm>
            <a:prstGeom prst="rect">
              <a:avLst/>
            </a:prstGeom>
            <a:noFill/>
          </p:spPr>
          <p:txBody>
            <a:bodyPr wrap="none" rtlCol="0">
              <a:spAutoFit/>
            </a:bodyPr>
            <a:lstStyle/>
            <a:p>
              <a:r>
                <a:rPr lang="en-US" dirty="0" err="1" smtClean="0">
                  <a:solidFill>
                    <a:srgbClr val="FF0000"/>
                  </a:solidFill>
                  <a:latin typeface="Symbol" charset="2"/>
                  <a:cs typeface="Symbol" charset="2"/>
                </a:rPr>
                <a:t>l</a:t>
              </a:r>
              <a:r>
                <a:rPr lang="en-US" baseline="30000" dirty="0" err="1" smtClean="0">
                  <a:solidFill>
                    <a:srgbClr val="FF0000"/>
                  </a:solidFill>
                  <a:latin typeface="Symbol" charset="2"/>
                  <a:cs typeface="Symbol" charset="2"/>
                </a:rPr>
                <a:t>g</a:t>
              </a:r>
              <a:endParaRPr lang="en-US" baseline="30000" dirty="0">
                <a:solidFill>
                  <a:srgbClr val="FF0000"/>
                </a:solidFill>
                <a:latin typeface="Symbol" charset="2"/>
                <a:cs typeface="Symbol" charset="2"/>
              </a:endParaRPr>
            </a:p>
          </p:txBody>
        </p:sp>
      </p:grpSp>
      <p:sp>
        <p:nvSpPr>
          <p:cNvPr id="562" name="Freeform 274"/>
          <p:cNvSpPr>
            <a:spLocks/>
          </p:cNvSpPr>
          <p:nvPr/>
        </p:nvSpPr>
        <p:spPr bwMode="auto">
          <a:xfrm>
            <a:off x="296771" y="5469847"/>
            <a:ext cx="2401386" cy="2741"/>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557" name="Freeform 365"/>
          <p:cNvSpPr>
            <a:spLocks/>
          </p:cNvSpPr>
          <p:nvPr/>
        </p:nvSpPr>
        <p:spPr bwMode="auto">
          <a:xfrm rot="16200000">
            <a:off x="108973" y="3588654"/>
            <a:ext cx="5701555" cy="45719"/>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19050" cmpd="sng">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nvGrpSpPr>
          <p:cNvPr id="539" name="Group 538"/>
          <p:cNvGrpSpPr/>
          <p:nvPr/>
        </p:nvGrpSpPr>
        <p:grpSpPr>
          <a:xfrm>
            <a:off x="81465" y="113895"/>
            <a:ext cx="27280161" cy="15334068"/>
            <a:chOff x="479424" y="10335"/>
            <a:chExt cx="27055764" cy="16517128"/>
          </a:xfrm>
          <a:effectLst/>
        </p:grpSpPr>
        <p:grpSp>
          <p:nvGrpSpPr>
            <p:cNvPr id="4" name="Group 3"/>
            <p:cNvGrpSpPr/>
            <p:nvPr/>
          </p:nvGrpSpPr>
          <p:grpSpPr>
            <a:xfrm>
              <a:off x="479424" y="10335"/>
              <a:ext cx="9039144" cy="6759418"/>
              <a:chOff x="479424" y="10335"/>
              <a:chExt cx="9039144" cy="6759418"/>
            </a:xfrm>
          </p:grpSpPr>
          <p:sp>
            <p:nvSpPr>
              <p:cNvPr id="5" name="Text Box 520"/>
              <p:cNvSpPr txBox="1">
                <a:spLocks noChangeArrowheads="1"/>
              </p:cNvSpPr>
              <p:nvPr/>
            </p:nvSpPr>
            <p:spPr bwMode="auto">
              <a:xfrm>
                <a:off x="1279525" y="365125"/>
                <a:ext cx="18466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dirty="0">
                  <a:latin typeface="Helvetica"/>
                  <a:cs typeface="Helvetica"/>
                </a:endParaRPr>
              </a:p>
            </p:txBody>
          </p:sp>
          <p:sp>
            <p:nvSpPr>
              <p:cNvPr id="6" name="Freeform 5"/>
              <p:cNvSpPr>
                <a:spLocks/>
              </p:cNvSpPr>
              <p:nvPr/>
            </p:nvSpPr>
            <p:spPr bwMode="auto">
              <a:xfrm>
                <a:off x="692954" y="25407"/>
                <a:ext cx="2374029" cy="2962626"/>
              </a:xfrm>
              <a:custGeom>
                <a:avLst/>
                <a:gdLst>
                  <a:gd name="T0" fmla="*/ 21 w 1561"/>
                  <a:gd name="T1" fmla="*/ 853 h 1004"/>
                  <a:gd name="T2" fmla="*/ 47 w 1561"/>
                  <a:gd name="T3" fmla="*/ 941 h 1004"/>
                  <a:gd name="T4" fmla="*/ 73 w 1561"/>
                  <a:gd name="T5" fmla="*/ 978 h 1004"/>
                  <a:gd name="T6" fmla="*/ 99 w 1561"/>
                  <a:gd name="T7" fmla="*/ 889 h 1004"/>
                  <a:gd name="T8" fmla="*/ 125 w 1561"/>
                  <a:gd name="T9" fmla="*/ 572 h 1004"/>
                  <a:gd name="T10" fmla="*/ 151 w 1561"/>
                  <a:gd name="T11" fmla="*/ 947 h 1004"/>
                  <a:gd name="T12" fmla="*/ 177 w 1561"/>
                  <a:gd name="T13" fmla="*/ 978 h 1004"/>
                  <a:gd name="T14" fmla="*/ 203 w 1561"/>
                  <a:gd name="T15" fmla="*/ 988 h 1004"/>
                  <a:gd name="T16" fmla="*/ 229 w 1561"/>
                  <a:gd name="T17" fmla="*/ 967 h 1004"/>
                  <a:gd name="T18" fmla="*/ 255 w 1561"/>
                  <a:gd name="T19" fmla="*/ 910 h 1004"/>
                  <a:gd name="T20" fmla="*/ 281 w 1561"/>
                  <a:gd name="T21" fmla="*/ 926 h 1004"/>
                  <a:gd name="T22" fmla="*/ 307 w 1561"/>
                  <a:gd name="T23" fmla="*/ 983 h 1004"/>
                  <a:gd name="T24" fmla="*/ 333 w 1561"/>
                  <a:gd name="T25" fmla="*/ 697 h 1004"/>
                  <a:gd name="T26" fmla="*/ 359 w 1561"/>
                  <a:gd name="T27" fmla="*/ 983 h 1004"/>
                  <a:gd name="T28" fmla="*/ 385 w 1561"/>
                  <a:gd name="T29" fmla="*/ 947 h 1004"/>
                  <a:gd name="T30" fmla="*/ 411 w 1561"/>
                  <a:gd name="T31" fmla="*/ 816 h 1004"/>
                  <a:gd name="T32" fmla="*/ 437 w 1561"/>
                  <a:gd name="T33" fmla="*/ 910 h 1004"/>
                  <a:gd name="T34" fmla="*/ 463 w 1561"/>
                  <a:gd name="T35" fmla="*/ 796 h 1004"/>
                  <a:gd name="T36" fmla="*/ 489 w 1561"/>
                  <a:gd name="T37" fmla="*/ 999 h 1004"/>
                  <a:gd name="T38" fmla="*/ 515 w 1561"/>
                  <a:gd name="T39" fmla="*/ 978 h 1004"/>
                  <a:gd name="T40" fmla="*/ 541 w 1561"/>
                  <a:gd name="T41" fmla="*/ 931 h 1004"/>
                  <a:gd name="T42" fmla="*/ 567 w 1561"/>
                  <a:gd name="T43" fmla="*/ 905 h 1004"/>
                  <a:gd name="T44" fmla="*/ 593 w 1561"/>
                  <a:gd name="T45" fmla="*/ 952 h 1004"/>
                  <a:gd name="T46" fmla="*/ 619 w 1561"/>
                  <a:gd name="T47" fmla="*/ 936 h 1004"/>
                  <a:gd name="T48" fmla="*/ 645 w 1561"/>
                  <a:gd name="T49" fmla="*/ 853 h 1004"/>
                  <a:gd name="T50" fmla="*/ 671 w 1561"/>
                  <a:gd name="T51" fmla="*/ 910 h 1004"/>
                  <a:gd name="T52" fmla="*/ 697 w 1561"/>
                  <a:gd name="T53" fmla="*/ 962 h 1004"/>
                  <a:gd name="T54" fmla="*/ 723 w 1561"/>
                  <a:gd name="T55" fmla="*/ 952 h 1004"/>
                  <a:gd name="T56" fmla="*/ 749 w 1561"/>
                  <a:gd name="T57" fmla="*/ 921 h 1004"/>
                  <a:gd name="T58" fmla="*/ 775 w 1561"/>
                  <a:gd name="T59" fmla="*/ 884 h 1004"/>
                  <a:gd name="T60" fmla="*/ 801 w 1561"/>
                  <a:gd name="T61" fmla="*/ 967 h 1004"/>
                  <a:gd name="T62" fmla="*/ 827 w 1561"/>
                  <a:gd name="T63" fmla="*/ 993 h 1004"/>
                  <a:gd name="T64" fmla="*/ 853 w 1561"/>
                  <a:gd name="T65" fmla="*/ 926 h 1004"/>
                  <a:gd name="T66" fmla="*/ 879 w 1561"/>
                  <a:gd name="T67" fmla="*/ 957 h 1004"/>
                  <a:gd name="T68" fmla="*/ 910 w 1561"/>
                  <a:gd name="T69" fmla="*/ 957 h 1004"/>
                  <a:gd name="T70" fmla="*/ 936 w 1561"/>
                  <a:gd name="T71" fmla="*/ 983 h 1004"/>
                  <a:gd name="T72" fmla="*/ 962 w 1561"/>
                  <a:gd name="T73" fmla="*/ 962 h 1004"/>
                  <a:gd name="T74" fmla="*/ 988 w 1561"/>
                  <a:gd name="T75" fmla="*/ 915 h 1004"/>
                  <a:gd name="T76" fmla="*/ 1014 w 1561"/>
                  <a:gd name="T77" fmla="*/ 967 h 1004"/>
                  <a:gd name="T78" fmla="*/ 1041 w 1561"/>
                  <a:gd name="T79" fmla="*/ 983 h 1004"/>
                  <a:gd name="T80" fmla="*/ 1067 w 1561"/>
                  <a:gd name="T81" fmla="*/ 936 h 1004"/>
                  <a:gd name="T82" fmla="*/ 1093 w 1561"/>
                  <a:gd name="T83" fmla="*/ 915 h 1004"/>
                  <a:gd name="T84" fmla="*/ 1119 w 1561"/>
                  <a:gd name="T85" fmla="*/ 1004 h 1004"/>
                  <a:gd name="T86" fmla="*/ 1145 w 1561"/>
                  <a:gd name="T87" fmla="*/ 842 h 1004"/>
                  <a:gd name="T88" fmla="*/ 1171 w 1561"/>
                  <a:gd name="T89" fmla="*/ 941 h 1004"/>
                  <a:gd name="T90" fmla="*/ 1197 w 1561"/>
                  <a:gd name="T91" fmla="*/ 988 h 1004"/>
                  <a:gd name="T92" fmla="*/ 1223 w 1561"/>
                  <a:gd name="T93" fmla="*/ 993 h 1004"/>
                  <a:gd name="T94" fmla="*/ 1249 w 1561"/>
                  <a:gd name="T95" fmla="*/ 973 h 1004"/>
                  <a:gd name="T96" fmla="*/ 1275 w 1561"/>
                  <a:gd name="T97" fmla="*/ 952 h 1004"/>
                  <a:gd name="T98" fmla="*/ 1301 w 1561"/>
                  <a:gd name="T99" fmla="*/ 926 h 1004"/>
                  <a:gd name="T100" fmla="*/ 1327 w 1561"/>
                  <a:gd name="T101" fmla="*/ 848 h 1004"/>
                  <a:gd name="T102" fmla="*/ 1353 w 1561"/>
                  <a:gd name="T103" fmla="*/ 915 h 1004"/>
                  <a:gd name="T104" fmla="*/ 1379 w 1561"/>
                  <a:gd name="T105" fmla="*/ 967 h 1004"/>
                  <a:gd name="T106" fmla="*/ 1405 w 1561"/>
                  <a:gd name="T107" fmla="*/ 1004 h 1004"/>
                  <a:gd name="T108" fmla="*/ 1431 w 1561"/>
                  <a:gd name="T109" fmla="*/ 993 h 1004"/>
                  <a:gd name="T110" fmla="*/ 1457 w 1561"/>
                  <a:gd name="T111" fmla="*/ 889 h 1004"/>
                  <a:gd name="T112" fmla="*/ 1483 w 1561"/>
                  <a:gd name="T113" fmla="*/ 952 h 1004"/>
                  <a:gd name="T114" fmla="*/ 1509 w 1561"/>
                  <a:gd name="T115" fmla="*/ 947 h 1004"/>
                  <a:gd name="T116" fmla="*/ 1535 w 1561"/>
                  <a:gd name="T117" fmla="*/ 962 h 1004"/>
                  <a:gd name="T118" fmla="*/ 1561 w 1561"/>
                  <a:gd name="T119" fmla="*/ 988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1" h="1004">
                    <a:moveTo>
                      <a:pt x="0" y="993"/>
                    </a:moveTo>
                    <a:lnTo>
                      <a:pt x="5" y="993"/>
                    </a:lnTo>
                    <a:lnTo>
                      <a:pt x="10" y="993"/>
                    </a:lnTo>
                    <a:lnTo>
                      <a:pt x="16" y="926"/>
                    </a:lnTo>
                    <a:lnTo>
                      <a:pt x="21" y="905"/>
                    </a:lnTo>
                    <a:lnTo>
                      <a:pt x="21" y="853"/>
                    </a:lnTo>
                    <a:lnTo>
                      <a:pt x="26" y="910"/>
                    </a:lnTo>
                    <a:lnTo>
                      <a:pt x="31" y="926"/>
                    </a:lnTo>
                    <a:lnTo>
                      <a:pt x="36" y="926"/>
                    </a:lnTo>
                    <a:lnTo>
                      <a:pt x="42" y="973"/>
                    </a:lnTo>
                    <a:lnTo>
                      <a:pt x="47" y="978"/>
                    </a:lnTo>
                    <a:lnTo>
                      <a:pt x="47" y="941"/>
                    </a:lnTo>
                    <a:lnTo>
                      <a:pt x="52" y="988"/>
                    </a:lnTo>
                    <a:lnTo>
                      <a:pt x="57" y="957"/>
                    </a:lnTo>
                    <a:lnTo>
                      <a:pt x="62" y="947"/>
                    </a:lnTo>
                    <a:lnTo>
                      <a:pt x="68" y="999"/>
                    </a:lnTo>
                    <a:lnTo>
                      <a:pt x="73" y="978"/>
                    </a:lnTo>
                    <a:lnTo>
                      <a:pt x="73" y="978"/>
                    </a:lnTo>
                    <a:lnTo>
                      <a:pt x="78" y="973"/>
                    </a:lnTo>
                    <a:lnTo>
                      <a:pt x="83" y="957"/>
                    </a:lnTo>
                    <a:lnTo>
                      <a:pt x="89" y="868"/>
                    </a:lnTo>
                    <a:lnTo>
                      <a:pt x="94" y="967"/>
                    </a:lnTo>
                    <a:lnTo>
                      <a:pt x="99" y="962"/>
                    </a:lnTo>
                    <a:lnTo>
                      <a:pt x="99" y="889"/>
                    </a:lnTo>
                    <a:lnTo>
                      <a:pt x="104" y="842"/>
                    </a:lnTo>
                    <a:lnTo>
                      <a:pt x="109" y="993"/>
                    </a:lnTo>
                    <a:lnTo>
                      <a:pt x="115" y="973"/>
                    </a:lnTo>
                    <a:lnTo>
                      <a:pt x="120" y="941"/>
                    </a:lnTo>
                    <a:lnTo>
                      <a:pt x="125" y="816"/>
                    </a:lnTo>
                    <a:lnTo>
                      <a:pt x="125" y="572"/>
                    </a:lnTo>
                    <a:lnTo>
                      <a:pt x="130" y="806"/>
                    </a:lnTo>
                    <a:lnTo>
                      <a:pt x="135" y="1004"/>
                    </a:lnTo>
                    <a:lnTo>
                      <a:pt x="141" y="926"/>
                    </a:lnTo>
                    <a:lnTo>
                      <a:pt x="146" y="790"/>
                    </a:lnTo>
                    <a:lnTo>
                      <a:pt x="151" y="947"/>
                    </a:lnTo>
                    <a:lnTo>
                      <a:pt x="151" y="947"/>
                    </a:lnTo>
                    <a:lnTo>
                      <a:pt x="156" y="941"/>
                    </a:lnTo>
                    <a:lnTo>
                      <a:pt x="161" y="879"/>
                    </a:lnTo>
                    <a:lnTo>
                      <a:pt x="167" y="926"/>
                    </a:lnTo>
                    <a:lnTo>
                      <a:pt x="172" y="921"/>
                    </a:lnTo>
                    <a:lnTo>
                      <a:pt x="177" y="957"/>
                    </a:lnTo>
                    <a:lnTo>
                      <a:pt x="177" y="978"/>
                    </a:lnTo>
                    <a:lnTo>
                      <a:pt x="182" y="988"/>
                    </a:lnTo>
                    <a:lnTo>
                      <a:pt x="187" y="915"/>
                    </a:lnTo>
                    <a:lnTo>
                      <a:pt x="193" y="999"/>
                    </a:lnTo>
                    <a:lnTo>
                      <a:pt x="198" y="910"/>
                    </a:lnTo>
                    <a:lnTo>
                      <a:pt x="203" y="983"/>
                    </a:lnTo>
                    <a:lnTo>
                      <a:pt x="203" y="988"/>
                    </a:lnTo>
                    <a:lnTo>
                      <a:pt x="208" y="973"/>
                    </a:lnTo>
                    <a:lnTo>
                      <a:pt x="213" y="952"/>
                    </a:lnTo>
                    <a:lnTo>
                      <a:pt x="219" y="822"/>
                    </a:lnTo>
                    <a:lnTo>
                      <a:pt x="224" y="910"/>
                    </a:lnTo>
                    <a:lnTo>
                      <a:pt x="229" y="973"/>
                    </a:lnTo>
                    <a:lnTo>
                      <a:pt x="229" y="967"/>
                    </a:lnTo>
                    <a:lnTo>
                      <a:pt x="234" y="900"/>
                    </a:lnTo>
                    <a:lnTo>
                      <a:pt x="239" y="874"/>
                    </a:lnTo>
                    <a:lnTo>
                      <a:pt x="245" y="952"/>
                    </a:lnTo>
                    <a:lnTo>
                      <a:pt x="250" y="967"/>
                    </a:lnTo>
                    <a:lnTo>
                      <a:pt x="255" y="952"/>
                    </a:lnTo>
                    <a:lnTo>
                      <a:pt x="255" y="910"/>
                    </a:lnTo>
                    <a:lnTo>
                      <a:pt x="260" y="962"/>
                    </a:lnTo>
                    <a:lnTo>
                      <a:pt x="265" y="983"/>
                    </a:lnTo>
                    <a:lnTo>
                      <a:pt x="271" y="978"/>
                    </a:lnTo>
                    <a:lnTo>
                      <a:pt x="276" y="978"/>
                    </a:lnTo>
                    <a:lnTo>
                      <a:pt x="281" y="983"/>
                    </a:lnTo>
                    <a:lnTo>
                      <a:pt x="281" y="926"/>
                    </a:lnTo>
                    <a:lnTo>
                      <a:pt x="286" y="863"/>
                    </a:lnTo>
                    <a:lnTo>
                      <a:pt x="291" y="967"/>
                    </a:lnTo>
                    <a:lnTo>
                      <a:pt x="297" y="952"/>
                    </a:lnTo>
                    <a:lnTo>
                      <a:pt x="302" y="863"/>
                    </a:lnTo>
                    <a:lnTo>
                      <a:pt x="307" y="941"/>
                    </a:lnTo>
                    <a:lnTo>
                      <a:pt x="307" y="983"/>
                    </a:lnTo>
                    <a:lnTo>
                      <a:pt x="312" y="962"/>
                    </a:lnTo>
                    <a:lnTo>
                      <a:pt x="317" y="983"/>
                    </a:lnTo>
                    <a:lnTo>
                      <a:pt x="323" y="0"/>
                    </a:lnTo>
                    <a:lnTo>
                      <a:pt x="328" y="993"/>
                    </a:lnTo>
                    <a:lnTo>
                      <a:pt x="333" y="947"/>
                    </a:lnTo>
                    <a:lnTo>
                      <a:pt x="333" y="697"/>
                    </a:lnTo>
                    <a:lnTo>
                      <a:pt x="338" y="988"/>
                    </a:lnTo>
                    <a:lnTo>
                      <a:pt x="343" y="999"/>
                    </a:lnTo>
                    <a:lnTo>
                      <a:pt x="349" y="993"/>
                    </a:lnTo>
                    <a:lnTo>
                      <a:pt x="354" y="978"/>
                    </a:lnTo>
                    <a:lnTo>
                      <a:pt x="359" y="967"/>
                    </a:lnTo>
                    <a:lnTo>
                      <a:pt x="359" y="983"/>
                    </a:lnTo>
                    <a:lnTo>
                      <a:pt x="364" y="967"/>
                    </a:lnTo>
                    <a:lnTo>
                      <a:pt x="369" y="999"/>
                    </a:lnTo>
                    <a:lnTo>
                      <a:pt x="375" y="947"/>
                    </a:lnTo>
                    <a:lnTo>
                      <a:pt x="380" y="941"/>
                    </a:lnTo>
                    <a:lnTo>
                      <a:pt x="385" y="967"/>
                    </a:lnTo>
                    <a:lnTo>
                      <a:pt x="385" y="947"/>
                    </a:lnTo>
                    <a:lnTo>
                      <a:pt x="390" y="936"/>
                    </a:lnTo>
                    <a:lnTo>
                      <a:pt x="395" y="957"/>
                    </a:lnTo>
                    <a:lnTo>
                      <a:pt x="401" y="822"/>
                    </a:lnTo>
                    <a:lnTo>
                      <a:pt x="406" y="983"/>
                    </a:lnTo>
                    <a:lnTo>
                      <a:pt x="411" y="962"/>
                    </a:lnTo>
                    <a:lnTo>
                      <a:pt x="411" y="816"/>
                    </a:lnTo>
                    <a:lnTo>
                      <a:pt x="416" y="967"/>
                    </a:lnTo>
                    <a:lnTo>
                      <a:pt x="421" y="967"/>
                    </a:lnTo>
                    <a:lnTo>
                      <a:pt x="427" y="858"/>
                    </a:lnTo>
                    <a:lnTo>
                      <a:pt x="432" y="941"/>
                    </a:lnTo>
                    <a:lnTo>
                      <a:pt x="437" y="978"/>
                    </a:lnTo>
                    <a:lnTo>
                      <a:pt x="437" y="910"/>
                    </a:lnTo>
                    <a:lnTo>
                      <a:pt x="442" y="915"/>
                    </a:lnTo>
                    <a:lnTo>
                      <a:pt x="447" y="822"/>
                    </a:lnTo>
                    <a:lnTo>
                      <a:pt x="453" y="962"/>
                    </a:lnTo>
                    <a:lnTo>
                      <a:pt x="458" y="811"/>
                    </a:lnTo>
                    <a:lnTo>
                      <a:pt x="463" y="941"/>
                    </a:lnTo>
                    <a:lnTo>
                      <a:pt x="463" y="796"/>
                    </a:lnTo>
                    <a:lnTo>
                      <a:pt x="468" y="962"/>
                    </a:lnTo>
                    <a:lnTo>
                      <a:pt x="473" y="936"/>
                    </a:lnTo>
                    <a:lnTo>
                      <a:pt x="479" y="993"/>
                    </a:lnTo>
                    <a:lnTo>
                      <a:pt x="484" y="967"/>
                    </a:lnTo>
                    <a:lnTo>
                      <a:pt x="489" y="967"/>
                    </a:lnTo>
                    <a:lnTo>
                      <a:pt x="489" y="999"/>
                    </a:lnTo>
                    <a:lnTo>
                      <a:pt x="494" y="905"/>
                    </a:lnTo>
                    <a:lnTo>
                      <a:pt x="499" y="988"/>
                    </a:lnTo>
                    <a:lnTo>
                      <a:pt x="505" y="999"/>
                    </a:lnTo>
                    <a:lnTo>
                      <a:pt x="510" y="884"/>
                    </a:lnTo>
                    <a:lnTo>
                      <a:pt x="515" y="936"/>
                    </a:lnTo>
                    <a:lnTo>
                      <a:pt x="515" y="978"/>
                    </a:lnTo>
                    <a:lnTo>
                      <a:pt x="520" y="915"/>
                    </a:lnTo>
                    <a:lnTo>
                      <a:pt x="525" y="999"/>
                    </a:lnTo>
                    <a:lnTo>
                      <a:pt x="531" y="993"/>
                    </a:lnTo>
                    <a:lnTo>
                      <a:pt x="536" y="988"/>
                    </a:lnTo>
                    <a:lnTo>
                      <a:pt x="541" y="999"/>
                    </a:lnTo>
                    <a:lnTo>
                      <a:pt x="541" y="931"/>
                    </a:lnTo>
                    <a:lnTo>
                      <a:pt x="546" y="978"/>
                    </a:lnTo>
                    <a:lnTo>
                      <a:pt x="551" y="993"/>
                    </a:lnTo>
                    <a:lnTo>
                      <a:pt x="557" y="967"/>
                    </a:lnTo>
                    <a:lnTo>
                      <a:pt x="562" y="983"/>
                    </a:lnTo>
                    <a:lnTo>
                      <a:pt x="567" y="931"/>
                    </a:lnTo>
                    <a:lnTo>
                      <a:pt x="567" y="905"/>
                    </a:lnTo>
                    <a:lnTo>
                      <a:pt x="572" y="952"/>
                    </a:lnTo>
                    <a:lnTo>
                      <a:pt x="578" y="905"/>
                    </a:lnTo>
                    <a:lnTo>
                      <a:pt x="583" y="973"/>
                    </a:lnTo>
                    <a:lnTo>
                      <a:pt x="588" y="999"/>
                    </a:lnTo>
                    <a:lnTo>
                      <a:pt x="593" y="967"/>
                    </a:lnTo>
                    <a:lnTo>
                      <a:pt x="593" y="952"/>
                    </a:lnTo>
                    <a:lnTo>
                      <a:pt x="598" y="993"/>
                    </a:lnTo>
                    <a:lnTo>
                      <a:pt x="604" y="957"/>
                    </a:lnTo>
                    <a:lnTo>
                      <a:pt x="609" y="921"/>
                    </a:lnTo>
                    <a:lnTo>
                      <a:pt x="614" y="889"/>
                    </a:lnTo>
                    <a:lnTo>
                      <a:pt x="619" y="921"/>
                    </a:lnTo>
                    <a:lnTo>
                      <a:pt x="619" y="936"/>
                    </a:lnTo>
                    <a:lnTo>
                      <a:pt x="624" y="931"/>
                    </a:lnTo>
                    <a:lnTo>
                      <a:pt x="630" y="874"/>
                    </a:lnTo>
                    <a:lnTo>
                      <a:pt x="635" y="884"/>
                    </a:lnTo>
                    <a:lnTo>
                      <a:pt x="640" y="931"/>
                    </a:lnTo>
                    <a:lnTo>
                      <a:pt x="645" y="931"/>
                    </a:lnTo>
                    <a:lnTo>
                      <a:pt x="645" y="853"/>
                    </a:lnTo>
                    <a:lnTo>
                      <a:pt x="650" y="973"/>
                    </a:lnTo>
                    <a:lnTo>
                      <a:pt x="656" y="900"/>
                    </a:lnTo>
                    <a:lnTo>
                      <a:pt x="661" y="863"/>
                    </a:lnTo>
                    <a:lnTo>
                      <a:pt x="666" y="978"/>
                    </a:lnTo>
                    <a:lnTo>
                      <a:pt x="671" y="941"/>
                    </a:lnTo>
                    <a:lnTo>
                      <a:pt x="671" y="910"/>
                    </a:lnTo>
                    <a:lnTo>
                      <a:pt x="676" y="931"/>
                    </a:lnTo>
                    <a:lnTo>
                      <a:pt x="682" y="936"/>
                    </a:lnTo>
                    <a:lnTo>
                      <a:pt x="687" y="915"/>
                    </a:lnTo>
                    <a:lnTo>
                      <a:pt x="692" y="993"/>
                    </a:lnTo>
                    <a:lnTo>
                      <a:pt x="697" y="973"/>
                    </a:lnTo>
                    <a:lnTo>
                      <a:pt x="697" y="962"/>
                    </a:lnTo>
                    <a:lnTo>
                      <a:pt x="702" y="993"/>
                    </a:lnTo>
                    <a:lnTo>
                      <a:pt x="708" y="967"/>
                    </a:lnTo>
                    <a:lnTo>
                      <a:pt x="713" y="936"/>
                    </a:lnTo>
                    <a:lnTo>
                      <a:pt x="718" y="973"/>
                    </a:lnTo>
                    <a:lnTo>
                      <a:pt x="723" y="900"/>
                    </a:lnTo>
                    <a:lnTo>
                      <a:pt x="723" y="952"/>
                    </a:lnTo>
                    <a:lnTo>
                      <a:pt x="728" y="884"/>
                    </a:lnTo>
                    <a:lnTo>
                      <a:pt x="734" y="947"/>
                    </a:lnTo>
                    <a:lnTo>
                      <a:pt x="739" y="884"/>
                    </a:lnTo>
                    <a:lnTo>
                      <a:pt x="744" y="993"/>
                    </a:lnTo>
                    <a:lnTo>
                      <a:pt x="749" y="947"/>
                    </a:lnTo>
                    <a:lnTo>
                      <a:pt x="749" y="921"/>
                    </a:lnTo>
                    <a:lnTo>
                      <a:pt x="754" y="973"/>
                    </a:lnTo>
                    <a:lnTo>
                      <a:pt x="760" y="947"/>
                    </a:lnTo>
                    <a:lnTo>
                      <a:pt x="765" y="874"/>
                    </a:lnTo>
                    <a:lnTo>
                      <a:pt x="770" y="952"/>
                    </a:lnTo>
                    <a:lnTo>
                      <a:pt x="775" y="988"/>
                    </a:lnTo>
                    <a:lnTo>
                      <a:pt x="775" y="884"/>
                    </a:lnTo>
                    <a:lnTo>
                      <a:pt x="780" y="973"/>
                    </a:lnTo>
                    <a:lnTo>
                      <a:pt x="786" y="978"/>
                    </a:lnTo>
                    <a:lnTo>
                      <a:pt x="791" y="983"/>
                    </a:lnTo>
                    <a:lnTo>
                      <a:pt x="796" y="978"/>
                    </a:lnTo>
                    <a:lnTo>
                      <a:pt x="801" y="952"/>
                    </a:lnTo>
                    <a:lnTo>
                      <a:pt x="801" y="967"/>
                    </a:lnTo>
                    <a:lnTo>
                      <a:pt x="806" y="868"/>
                    </a:lnTo>
                    <a:lnTo>
                      <a:pt x="812" y="973"/>
                    </a:lnTo>
                    <a:lnTo>
                      <a:pt x="817" y="936"/>
                    </a:lnTo>
                    <a:lnTo>
                      <a:pt x="822" y="842"/>
                    </a:lnTo>
                    <a:lnTo>
                      <a:pt x="827" y="895"/>
                    </a:lnTo>
                    <a:lnTo>
                      <a:pt x="827" y="993"/>
                    </a:lnTo>
                    <a:lnTo>
                      <a:pt x="832" y="837"/>
                    </a:lnTo>
                    <a:lnTo>
                      <a:pt x="838" y="973"/>
                    </a:lnTo>
                    <a:lnTo>
                      <a:pt x="843" y="962"/>
                    </a:lnTo>
                    <a:lnTo>
                      <a:pt x="848" y="915"/>
                    </a:lnTo>
                    <a:lnTo>
                      <a:pt x="853" y="926"/>
                    </a:lnTo>
                    <a:lnTo>
                      <a:pt x="853" y="926"/>
                    </a:lnTo>
                    <a:lnTo>
                      <a:pt x="858" y="895"/>
                    </a:lnTo>
                    <a:lnTo>
                      <a:pt x="864" y="983"/>
                    </a:lnTo>
                    <a:lnTo>
                      <a:pt x="869" y="993"/>
                    </a:lnTo>
                    <a:lnTo>
                      <a:pt x="874" y="978"/>
                    </a:lnTo>
                    <a:lnTo>
                      <a:pt x="879" y="999"/>
                    </a:lnTo>
                    <a:lnTo>
                      <a:pt x="879" y="957"/>
                    </a:lnTo>
                    <a:lnTo>
                      <a:pt x="884" y="978"/>
                    </a:lnTo>
                    <a:lnTo>
                      <a:pt x="890" y="957"/>
                    </a:lnTo>
                    <a:lnTo>
                      <a:pt x="895" y="931"/>
                    </a:lnTo>
                    <a:lnTo>
                      <a:pt x="900" y="993"/>
                    </a:lnTo>
                    <a:lnTo>
                      <a:pt x="905" y="999"/>
                    </a:lnTo>
                    <a:lnTo>
                      <a:pt x="910" y="957"/>
                    </a:lnTo>
                    <a:lnTo>
                      <a:pt x="910" y="936"/>
                    </a:lnTo>
                    <a:lnTo>
                      <a:pt x="916" y="973"/>
                    </a:lnTo>
                    <a:lnTo>
                      <a:pt x="921" y="988"/>
                    </a:lnTo>
                    <a:lnTo>
                      <a:pt x="926" y="973"/>
                    </a:lnTo>
                    <a:lnTo>
                      <a:pt x="931" y="978"/>
                    </a:lnTo>
                    <a:lnTo>
                      <a:pt x="936" y="983"/>
                    </a:lnTo>
                    <a:lnTo>
                      <a:pt x="936" y="993"/>
                    </a:lnTo>
                    <a:lnTo>
                      <a:pt x="942" y="957"/>
                    </a:lnTo>
                    <a:lnTo>
                      <a:pt x="947" y="941"/>
                    </a:lnTo>
                    <a:lnTo>
                      <a:pt x="952" y="879"/>
                    </a:lnTo>
                    <a:lnTo>
                      <a:pt x="957" y="978"/>
                    </a:lnTo>
                    <a:lnTo>
                      <a:pt x="962" y="962"/>
                    </a:lnTo>
                    <a:lnTo>
                      <a:pt x="962" y="941"/>
                    </a:lnTo>
                    <a:lnTo>
                      <a:pt x="968" y="978"/>
                    </a:lnTo>
                    <a:lnTo>
                      <a:pt x="973" y="921"/>
                    </a:lnTo>
                    <a:lnTo>
                      <a:pt x="978" y="999"/>
                    </a:lnTo>
                    <a:lnTo>
                      <a:pt x="983" y="993"/>
                    </a:lnTo>
                    <a:lnTo>
                      <a:pt x="988" y="915"/>
                    </a:lnTo>
                    <a:lnTo>
                      <a:pt x="988" y="947"/>
                    </a:lnTo>
                    <a:lnTo>
                      <a:pt x="994" y="988"/>
                    </a:lnTo>
                    <a:lnTo>
                      <a:pt x="999" y="848"/>
                    </a:lnTo>
                    <a:lnTo>
                      <a:pt x="1004" y="957"/>
                    </a:lnTo>
                    <a:lnTo>
                      <a:pt x="1009" y="962"/>
                    </a:lnTo>
                    <a:lnTo>
                      <a:pt x="1014" y="967"/>
                    </a:lnTo>
                    <a:lnTo>
                      <a:pt x="1014" y="889"/>
                    </a:lnTo>
                    <a:lnTo>
                      <a:pt x="1020" y="291"/>
                    </a:lnTo>
                    <a:lnTo>
                      <a:pt x="1025" y="910"/>
                    </a:lnTo>
                    <a:lnTo>
                      <a:pt x="1030" y="926"/>
                    </a:lnTo>
                    <a:lnTo>
                      <a:pt x="1035" y="967"/>
                    </a:lnTo>
                    <a:lnTo>
                      <a:pt x="1041" y="983"/>
                    </a:lnTo>
                    <a:lnTo>
                      <a:pt x="1041" y="936"/>
                    </a:lnTo>
                    <a:lnTo>
                      <a:pt x="1046" y="973"/>
                    </a:lnTo>
                    <a:lnTo>
                      <a:pt x="1051" y="936"/>
                    </a:lnTo>
                    <a:lnTo>
                      <a:pt x="1056" y="848"/>
                    </a:lnTo>
                    <a:lnTo>
                      <a:pt x="1061" y="973"/>
                    </a:lnTo>
                    <a:lnTo>
                      <a:pt x="1067" y="936"/>
                    </a:lnTo>
                    <a:lnTo>
                      <a:pt x="1067" y="879"/>
                    </a:lnTo>
                    <a:lnTo>
                      <a:pt x="1072" y="957"/>
                    </a:lnTo>
                    <a:lnTo>
                      <a:pt x="1077" y="988"/>
                    </a:lnTo>
                    <a:lnTo>
                      <a:pt x="1082" y="915"/>
                    </a:lnTo>
                    <a:lnTo>
                      <a:pt x="1087" y="868"/>
                    </a:lnTo>
                    <a:lnTo>
                      <a:pt x="1093" y="915"/>
                    </a:lnTo>
                    <a:lnTo>
                      <a:pt x="1093" y="936"/>
                    </a:lnTo>
                    <a:lnTo>
                      <a:pt x="1098" y="889"/>
                    </a:lnTo>
                    <a:lnTo>
                      <a:pt x="1103" y="853"/>
                    </a:lnTo>
                    <a:lnTo>
                      <a:pt x="1108" y="973"/>
                    </a:lnTo>
                    <a:lnTo>
                      <a:pt x="1113" y="905"/>
                    </a:lnTo>
                    <a:lnTo>
                      <a:pt x="1119" y="1004"/>
                    </a:lnTo>
                    <a:lnTo>
                      <a:pt x="1119" y="910"/>
                    </a:lnTo>
                    <a:lnTo>
                      <a:pt x="1124" y="947"/>
                    </a:lnTo>
                    <a:lnTo>
                      <a:pt x="1129" y="999"/>
                    </a:lnTo>
                    <a:lnTo>
                      <a:pt x="1134" y="848"/>
                    </a:lnTo>
                    <a:lnTo>
                      <a:pt x="1139" y="967"/>
                    </a:lnTo>
                    <a:lnTo>
                      <a:pt x="1145" y="842"/>
                    </a:lnTo>
                    <a:lnTo>
                      <a:pt x="1145" y="910"/>
                    </a:lnTo>
                    <a:lnTo>
                      <a:pt x="1150" y="931"/>
                    </a:lnTo>
                    <a:lnTo>
                      <a:pt x="1155" y="952"/>
                    </a:lnTo>
                    <a:lnTo>
                      <a:pt x="1160" y="999"/>
                    </a:lnTo>
                    <a:lnTo>
                      <a:pt x="1165" y="905"/>
                    </a:lnTo>
                    <a:lnTo>
                      <a:pt x="1171" y="941"/>
                    </a:lnTo>
                    <a:lnTo>
                      <a:pt x="1171" y="827"/>
                    </a:lnTo>
                    <a:lnTo>
                      <a:pt x="1176" y="952"/>
                    </a:lnTo>
                    <a:lnTo>
                      <a:pt x="1181" y="973"/>
                    </a:lnTo>
                    <a:lnTo>
                      <a:pt x="1186" y="842"/>
                    </a:lnTo>
                    <a:lnTo>
                      <a:pt x="1191" y="978"/>
                    </a:lnTo>
                    <a:lnTo>
                      <a:pt x="1197" y="988"/>
                    </a:lnTo>
                    <a:lnTo>
                      <a:pt x="1197" y="879"/>
                    </a:lnTo>
                    <a:lnTo>
                      <a:pt x="1202" y="931"/>
                    </a:lnTo>
                    <a:lnTo>
                      <a:pt x="1207" y="988"/>
                    </a:lnTo>
                    <a:lnTo>
                      <a:pt x="1212" y="978"/>
                    </a:lnTo>
                    <a:lnTo>
                      <a:pt x="1217" y="978"/>
                    </a:lnTo>
                    <a:lnTo>
                      <a:pt x="1223" y="993"/>
                    </a:lnTo>
                    <a:lnTo>
                      <a:pt x="1223" y="999"/>
                    </a:lnTo>
                    <a:lnTo>
                      <a:pt x="1228" y="993"/>
                    </a:lnTo>
                    <a:lnTo>
                      <a:pt x="1233" y="967"/>
                    </a:lnTo>
                    <a:lnTo>
                      <a:pt x="1238" y="962"/>
                    </a:lnTo>
                    <a:lnTo>
                      <a:pt x="1243" y="988"/>
                    </a:lnTo>
                    <a:lnTo>
                      <a:pt x="1249" y="973"/>
                    </a:lnTo>
                    <a:lnTo>
                      <a:pt x="1249" y="957"/>
                    </a:lnTo>
                    <a:lnTo>
                      <a:pt x="1254" y="978"/>
                    </a:lnTo>
                    <a:lnTo>
                      <a:pt x="1259" y="999"/>
                    </a:lnTo>
                    <a:lnTo>
                      <a:pt x="1264" y="973"/>
                    </a:lnTo>
                    <a:lnTo>
                      <a:pt x="1269" y="993"/>
                    </a:lnTo>
                    <a:lnTo>
                      <a:pt x="1275" y="952"/>
                    </a:lnTo>
                    <a:lnTo>
                      <a:pt x="1275" y="973"/>
                    </a:lnTo>
                    <a:lnTo>
                      <a:pt x="1280" y="978"/>
                    </a:lnTo>
                    <a:lnTo>
                      <a:pt x="1285" y="967"/>
                    </a:lnTo>
                    <a:lnTo>
                      <a:pt x="1290" y="941"/>
                    </a:lnTo>
                    <a:lnTo>
                      <a:pt x="1295" y="863"/>
                    </a:lnTo>
                    <a:lnTo>
                      <a:pt x="1301" y="926"/>
                    </a:lnTo>
                    <a:lnTo>
                      <a:pt x="1301" y="988"/>
                    </a:lnTo>
                    <a:lnTo>
                      <a:pt x="1306" y="931"/>
                    </a:lnTo>
                    <a:lnTo>
                      <a:pt x="1311" y="910"/>
                    </a:lnTo>
                    <a:lnTo>
                      <a:pt x="1316" y="910"/>
                    </a:lnTo>
                    <a:lnTo>
                      <a:pt x="1321" y="947"/>
                    </a:lnTo>
                    <a:lnTo>
                      <a:pt x="1327" y="848"/>
                    </a:lnTo>
                    <a:lnTo>
                      <a:pt x="1327" y="999"/>
                    </a:lnTo>
                    <a:lnTo>
                      <a:pt x="1332" y="926"/>
                    </a:lnTo>
                    <a:lnTo>
                      <a:pt x="1337" y="988"/>
                    </a:lnTo>
                    <a:lnTo>
                      <a:pt x="1342" y="941"/>
                    </a:lnTo>
                    <a:lnTo>
                      <a:pt x="1347" y="816"/>
                    </a:lnTo>
                    <a:lnTo>
                      <a:pt x="1353" y="915"/>
                    </a:lnTo>
                    <a:lnTo>
                      <a:pt x="1353" y="759"/>
                    </a:lnTo>
                    <a:lnTo>
                      <a:pt x="1358" y="801"/>
                    </a:lnTo>
                    <a:lnTo>
                      <a:pt x="1363" y="562"/>
                    </a:lnTo>
                    <a:lnTo>
                      <a:pt x="1368" y="993"/>
                    </a:lnTo>
                    <a:lnTo>
                      <a:pt x="1373" y="978"/>
                    </a:lnTo>
                    <a:lnTo>
                      <a:pt x="1379" y="967"/>
                    </a:lnTo>
                    <a:lnTo>
                      <a:pt x="1379" y="988"/>
                    </a:lnTo>
                    <a:lnTo>
                      <a:pt x="1384" y="926"/>
                    </a:lnTo>
                    <a:lnTo>
                      <a:pt x="1389" y="822"/>
                    </a:lnTo>
                    <a:lnTo>
                      <a:pt x="1394" y="827"/>
                    </a:lnTo>
                    <a:lnTo>
                      <a:pt x="1399" y="884"/>
                    </a:lnTo>
                    <a:lnTo>
                      <a:pt x="1405" y="1004"/>
                    </a:lnTo>
                    <a:lnTo>
                      <a:pt x="1405" y="895"/>
                    </a:lnTo>
                    <a:lnTo>
                      <a:pt x="1410" y="931"/>
                    </a:lnTo>
                    <a:lnTo>
                      <a:pt x="1415" y="983"/>
                    </a:lnTo>
                    <a:lnTo>
                      <a:pt x="1420" y="962"/>
                    </a:lnTo>
                    <a:lnTo>
                      <a:pt x="1425" y="978"/>
                    </a:lnTo>
                    <a:lnTo>
                      <a:pt x="1431" y="993"/>
                    </a:lnTo>
                    <a:lnTo>
                      <a:pt x="1431" y="999"/>
                    </a:lnTo>
                    <a:lnTo>
                      <a:pt x="1436" y="952"/>
                    </a:lnTo>
                    <a:lnTo>
                      <a:pt x="1441" y="848"/>
                    </a:lnTo>
                    <a:lnTo>
                      <a:pt x="1446" y="999"/>
                    </a:lnTo>
                    <a:lnTo>
                      <a:pt x="1451" y="999"/>
                    </a:lnTo>
                    <a:lnTo>
                      <a:pt x="1457" y="889"/>
                    </a:lnTo>
                    <a:lnTo>
                      <a:pt x="1457" y="947"/>
                    </a:lnTo>
                    <a:lnTo>
                      <a:pt x="1462" y="947"/>
                    </a:lnTo>
                    <a:lnTo>
                      <a:pt x="1467" y="973"/>
                    </a:lnTo>
                    <a:lnTo>
                      <a:pt x="1472" y="952"/>
                    </a:lnTo>
                    <a:lnTo>
                      <a:pt x="1477" y="1004"/>
                    </a:lnTo>
                    <a:lnTo>
                      <a:pt x="1483" y="952"/>
                    </a:lnTo>
                    <a:lnTo>
                      <a:pt x="1483" y="993"/>
                    </a:lnTo>
                    <a:lnTo>
                      <a:pt x="1488" y="988"/>
                    </a:lnTo>
                    <a:lnTo>
                      <a:pt x="1493" y="910"/>
                    </a:lnTo>
                    <a:lnTo>
                      <a:pt x="1498" y="978"/>
                    </a:lnTo>
                    <a:lnTo>
                      <a:pt x="1503" y="957"/>
                    </a:lnTo>
                    <a:lnTo>
                      <a:pt x="1509" y="947"/>
                    </a:lnTo>
                    <a:lnTo>
                      <a:pt x="1509" y="999"/>
                    </a:lnTo>
                    <a:lnTo>
                      <a:pt x="1514" y="993"/>
                    </a:lnTo>
                    <a:lnTo>
                      <a:pt x="1519" y="1004"/>
                    </a:lnTo>
                    <a:lnTo>
                      <a:pt x="1524" y="993"/>
                    </a:lnTo>
                    <a:lnTo>
                      <a:pt x="1530" y="978"/>
                    </a:lnTo>
                    <a:lnTo>
                      <a:pt x="1535" y="962"/>
                    </a:lnTo>
                    <a:lnTo>
                      <a:pt x="1535" y="983"/>
                    </a:lnTo>
                    <a:lnTo>
                      <a:pt x="1540" y="941"/>
                    </a:lnTo>
                    <a:lnTo>
                      <a:pt x="1545" y="931"/>
                    </a:lnTo>
                    <a:lnTo>
                      <a:pt x="1550" y="973"/>
                    </a:lnTo>
                    <a:lnTo>
                      <a:pt x="1556" y="895"/>
                    </a:lnTo>
                    <a:lnTo>
                      <a:pt x="1561" y="988"/>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7" name="Freeform 6"/>
              <p:cNvSpPr>
                <a:spLocks/>
              </p:cNvSpPr>
              <p:nvPr/>
            </p:nvSpPr>
            <p:spPr bwMode="auto">
              <a:xfrm>
                <a:off x="692954" y="2265082"/>
                <a:ext cx="2381633" cy="2952"/>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8" name="Freeform 7"/>
              <p:cNvSpPr>
                <a:spLocks/>
              </p:cNvSpPr>
              <p:nvPr/>
            </p:nvSpPr>
            <p:spPr bwMode="auto">
              <a:xfrm>
                <a:off x="692954" y="1789999"/>
                <a:ext cx="2381633" cy="2952"/>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9" name="Freeform 8"/>
              <p:cNvSpPr>
                <a:spLocks/>
              </p:cNvSpPr>
              <p:nvPr/>
            </p:nvSpPr>
            <p:spPr bwMode="auto">
              <a:xfrm>
                <a:off x="692954" y="1483113"/>
                <a:ext cx="2381633" cy="2952"/>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10" name="Line 9"/>
              <p:cNvSpPr>
                <a:spLocks noChangeShapeType="1"/>
              </p:cNvSpPr>
              <p:nvPr/>
            </p:nvSpPr>
            <p:spPr bwMode="auto">
              <a:xfrm flipV="1">
                <a:off x="692954"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 name="Rectangle 10"/>
              <p:cNvSpPr>
                <a:spLocks noChangeArrowheads="1"/>
              </p:cNvSpPr>
              <p:nvPr/>
            </p:nvSpPr>
            <p:spPr bwMode="auto">
              <a:xfrm>
                <a:off x="664058" y="3052951"/>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0</a:t>
                </a:r>
                <a:endParaRPr lang="en-US">
                  <a:latin typeface="Helvetica"/>
                  <a:cs typeface="Helvetica"/>
                </a:endParaRPr>
              </a:p>
            </p:txBody>
          </p:sp>
          <p:sp>
            <p:nvSpPr>
              <p:cNvPr id="12" name="Line 11"/>
              <p:cNvSpPr>
                <a:spLocks noChangeShapeType="1"/>
              </p:cNvSpPr>
              <p:nvPr/>
            </p:nvSpPr>
            <p:spPr bwMode="auto">
              <a:xfrm flipV="1">
                <a:off x="76443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 name="Line 12"/>
              <p:cNvSpPr>
                <a:spLocks noChangeShapeType="1"/>
              </p:cNvSpPr>
              <p:nvPr/>
            </p:nvSpPr>
            <p:spPr bwMode="auto">
              <a:xfrm flipV="1">
                <a:off x="82830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 name="Line 13"/>
              <p:cNvSpPr>
                <a:spLocks noChangeShapeType="1"/>
              </p:cNvSpPr>
              <p:nvPr/>
            </p:nvSpPr>
            <p:spPr bwMode="auto">
              <a:xfrm flipV="1">
                <a:off x="89066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5" name="Line 14"/>
              <p:cNvSpPr>
                <a:spLocks noChangeShapeType="1"/>
              </p:cNvSpPr>
              <p:nvPr/>
            </p:nvSpPr>
            <p:spPr bwMode="auto">
              <a:xfrm flipV="1">
                <a:off x="96214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6" name="Line 15"/>
              <p:cNvSpPr>
                <a:spLocks noChangeShapeType="1"/>
              </p:cNvSpPr>
              <p:nvPr/>
            </p:nvSpPr>
            <p:spPr bwMode="auto">
              <a:xfrm flipV="1">
                <a:off x="1026018"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7" name="Rectangle 16"/>
              <p:cNvSpPr>
                <a:spLocks noChangeArrowheads="1"/>
              </p:cNvSpPr>
              <p:nvPr/>
            </p:nvSpPr>
            <p:spPr bwMode="auto">
              <a:xfrm>
                <a:off x="957580" y="3052951"/>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18" name="Line 17"/>
              <p:cNvSpPr>
                <a:spLocks noChangeShapeType="1"/>
              </p:cNvSpPr>
              <p:nvPr/>
            </p:nvSpPr>
            <p:spPr bwMode="auto">
              <a:xfrm flipV="1">
                <a:off x="108837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 name="Line 18"/>
              <p:cNvSpPr>
                <a:spLocks noChangeShapeType="1"/>
              </p:cNvSpPr>
              <p:nvPr/>
            </p:nvSpPr>
            <p:spPr bwMode="auto">
              <a:xfrm flipV="1">
                <a:off x="115985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 name="Line 19"/>
              <p:cNvSpPr>
                <a:spLocks noChangeShapeType="1"/>
              </p:cNvSpPr>
              <p:nvPr/>
            </p:nvSpPr>
            <p:spPr bwMode="auto">
              <a:xfrm flipV="1">
                <a:off x="122372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 name="Line 20"/>
              <p:cNvSpPr>
                <a:spLocks noChangeShapeType="1"/>
              </p:cNvSpPr>
              <p:nvPr/>
            </p:nvSpPr>
            <p:spPr bwMode="auto">
              <a:xfrm flipV="1">
                <a:off x="128608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 name="Line 21"/>
              <p:cNvSpPr>
                <a:spLocks noChangeShapeType="1"/>
              </p:cNvSpPr>
              <p:nvPr/>
            </p:nvSpPr>
            <p:spPr bwMode="auto">
              <a:xfrm flipV="1">
                <a:off x="1357561"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 name="Rectangle 22"/>
              <p:cNvSpPr>
                <a:spLocks noChangeArrowheads="1"/>
              </p:cNvSpPr>
              <p:nvPr/>
            </p:nvSpPr>
            <p:spPr bwMode="auto">
              <a:xfrm>
                <a:off x="1249581"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24" name="Line 23"/>
              <p:cNvSpPr>
                <a:spLocks noChangeShapeType="1"/>
              </p:cNvSpPr>
              <p:nvPr/>
            </p:nvSpPr>
            <p:spPr bwMode="auto">
              <a:xfrm flipV="1">
                <a:off x="142143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5" name="Line 24"/>
              <p:cNvSpPr>
                <a:spLocks noChangeShapeType="1"/>
              </p:cNvSpPr>
              <p:nvPr/>
            </p:nvSpPr>
            <p:spPr bwMode="auto">
              <a:xfrm flipV="1">
                <a:off x="148379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6" name="Line 25"/>
              <p:cNvSpPr>
                <a:spLocks noChangeShapeType="1"/>
              </p:cNvSpPr>
              <p:nvPr/>
            </p:nvSpPr>
            <p:spPr bwMode="auto">
              <a:xfrm flipV="1">
                <a:off x="155527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7" name="Line 26"/>
              <p:cNvSpPr>
                <a:spLocks noChangeShapeType="1"/>
              </p:cNvSpPr>
              <p:nvPr/>
            </p:nvSpPr>
            <p:spPr bwMode="auto">
              <a:xfrm flipV="1">
                <a:off x="161914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 name="Line 27"/>
              <p:cNvSpPr>
                <a:spLocks noChangeShapeType="1"/>
              </p:cNvSpPr>
              <p:nvPr/>
            </p:nvSpPr>
            <p:spPr bwMode="auto">
              <a:xfrm flipV="1">
                <a:off x="1681499"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 name="Rectangle 28"/>
              <p:cNvSpPr>
                <a:spLocks noChangeArrowheads="1"/>
              </p:cNvSpPr>
              <p:nvPr/>
            </p:nvSpPr>
            <p:spPr bwMode="auto">
              <a:xfrm>
                <a:off x="1582645"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latin typeface="Helvetica"/>
                    <a:cs typeface="Helvetica"/>
                  </a:rPr>
                  <a:t>150</a:t>
                </a:r>
                <a:endParaRPr lang="en-US" dirty="0">
                  <a:latin typeface="Helvetica"/>
                  <a:cs typeface="Helvetica"/>
                </a:endParaRPr>
              </a:p>
            </p:txBody>
          </p:sp>
          <p:sp>
            <p:nvSpPr>
              <p:cNvPr id="30" name="Line 29"/>
              <p:cNvSpPr>
                <a:spLocks noChangeShapeType="1"/>
              </p:cNvSpPr>
              <p:nvPr/>
            </p:nvSpPr>
            <p:spPr bwMode="auto">
              <a:xfrm flipV="1">
                <a:off x="175297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 name="Line 30"/>
              <p:cNvSpPr>
                <a:spLocks noChangeShapeType="1"/>
              </p:cNvSpPr>
              <p:nvPr/>
            </p:nvSpPr>
            <p:spPr bwMode="auto">
              <a:xfrm flipV="1">
                <a:off x="181685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 name="Line 31"/>
              <p:cNvSpPr>
                <a:spLocks noChangeShapeType="1"/>
              </p:cNvSpPr>
              <p:nvPr/>
            </p:nvSpPr>
            <p:spPr bwMode="auto">
              <a:xfrm flipV="1">
                <a:off x="187920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3" name="Line 32"/>
              <p:cNvSpPr>
                <a:spLocks noChangeShapeType="1"/>
              </p:cNvSpPr>
              <p:nvPr/>
            </p:nvSpPr>
            <p:spPr bwMode="auto">
              <a:xfrm flipV="1">
                <a:off x="195068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4" name="Line 33"/>
              <p:cNvSpPr>
                <a:spLocks noChangeShapeType="1"/>
              </p:cNvSpPr>
              <p:nvPr/>
            </p:nvSpPr>
            <p:spPr bwMode="auto">
              <a:xfrm flipV="1">
                <a:off x="2014563"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5" name="Rectangle 34"/>
              <p:cNvSpPr>
                <a:spLocks noChangeArrowheads="1"/>
              </p:cNvSpPr>
              <p:nvPr/>
            </p:nvSpPr>
            <p:spPr bwMode="auto">
              <a:xfrm>
                <a:off x="1914188"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36" name="Line 35"/>
              <p:cNvSpPr>
                <a:spLocks noChangeShapeType="1"/>
              </p:cNvSpPr>
              <p:nvPr/>
            </p:nvSpPr>
            <p:spPr bwMode="auto">
              <a:xfrm flipV="1">
                <a:off x="208604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 name="Line 36"/>
              <p:cNvSpPr>
                <a:spLocks noChangeShapeType="1"/>
              </p:cNvSpPr>
              <p:nvPr/>
            </p:nvSpPr>
            <p:spPr bwMode="auto">
              <a:xfrm flipV="1">
                <a:off x="214839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 name="Line 37"/>
              <p:cNvSpPr>
                <a:spLocks noChangeShapeType="1"/>
              </p:cNvSpPr>
              <p:nvPr/>
            </p:nvSpPr>
            <p:spPr bwMode="auto">
              <a:xfrm flipV="1">
                <a:off x="221227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 name="Line 38"/>
              <p:cNvSpPr>
                <a:spLocks noChangeShapeType="1"/>
              </p:cNvSpPr>
              <p:nvPr/>
            </p:nvSpPr>
            <p:spPr bwMode="auto">
              <a:xfrm flipV="1">
                <a:off x="228375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 name="Line 39"/>
              <p:cNvSpPr>
                <a:spLocks noChangeShapeType="1"/>
              </p:cNvSpPr>
              <p:nvPr/>
            </p:nvSpPr>
            <p:spPr bwMode="auto">
              <a:xfrm flipV="1">
                <a:off x="2346106"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1" name="Rectangle 40"/>
              <p:cNvSpPr>
                <a:spLocks noChangeArrowheads="1"/>
              </p:cNvSpPr>
              <p:nvPr/>
            </p:nvSpPr>
            <p:spPr bwMode="auto">
              <a:xfrm>
                <a:off x="2239647"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250</a:t>
                </a:r>
                <a:endParaRPr lang="en-US">
                  <a:latin typeface="Helvetica"/>
                  <a:cs typeface="Helvetica"/>
                </a:endParaRPr>
              </a:p>
            </p:txBody>
          </p:sp>
          <p:sp>
            <p:nvSpPr>
              <p:cNvPr id="42" name="Line 41"/>
              <p:cNvSpPr>
                <a:spLocks noChangeShapeType="1"/>
              </p:cNvSpPr>
              <p:nvPr/>
            </p:nvSpPr>
            <p:spPr bwMode="auto">
              <a:xfrm flipV="1">
                <a:off x="240998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3" name="Line 42"/>
              <p:cNvSpPr>
                <a:spLocks noChangeShapeType="1"/>
              </p:cNvSpPr>
              <p:nvPr/>
            </p:nvSpPr>
            <p:spPr bwMode="auto">
              <a:xfrm flipV="1">
                <a:off x="248146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4" name="Line 43"/>
              <p:cNvSpPr>
                <a:spLocks noChangeShapeType="1"/>
              </p:cNvSpPr>
              <p:nvPr/>
            </p:nvSpPr>
            <p:spPr bwMode="auto">
              <a:xfrm flipV="1">
                <a:off x="254381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 name="Line 44"/>
              <p:cNvSpPr>
                <a:spLocks noChangeShapeType="1"/>
              </p:cNvSpPr>
              <p:nvPr/>
            </p:nvSpPr>
            <p:spPr bwMode="auto">
              <a:xfrm flipV="1">
                <a:off x="260769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 name="Line 45"/>
              <p:cNvSpPr>
                <a:spLocks noChangeShapeType="1"/>
              </p:cNvSpPr>
              <p:nvPr/>
            </p:nvSpPr>
            <p:spPr bwMode="auto">
              <a:xfrm flipV="1">
                <a:off x="2679169"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7" name="Rectangle 46"/>
              <p:cNvSpPr>
                <a:spLocks noChangeArrowheads="1"/>
              </p:cNvSpPr>
              <p:nvPr/>
            </p:nvSpPr>
            <p:spPr bwMode="auto">
              <a:xfrm>
                <a:off x="2571190"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300</a:t>
                </a:r>
                <a:endParaRPr lang="en-US">
                  <a:latin typeface="Helvetica"/>
                  <a:cs typeface="Helvetica"/>
                </a:endParaRPr>
              </a:p>
            </p:txBody>
          </p:sp>
          <p:sp>
            <p:nvSpPr>
              <p:cNvPr id="48" name="Line 47"/>
              <p:cNvSpPr>
                <a:spLocks noChangeShapeType="1"/>
              </p:cNvSpPr>
              <p:nvPr/>
            </p:nvSpPr>
            <p:spPr bwMode="auto">
              <a:xfrm flipV="1">
                <a:off x="274152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9" name="Line 48"/>
              <p:cNvSpPr>
                <a:spLocks noChangeShapeType="1"/>
              </p:cNvSpPr>
              <p:nvPr/>
            </p:nvSpPr>
            <p:spPr bwMode="auto">
              <a:xfrm flipV="1">
                <a:off x="280539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0" name="Line 49"/>
              <p:cNvSpPr>
                <a:spLocks noChangeShapeType="1"/>
              </p:cNvSpPr>
              <p:nvPr/>
            </p:nvSpPr>
            <p:spPr bwMode="auto">
              <a:xfrm flipV="1">
                <a:off x="287687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1" name="Line 50"/>
              <p:cNvSpPr>
                <a:spLocks noChangeShapeType="1"/>
              </p:cNvSpPr>
              <p:nvPr/>
            </p:nvSpPr>
            <p:spPr bwMode="auto">
              <a:xfrm flipV="1">
                <a:off x="293923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2" name="Line 51"/>
              <p:cNvSpPr>
                <a:spLocks noChangeShapeType="1"/>
              </p:cNvSpPr>
              <p:nvPr/>
            </p:nvSpPr>
            <p:spPr bwMode="auto">
              <a:xfrm flipV="1">
                <a:off x="3003108"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3" name="Rectangle 52"/>
              <p:cNvSpPr>
                <a:spLocks noChangeArrowheads="1"/>
              </p:cNvSpPr>
              <p:nvPr/>
            </p:nvSpPr>
            <p:spPr bwMode="auto">
              <a:xfrm>
                <a:off x="2904253"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sp>
            <p:nvSpPr>
              <p:cNvPr id="54" name="Line 53"/>
              <p:cNvSpPr>
                <a:spLocks noChangeShapeType="1"/>
              </p:cNvSpPr>
              <p:nvPr/>
            </p:nvSpPr>
            <p:spPr bwMode="auto">
              <a:xfrm flipV="1">
                <a:off x="307458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5" name="Line 54"/>
              <p:cNvSpPr>
                <a:spLocks noChangeShapeType="1"/>
              </p:cNvSpPr>
              <p:nvPr/>
            </p:nvSpPr>
            <p:spPr bwMode="auto">
              <a:xfrm>
                <a:off x="645808" y="3002788"/>
                <a:ext cx="2475925"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6" name="Line 55"/>
              <p:cNvSpPr>
                <a:spLocks noChangeShapeType="1"/>
              </p:cNvSpPr>
              <p:nvPr/>
            </p:nvSpPr>
            <p:spPr bwMode="auto">
              <a:xfrm>
                <a:off x="692954" y="300278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7" name="Line 56"/>
              <p:cNvSpPr>
                <a:spLocks noChangeShapeType="1"/>
              </p:cNvSpPr>
              <p:nvPr/>
            </p:nvSpPr>
            <p:spPr bwMode="auto">
              <a:xfrm>
                <a:off x="692954" y="2896558"/>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8" name="Line 57"/>
              <p:cNvSpPr>
                <a:spLocks noChangeShapeType="1"/>
              </p:cNvSpPr>
              <p:nvPr/>
            </p:nvSpPr>
            <p:spPr bwMode="auto">
              <a:xfrm>
                <a:off x="692954" y="280213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9" name="Line 58"/>
              <p:cNvSpPr>
                <a:spLocks noChangeShapeType="1"/>
              </p:cNvSpPr>
              <p:nvPr/>
            </p:nvSpPr>
            <p:spPr bwMode="auto">
              <a:xfrm>
                <a:off x="692954" y="2710656"/>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60" name="Line 59"/>
              <p:cNvSpPr>
                <a:spLocks noChangeShapeType="1"/>
              </p:cNvSpPr>
              <p:nvPr/>
            </p:nvSpPr>
            <p:spPr bwMode="auto">
              <a:xfrm>
                <a:off x="692954" y="2604426"/>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61" name="Rectangle 60"/>
              <p:cNvSpPr>
                <a:spLocks noChangeArrowheads="1"/>
              </p:cNvSpPr>
              <p:nvPr/>
            </p:nvSpPr>
            <p:spPr bwMode="auto">
              <a:xfrm>
                <a:off x="550903" y="2471640"/>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62" name="Line 61"/>
              <p:cNvSpPr>
                <a:spLocks noChangeShapeType="1"/>
              </p:cNvSpPr>
              <p:nvPr/>
            </p:nvSpPr>
            <p:spPr bwMode="auto">
              <a:xfrm>
                <a:off x="692954" y="2510000"/>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3" name="Line 62"/>
              <p:cNvSpPr>
                <a:spLocks noChangeShapeType="1"/>
              </p:cNvSpPr>
              <p:nvPr/>
            </p:nvSpPr>
            <p:spPr bwMode="auto">
              <a:xfrm>
                <a:off x="692954" y="2403770"/>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4" name="Line 63"/>
              <p:cNvSpPr>
                <a:spLocks noChangeShapeType="1"/>
              </p:cNvSpPr>
              <p:nvPr/>
            </p:nvSpPr>
            <p:spPr bwMode="auto">
              <a:xfrm>
                <a:off x="692954" y="231229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5" name="Line 64"/>
              <p:cNvSpPr>
                <a:spLocks noChangeShapeType="1"/>
              </p:cNvSpPr>
              <p:nvPr/>
            </p:nvSpPr>
            <p:spPr bwMode="auto">
              <a:xfrm>
                <a:off x="692954" y="2203114"/>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6" name="Rectangle 65"/>
              <p:cNvSpPr>
                <a:spLocks noChangeArrowheads="1"/>
              </p:cNvSpPr>
              <p:nvPr/>
            </p:nvSpPr>
            <p:spPr bwMode="auto">
              <a:xfrm>
                <a:off x="550903" y="2073278"/>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67" name="Line 66"/>
              <p:cNvSpPr>
                <a:spLocks noChangeShapeType="1"/>
              </p:cNvSpPr>
              <p:nvPr/>
            </p:nvSpPr>
            <p:spPr bwMode="auto">
              <a:xfrm>
                <a:off x="692954" y="2111640"/>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8" name="Line 67"/>
              <p:cNvSpPr>
                <a:spLocks noChangeShapeType="1"/>
              </p:cNvSpPr>
              <p:nvPr/>
            </p:nvSpPr>
            <p:spPr bwMode="auto">
              <a:xfrm>
                <a:off x="692954" y="202016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69" name="Line 68"/>
              <p:cNvSpPr>
                <a:spLocks noChangeShapeType="1"/>
              </p:cNvSpPr>
              <p:nvPr/>
            </p:nvSpPr>
            <p:spPr bwMode="auto">
              <a:xfrm>
                <a:off x="692954" y="191393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0" name="Line 69"/>
              <p:cNvSpPr>
                <a:spLocks noChangeShapeType="1"/>
              </p:cNvSpPr>
              <p:nvPr/>
            </p:nvSpPr>
            <p:spPr bwMode="auto">
              <a:xfrm>
                <a:off x="692954" y="181950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1" name="Rectangle 70"/>
              <p:cNvSpPr>
                <a:spLocks noChangeArrowheads="1"/>
              </p:cNvSpPr>
              <p:nvPr/>
            </p:nvSpPr>
            <p:spPr bwMode="auto">
              <a:xfrm>
                <a:off x="550903" y="1689671"/>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72" name="Line 71"/>
              <p:cNvSpPr>
                <a:spLocks noChangeShapeType="1"/>
              </p:cNvSpPr>
              <p:nvPr/>
            </p:nvSpPr>
            <p:spPr bwMode="auto">
              <a:xfrm>
                <a:off x="692954" y="1713278"/>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3" name="Line 72"/>
              <p:cNvSpPr>
                <a:spLocks noChangeShapeType="1"/>
              </p:cNvSpPr>
              <p:nvPr/>
            </p:nvSpPr>
            <p:spPr bwMode="auto">
              <a:xfrm>
                <a:off x="692954" y="162180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4" name="Line 73"/>
              <p:cNvSpPr>
                <a:spLocks noChangeShapeType="1"/>
              </p:cNvSpPr>
              <p:nvPr/>
            </p:nvSpPr>
            <p:spPr bwMode="auto">
              <a:xfrm>
                <a:off x="692954" y="151262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5" name="Line 74"/>
              <p:cNvSpPr>
                <a:spLocks noChangeShapeType="1"/>
              </p:cNvSpPr>
              <p:nvPr/>
            </p:nvSpPr>
            <p:spPr bwMode="auto">
              <a:xfrm>
                <a:off x="692954" y="142114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6" name="Rectangle 75"/>
              <p:cNvSpPr>
                <a:spLocks noChangeArrowheads="1"/>
              </p:cNvSpPr>
              <p:nvPr/>
            </p:nvSpPr>
            <p:spPr bwMode="auto">
              <a:xfrm>
                <a:off x="550903" y="1288359"/>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77" name="Line 76"/>
              <p:cNvSpPr>
                <a:spLocks noChangeShapeType="1"/>
              </p:cNvSpPr>
              <p:nvPr/>
            </p:nvSpPr>
            <p:spPr bwMode="auto">
              <a:xfrm>
                <a:off x="692954" y="1314917"/>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8" name="Line 77"/>
              <p:cNvSpPr>
                <a:spLocks noChangeShapeType="1"/>
              </p:cNvSpPr>
              <p:nvPr/>
            </p:nvSpPr>
            <p:spPr bwMode="auto">
              <a:xfrm>
                <a:off x="692954" y="1223441"/>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79" name="Line 78"/>
              <p:cNvSpPr>
                <a:spLocks noChangeShapeType="1"/>
              </p:cNvSpPr>
              <p:nvPr/>
            </p:nvSpPr>
            <p:spPr bwMode="auto">
              <a:xfrm>
                <a:off x="692954" y="112901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0" name="Line 79"/>
              <p:cNvSpPr>
                <a:spLocks noChangeShapeType="1"/>
              </p:cNvSpPr>
              <p:nvPr/>
            </p:nvSpPr>
            <p:spPr bwMode="auto">
              <a:xfrm>
                <a:off x="692954" y="1022785"/>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1" name="Rectangle 80"/>
              <p:cNvSpPr>
                <a:spLocks noChangeArrowheads="1"/>
              </p:cNvSpPr>
              <p:nvPr/>
            </p:nvSpPr>
            <p:spPr bwMode="auto">
              <a:xfrm>
                <a:off x="479424" y="889999"/>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82" name="Line 81"/>
              <p:cNvSpPr>
                <a:spLocks noChangeShapeType="1"/>
              </p:cNvSpPr>
              <p:nvPr/>
            </p:nvSpPr>
            <p:spPr bwMode="auto">
              <a:xfrm>
                <a:off x="692954" y="931310"/>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3" name="Line 82"/>
              <p:cNvSpPr>
                <a:spLocks noChangeShapeType="1"/>
              </p:cNvSpPr>
              <p:nvPr/>
            </p:nvSpPr>
            <p:spPr bwMode="auto">
              <a:xfrm>
                <a:off x="692954" y="822129"/>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4" name="Line 83"/>
              <p:cNvSpPr>
                <a:spLocks noChangeShapeType="1"/>
              </p:cNvSpPr>
              <p:nvPr/>
            </p:nvSpPr>
            <p:spPr bwMode="auto">
              <a:xfrm>
                <a:off x="692954" y="73065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5" name="Line 84"/>
              <p:cNvSpPr>
                <a:spLocks noChangeShapeType="1"/>
              </p:cNvSpPr>
              <p:nvPr/>
            </p:nvSpPr>
            <p:spPr bwMode="auto">
              <a:xfrm>
                <a:off x="692954" y="624425"/>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6" name="Rectangle 85"/>
              <p:cNvSpPr>
                <a:spLocks noChangeArrowheads="1"/>
              </p:cNvSpPr>
              <p:nvPr/>
            </p:nvSpPr>
            <p:spPr bwMode="auto">
              <a:xfrm>
                <a:off x="479424" y="491637"/>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12</a:t>
                </a:r>
                <a:endParaRPr lang="en-US" sz="2000" dirty="0">
                  <a:latin typeface="Helvetica"/>
                  <a:cs typeface="Helvetica"/>
                </a:endParaRPr>
              </a:p>
            </p:txBody>
          </p:sp>
          <p:sp>
            <p:nvSpPr>
              <p:cNvPr id="87" name="Line 86"/>
              <p:cNvSpPr>
                <a:spLocks noChangeShapeType="1"/>
              </p:cNvSpPr>
              <p:nvPr/>
            </p:nvSpPr>
            <p:spPr bwMode="auto">
              <a:xfrm>
                <a:off x="692954" y="529999"/>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8" name="Line 87"/>
              <p:cNvSpPr>
                <a:spLocks noChangeShapeType="1"/>
              </p:cNvSpPr>
              <p:nvPr/>
            </p:nvSpPr>
            <p:spPr bwMode="auto">
              <a:xfrm>
                <a:off x="692954" y="43852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89" name="Line 88"/>
              <p:cNvSpPr>
                <a:spLocks noChangeShapeType="1"/>
              </p:cNvSpPr>
              <p:nvPr/>
            </p:nvSpPr>
            <p:spPr bwMode="auto">
              <a:xfrm>
                <a:off x="692954" y="33229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90" name="Line 89"/>
              <p:cNvSpPr>
                <a:spLocks noChangeShapeType="1"/>
              </p:cNvSpPr>
              <p:nvPr/>
            </p:nvSpPr>
            <p:spPr bwMode="auto">
              <a:xfrm>
                <a:off x="692954" y="24081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91" name="Rectangle 90"/>
              <p:cNvSpPr>
                <a:spLocks noChangeArrowheads="1"/>
              </p:cNvSpPr>
              <p:nvPr/>
            </p:nvSpPr>
            <p:spPr bwMode="auto">
              <a:xfrm>
                <a:off x="504824" y="10803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sp>
            <p:nvSpPr>
              <p:cNvPr id="92" name="Line 91"/>
              <p:cNvSpPr>
                <a:spLocks noChangeShapeType="1"/>
              </p:cNvSpPr>
              <p:nvPr/>
            </p:nvSpPr>
            <p:spPr bwMode="auto">
              <a:xfrm>
                <a:off x="692954" y="131637"/>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93" name="Line 92"/>
              <p:cNvSpPr>
                <a:spLocks noChangeShapeType="1"/>
              </p:cNvSpPr>
              <p:nvPr/>
            </p:nvSpPr>
            <p:spPr bwMode="auto">
              <a:xfrm>
                <a:off x="692954" y="4016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94" name="Line 93"/>
              <p:cNvSpPr>
                <a:spLocks noChangeShapeType="1"/>
              </p:cNvSpPr>
              <p:nvPr/>
            </p:nvSpPr>
            <p:spPr bwMode="auto">
              <a:xfrm flipV="1">
                <a:off x="692954" y="40162"/>
                <a:ext cx="1520" cy="29626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95" name="Freeform 94"/>
              <p:cNvSpPr>
                <a:spLocks/>
              </p:cNvSpPr>
              <p:nvPr/>
            </p:nvSpPr>
            <p:spPr bwMode="auto">
              <a:xfrm>
                <a:off x="3660111" y="2203114"/>
                <a:ext cx="2364904" cy="784919"/>
              </a:xfrm>
              <a:custGeom>
                <a:avLst/>
                <a:gdLst>
                  <a:gd name="T0" fmla="*/ 21 w 1555"/>
                  <a:gd name="T1" fmla="*/ 198 h 266"/>
                  <a:gd name="T2" fmla="*/ 47 w 1555"/>
                  <a:gd name="T3" fmla="*/ 229 h 266"/>
                  <a:gd name="T4" fmla="*/ 73 w 1555"/>
                  <a:gd name="T5" fmla="*/ 177 h 266"/>
                  <a:gd name="T6" fmla="*/ 99 w 1555"/>
                  <a:gd name="T7" fmla="*/ 266 h 266"/>
                  <a:gd name="T8" fmla="*/ 125 w 1555"/>
                  <a:gd name="T9" fmla="*/ 146 h 266"/>
                  <a:gd name="T10" fmla="*/ 151 w 1555"/>
                  <a:gd name="T11" fmla="*/ 214 h 266"/>
                  <a:gd name="T12" fmla="*/ 177 w 1555"/>
                  <a:gd name="T13" fmla="*/ 214 h 266"/>
                  <a:gd name="T14" fmla="*/ 203 w 1555"/>
                  <a:gd name="T15" fmla="*/ 183 h 266"/>
                  <a:gd name="T16" fmla="*/ 229 w 1555"/>
                  <a:gd name="T17" fmla="*/ 193 h 266"/>
                  <a:gd name="T18" fmla="*/ 255 w 1555"/>
                  <a:gd name="T19" fmla="*/ 214 h 266"/>
                  <a:gd name="T20" fmla="*/ 281 w 1555"/>
                  <a:gd name="T21" fmla="*/ 188 h 266"/>
                  <a:gd name="T22" fmla="*/ 307 w 1555"/>
                  <a:gd name="T23" fmla="*/ 203 h 266"/>
                  <a:gd name="T24" fmla="*/ 333 w 1555"/>
                  <a:gd name="T25" fmla="*/ 141 h 266"/>
                  <a:gd name="T26" fmla="*/ 359 w 1555"/>
                  <a:gd name="T27" fmla="*/ 203 h 266"/>
                  <a:gd name="T28" fmla="*/ 385 w 1555"/>
                  <a:gd name="T29" fmla="*/ 229 h 266"/>
                  <a:gd name="T30" fmla="*/ 411 w 1555"/>
                  <a:gd name="T31" fmla="*/ 240 h 266"/>
                  <a:gd name="T32" fmla="*/ 437 w 1555"/>
                  <a:gd name="T33" fmla="*/ 177 h 266"/>
                  <a:gd name="T34" fmla="*/ 463 w 1555"/>
                  <a:gd name="T35" fmla="*/ 250 h 266"/>
                  <a:gd name="T36" fmla="*/ 489 w 1555"/>
                  <a:gd name="T37" fmla="*/ 261 h 266"/>
                  <a:gd name="T38" fmla="*/ 515 w 1555"/>
                  <a:gd name="T39" fmla="*/ 261 h 266"/>
                  <a:gd name="T40" fmla="*/ 541 w 1555"/>
                  <a:gd name="T41" fmla="*/ 188 h 266"/>
                  <a:gd name="T42" fmla="*/ 567 w 1555"/>
                  <a:gd name="T43" fmla="*/ 224 h 266"/>
                  <a:gd name="T44" fmla="*/ 593 w 1555"/>
                  <a:gd name="T45" fmla="*/ 250 h 266"/>
                  <a:gd name="T46" fmla="*/ 619 w 1555"/>
                  <a:gd name="T47" fmla="*/ 110 h 266"/>
                  <a:gd name="T48" fmla="*/ 645 w 1555"/>
                  <a:gd name="T49" fmla="*/ 188 h 266"/>
                  <a:gd name="T50" fmla="*/ 671 w 1555"/>
                  <a:gd name="T51" fmla="*/ 203 h 266"/>
                  <a:gd name="T52" fmla="*/ 697 w 1555"/>
                  <a:gd name="T53" fmla="*/ 245 h 266"/>
                  <a:gd name="T54" fmla="*/ 723 w 1555"/>
                  <a:gd name="T55" fmla="*/ 240 h 266"/>
                  <a:gd name="T56" fmla="*/ 749 w 1555"/>
                  <a:gd name="T57" fmla="*/ 167 h 266"/>
                  <a:gd name="T58" fmla="*/ 775 w 1555"/>
                  <a:gd name="T59" fmla="*/ 167 h 266"/>
                  <a:gd name="T60" fmla="*/ 801 w 1555"/>
                  <a:gd name="T61" fmla="*/ 219 h 266"/>
                  <a:gd name="T62" fmla="*/ 827 w 1555"/>
                  <a:gd name="T63" fmla="*/ 261 h 266"/>
                  <a:gd name="T64" fmla="*/ 853 w 1555"/>
                  <a:gd name="T65" fmla="*/ 110 h 266"/>
                  <a:gd name="T66" fmla="*/ 879 w 1555"/>
                  <a:gd name="T67" fmla="*/ 261 h 266"/>
                  <a:gd name="T68" fmla="*/ 905 w 1555"/>
                  <a:gd name="T69" fmla="*/ 214 h 266"/>
                  <a:gd name="T70" fmla="*/ 931 w 1555"/>
                  <a:gd name="T71" fmla="*/ 136 h 266"/>
                  <a:gd name="T72" fmla="*/ 957 w 1555"/>
                  <a:gd name="T73" fmla="*/ 224 h 266"/>
                  <a:gd name="T74" fmla="*/ 983 w 1555"/>
                  <a:gd name="T75" fmla="*/ 214 h 266"/>
                  <a:gd name="T76" fmla="*/ 1009 w 1555"/>
                  <a:gd name="T77" fmla="*/ 198 h 266"/>
                  <a:gd name="T78" fmla="*/ 1035 w 1555"/>
                  <a:gd name="T79" fmla="*/ 229 h 266"/>
                  <a:gd name="T80" fmla="*/ 1061 w 1555"/>
                  <a:gd name="T81" fmla="*/ 250 h 266"/>
                  <a:gd name="T82" fmla="*/ 1087 w 1555"/>
                  <a:gd name="T83" fmla="*/ 94 h 266"/>
                  <a:gd name="T84" fmla="*/ 1113 w 1555"/>
                  <a:gd name="T85" fmla="*/ 229 h 266"/>
                  <a:gd name="T86" fmla="*/ 1139 w 1555"/>
                  <a:gd name="T87" fmla="*/ 188 h 266"/>
                  <a:gd name="T88" fmla="*/ 1165 w 1555"/>
                  <a:gd name="T89" fmla="*/ 209 h 266"/>
                  <a:gd name="T90" fmla="*/ 1191 w 1555"/>
                  <a:gd name="T91" fmla="*/ 203 h 266"/>
                  <a:gd name="T92" fmla="*/ 1217 w 1555"/>
                  <a:gd name="T93" fmla="*/ 255 h 266"/>
                  <a:gd name="T94" fmla="*/ 1243 w 1555"/>
                  <a:gd name="T95" fmla="*/ 255 h 266"/>
                  <a:gd name="T96" fmla="*/ 1269 w 1555"/>
                  <a:gd name="T97" fmla="*/ 177 h 266"/>
                  <a:gd name="T98" fmla="*/ 1295 w 1555"/>
                  <a:gd name="T99" fmla="*/ 162 h 266"/>
                  <a:gd name="T100" fmla="*/ 1321 w 1555"/>
                  <a:gd name="T101" fmla="*/ 188 h 266"/>
                  <a:gd name="T102" fmla="*/ 1347 w 1555"/>
                  <a:gd name="T103" fmla="*/ 209 h 266"/>
                  <a:gd name="T104" fmla="*/ 1373 w 1555"/>
                  <a:gd name="T105" fmla="*/ 193 h 266"/>
                  <a:gd name="T106" fmla="*/ 1399 w 1555"/>
                  <a:gd name="T107" fmla="*/ 167 h 266"/>
                  <a:gd name="T108" fmla="*/ 1425 w 1555"/>
                  <a:gd name="T109" fmla="*/ 203 h 266"/>
                  <a:gd name="T110" fmla="*/ 1451 w 1555"/>
                  <a:gd name="T111" fmla="*/ 229 h 266"/>
                  <a:gd name="T112" fmla="*/ 1477 w 1555"/>
                  <a:gd name="T113" fmla="*/ 240 h 266"/>
                  <a:gd name="T114" fmla="*/ 1503 w 1555"/>
                  <a:gd name="T115" fmla="*/ 240 h 266"/>
                  <a:gd name="T116" fmla="*/ 1529 w 1555"/>
                  <a:gd name="T117" fmla="*/ 219 h 266"/>
                  <a:gd name="T118" fmla="*/ 1555 w 1555"/>
                  <a:gd name="T119" fmla="*/ 16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5" h="266">
                    <a:moveTo>
                      <a:pt x="0" y="198"/>
                    </a:moveTo>
                    <a:lnTo>
                      <a:pt x="5" y="198"/>
                    </a:lnTo>
                    <a:lnTo>
                      <a:pt x="5" y="261"/>
                    </a:lnTo>
                    <a:lnTo>
                      <a:pt x="10" y="219"/>
                    </a:lnTo>
                    <a:lnTo>
                      <a:pt x="15" y="193"/>
                    </a:lnTo>
                    <a:lnTo>
                      <a:pt x="21" y="198"/>
                    </a:lnTo>
                    <a:lnTo>
                      <a:pt x="26" y="261"/>
                    </a:lnTo>
                    <a:lnTo>
                      <a:pt x="31" y="198"/>
                    </a:lnTo>
                    <a:lnTo>
                      <a:pt x="31" y="235"/>
                    </a:lnTo>
                    <a:lnTo>
                      <a:pt x="36" y="177"/>
                    </a:lnTo>
                    <a:lnTo>
                      <a:pt x="42" y="203"/>
                    </a:lnTo>
                    <a:lnTo>
                      <a:pt x="47" y="229"/>
                    </a:lnTo>
                    <a:lnTo>
                      <a:pt x="52" y="188"/>
                    </a:lnTo>
                    <a:lnTo>
                      <a:pt x="57" y="183"/>
                    </a:lnTo>
                    <a:lnTo>
                      <a:pt x="57" y="125"/>
                    </a:lnTo>
                    <a:lnTo>
                      <a:pt x="62" y="229"/>
                    </a:lnTo>
                    <a:lnTo>
                      <a:pt x="68" y="78"/>
                    </a:lnTo>
                    <a:lnTo>
                      <a:pt x="73" y="177"/>
                    </a:lnTo>
                    <a:lnTo>
                      <a:pt x="78" y="146"/>
                    </a:lnTo>
                    <a:lnTo>
                      <a:pt x="83" y="229"/>
                    </a:lnTo>
                    <a:lnTo>
                      <a:pt x="83" y="151"/>
                    </a:lnTo>
                    <a:lnTo>
                      <a:pt x="88" y="115"/>
                    </a:lnTo>
                    <a:lnTo>
                      <a:pt x="94" y="104"/>
                    </a:lnTo>
                    <a:lnTo>
                      <a:pt x="99" y="266"/>
                    </a:lnTo>
                    <a:lnTo>
                      <a:pt x="104" y="235"/>
                    </a:lnTo>
                    <a:lnTo>
                      <a:pt x="109" y="89"/>
                    </a:lnTo>
                    <a:lnTo>
                      <a:pt x="109" y="167"/>
                    </a:lnTo>
                    <a:lnTo>
                      <a:pt x="114" y="240"/>
                    </a:lnTo>
                    <a:lnTo>
                      <a:pt x="120" y="151"/>
                    </a:lnTo>
                    <a:lnTo>
                      <a:pt x="125" y="146"/>
                    </a:lnTo>
                    <a:lnTo>
                      <a:pt x="130" y="240"/>
                    </a:lnTo>
                    <a:lnTo>
                      <a:pt x="135" y="261"/>
                    </a:lnTo>
                    <a:lnTo>
                      <a:pt x="135" y="229"/>
                    </a:lnTo>
                    <a:lnTo>
                      <a:pt x="140" y="224"/>
                    </a:lnTo>
                    <a:lnTo>
                      <a:pt x="146" y="261"/>
                    </a:lnTo>
                    <a:lnTo>
                      <a:pt x="151" y="214"/>
                    </a:lnTo>
                    <a:lnTo>
                      <a:pt x="156" y="214"/>
                    </a:lnTo>
                    <a:lnTo>
                      <a:pt x="161" y="157"/>
                    </a:lnTo>
                    <a:lnTo>
                      <a:pt x="161" y="261"/>
                    </a:lnTo>
                    <a:lnTo>
                      <a:pt x="166" y="229"/>
                    </a:lnTo>
                    <a:lnTo>
                      <a:pt x="172" y="261"/>
                    </a:lnTo>
                    <a:lnTo>
                      <a:pt x="177" y="214"/>
                    </a:lnTo>
                    <a:lnTo>
                      <a:pt x="182" y="146"/>
                    </a:lnTo>
                    <a:lnTo>
                      <a:pt x="187" y="198"/>
                    </a:lnTo>
                    <a:lnTo>
                      <a:pt x="187" y="214"/>
                    </a:lnTo>
                    <a:lnTo>
                      <a:pt x="192" y="250"/>
                    </a:lnTo>
                    <a:lnTo>
                      <a:pt x="198" y="188"/>
                    </a:lnTo>
                    <a:lnTo>
                      <a:pt x="203" y="183"/>
                    </a:lnTo>
                    <a:lnTo>
                      <a:pt x="208" y="198"/>
                    </a:lnTo>
                    <a:lnTo>
                      <a:pt x="213" y="141"/>
                    </a:lnTo>
                    <a:lnTo>
                      <a:pt x="213" y="104"/>
                    </a:lnTo>
                    <a:lnTo>
                      <a:pt x="218" y="266"/>
                    </a:lnTo>
                    <a:lnTo>
                      <a:pt x="224" y="245"/>
                    </a:lnTo>
                    <a:lnTo>
                      <a:pt x="229" y="193"/>
                    </a:lnTo>
                    <a:lnTo>
                      <a:pt x="234" y="146"/>
                    </a:lnTo>
                    <a:lnTo>
                      <a:pt x="239" y="26"/>
                    </a:lnTo>
                    <a:lnTo>
                      <a:pt x="239" y="224"/>
                    </a:lnTo>
                    <a:lnTo>
                      <a:pt x="244" y="219"/>
                    </a:lnTo>
                    <a:lnTo>
                      <a:pt x="250" y="84"/>
                    </a:lnTo>
                    <a:lnTo>
                      <a:pt x="255" y="214"/>
                    </a:lnTo>
                    <a:lnTo>
                      <a:pt x="260" y="188"/>
                    </a:lnTo>
                    <a:lnTo>
                      <a:pt x="265" y="255"/>
                    </a:lnTo>
                    <a:lnTo>
                      <a:pt x="265" y="250"/>
                    </a:lnTo>
                    <a:lnTo>
                      <a:pt x="270" y="188"/>
                    </a:lnTo>
                    <a:lnTo>
                      <a:pt x="276" y="214"/>
                    </a:lnTo>
                    <a:lnTo>
                      <a:pt x="281" y="188"/>
                    </a:lnTo>
                    <a:lnTo>
                      <a:pt x="286" y="214"/>
                    </a:lnTo>
                    <a:lnTo>
                      <a:pt x="291" y="209"/>
                    </a:lnTo>
                    <a:lnTo>
                      <a:pt x="291" y="219"/>
                    </a:lnTo>
                    <a:lnTo>
                      <a:pt x="296" y="214"/>
                    </a:lnTo>
                    <a:lnTo>
                      <a:pt x="302" y="120"/>
                    </a:lnTo>
                    <a:lnTo>
                      <a:pt x="307" y="203"/>
                    </a:lnTo>
                    <a:lnTo>
                      <a:pt x="312" y="183"/>
                    </a:lnTo>
                    <a:lnTo>
                      <a:pt x="317" y="198"/>
                    </a:lnTo>
                    <a:lnTo>
                      <a:pt x="317" y="130"/>
                    </a:lnTo>
                    <a:lnTo>
                      <a:pt x="322" y="261"/>
                    </a:lnTo>
                    <a:lnTo>
                      <a:pt x="328" y="219"/>
                    </a:lnTo>
                    <a:lnTo>
                      <a:pt x="333" y="141"/>
                    </a:lnTo>
                    <a:lnTo>
                      <a:pt x="338" y="229"/>
                    </a:lnTo>
                    <a:lnTo>
                      <a:pt x="343" y="146"/>
                    </a:lnTo>
                    <a:lnTo>
                      <a:pt x="343" y="235"/>
                    </a:lnTo>
                    <a:lnTo>
                      <a:pt x="348" y="209"/>
                    </a:lnTo>
                    <a:lnTo>
                      <a:pt x="354" y="209"/>
                    </a:lnTo>
                    <a:lnTo>
                      <a:pt x="359" y="203"/>
                    </a:lnTo>
                    <a:lnTo>
                      <a:pt x="364" y="245"/>
                    </a:lnTo>
                    <a:lnTo>
                      <a:pt x="369" y="250"/>
                    </a:lnTo>
                    <a:lnTo>
                      <a:pt x="369" y="240"/>
                    </a:lnTo>
                    <a:lnTo>
                      <a:pt x="374" y="162"/>
                    </a:lnTo>
                    <a:lnTo>
                      <a:pt x="380" y="214"/>
                    </a:lnTo>
                    <a:lnTo>
                      <a:pt x="385" y="229"/>
                    </a:lnTo>
                    <a:lnTo>
                      <a:pt x="390" y="167"/>
                    </a:lnTo>
                    <a:lnTo>
                      <a:pt x="395" y="151"/>
                    </a:lnTo>
                    <a:lnTo>
                      <a:pt x="395" y="235"/>
                    </a:lnTo>
                    <a:lnTo>
                      <a:pt x="400" y="255"/>
                    </a:lnTo>
                    <a:lnTo>
                      <a:pt x="406" y="235"/>
                    </a:lnTo>
                    <a:lnTo>
                      <a:pt x="411" y="240"/>
                    </a:lnTo>
                    <a:lnTo>
                      <a:pt x="416" y="255"/>
                    </a:lnTo>
                    <a:lnTo>
                      <a:pt x="421" y="245"/>
                    </a:lnTo>
                    <a:lnTo>
                      <a:pt x="421" y="203"/>
                    </a:lnTo>
                    <a:lnTo>
                      <a:pt x="426" y="130"/>
                    </a:lnTo>
                    <a:lnTo>
                      <a:pt x="432" y="266"/>
                    </a:lnTo>
                    <a:lnTo>
                      <a:pt x="437" y="177"/>
                    </a:lnTo>
                    <a:lnTo>
                      <a:pt x="442" y="235"/>
                    </a:lnTo>
                    <a:lnTo>
                      <a:pt x="447" y="245"/>
                    </a:lnTo>
                    <a:lnTo>
                      <a:pt x="447" y="229"/>
                    </a:lnTo>
                    <a:lnTo>
                      <a:pt x="452" y="151"/>
                    </a:lnTo>
                    <a:lnTo>
                      <a:pt x="458" y="193"/>
                    </a:lnTo>
                    <a:lnTo>
                      <a:pt x="463" y="250"/>
                    </a:lnTo>
                    <a:lnTo>
                      <a:pt x="468" y="235"/>
                    </a:lnTo>
                    <a:lnTo>
                      <a:pt x="473" y="229"/>
                    </a:lnTo>
                    <a:lnTo>
                      <a:pt x="473" y="224"/>
                    </a:lnTo>
                    <a:lnTo>
                      <a:pt x="478" y="219"/>
                    </a:lnTo>
                    <a:lnTo>
                      <a:pt x="484" y="255"/>
                    </a:lnTo>
                    <a:lnTo>
                      <a:pt x="489" y="261"/>
                    </a:lnTo>
                    <a:lnTo>
                      <a:pt x="494" y="245"/>
                    </a:lnTo>
                    <a:lnTo>
                      <a:pt x="499" y="224"/>
                    </a:lnTo>
                    <a:lnTo>
                      <a:pt x="499" y="261"/>
                    </a:lnTo>
                    <a:lnTo>
                      <a:pt x="504" y="214"/>
                    </a:lnTo>
                    <a:lnTo>
                      <a:pt x="510" y="203"/>
                    </a:lnTo>
                    <a:lnTo>
                      <a:pt x="515" y="261"/>
                    </a:lnTo>
                    <a:lnTo>
                      <a:pt x="520" y="261"/>
                    </a:lnTo>
                    <a:lnTo>
                      <a:pt x="525" y="214"/>
                    </a:lnTo>
                    <a:lnTo>
                      <a:pt x="525" y="188"/>
                    </a:lnTo>
                    <a:lnTo>
                      <a:pt x="531" y="177"/>
                    </a:lnTo>
                    <a:lnTo>
                      <a:pt x="536" y="240"/>
                    </a:lnTo>
                    <a:lnTo>
                      <a:pt x="541" y="188"/>
                    </a:lnTo>
                    <a:lnTo>
                      <a:pt x="546" y="261"/>
                    </a:lnTo>
                    <a:lnTo>
                      <a:pt x="551" y="219"/>
                    </a:lnTo>
                    <a:lnTo>
                      <a:pt x="551" y="219"/>
                    </a:lnTo>
                    <a:lnTo>
                      <a:pt x="557" y="198"/>
                    </a:lnTo>
                    <a:lnTo>
                      <a:pt x="562" y="167"/>
                    </a:lnTo>
                    <a:lnTo>
                      <a:pt x="567" y="224"/>
                    </a:lnTo>
                    <a:lnTo>
                      <a:pt x="572" y="167"/>
                    </a:lnTo>
                    <a:lnTo>
                      <a:pt x="577" y="203"/>
                    </a:lnTo>
                    <a:lnTo>
                      <a:pt x="577" y="224"/>
                    </a:lnTo>
                    <a:lnTo>
                      <a:pt x="583" y="120"/>
                    </a:lnTo>
                    <a:lnTo>
                      <a:pt x="588" y="209"/>
                    </a:lnTo>
                    <a:lnTo>
                      <a:pt x="593" y="250"/>
                    </a:lnTo>
                    <a:lnTo>
                      <a:pt x="598" y="115"/>
                    </a:lnTo>
                    <a:lnTo>
                      <a:pt x="603" y="219"/>
                    </a:lnTo>
                    <a:lnTo>
                      <a:pt x="603" y="162"/>
                    </a:lnTo>
                    <a:lnTo>
                      <a:pt x="609" y="63"/>
                    </a:lnTo>
                    <a:lnTo>
                      <a:pt x="614" y="209"/>
                    </a:lnTo>
                    <a:lnTo>
                      <a:pt x="619" y="110"/>
                    </a:lnTo>
                    <a:lnTo>
                      <a:pt x="624" y="214"/>
                    </a:lnTo>
                    <a:lnTo>
                      <a:pt x="629" y="209"/>
                    </a:lnTo>
                    <a:lnTo>
                      <a:pt x="629" y="219"/>
                    </a:lnTo>
                    <a:lnTo>
                      <a:pt x="635" y="172"/>
                    </a:lnTo>
                    <a:lnTo>
                      <a:pt x="640" y="209"/>
                    </a:lnTo>
                    <a:lnTo>
                      <a:pt x="645" y="188"/>
                    </a:lnTo>
                    <a:lnTo>
                      <a:pt x="650" y="219"/>
                    </a:lnTo>
                    <a:lnTo>
                      <a:pt x="655" y="203"/>
                    </a:lnTo>
                    <a:lnTo>
                      <a:pt x="655" y="167"/>
                    </a:lnTo>
                    <a:lnTo>
                      <a:pt x="661" y="203"/>
                    </a:lnTo>
                    <a:lnTo>
                      <a:pt x="666" y="224"/>
                    </a:lnTo>
                    <a:lnTo>
                      <a:pt x="671" y="203"/>
                    </a:lnTo>
                    <a:lnTo>
                      <a:pt x="676" y="255"/>
                    </a:lnTo>
                    <a:lnTo>
                      <a:pt x="681" y="219"/>
                    </a:lnTo>
                    <a:lnTo>
                      <a:pt x="681" y="136"/>
                    </a:lnTo>
                    <a:lnTo>
                      <a:pt x="687" y="193"/>
                    </a:lnTo>
                    <a:lnTo>
                      <a:pt x="692" y="188"/>
                    </a:lnTo>
                    <a:lnTo>
                      <a:pt x="697" y="245"/>
                    </a:lnTo>
                    <a:lnTo>
                      <a:pt x="702" y="151"/>
                    </a:lnTo>
                    <a:lnTo>
                      <a:pt x="707" y="266"/>
                    </a:lnTo>
                    <a:lnTo>
                      <a:pt x="707" y="167"/>
                    </a:lnTo>
                    <a:lnTo>
                      <a:pt x="713" y="245"/>
                    </a:lnTo>
                    <a:lnTo>
                      <a:pt x="718" y="167"/>
                    </a:lnTo>
                    <a:lnTo>
                      <a:pt x="723" y="240"/>
                    </a:lnTo>
                    <a:lnTo>
                      <a:pt x="728" y="229"/>
                    </a:lnTo>
                    <a:lnTo>
                      <a:pt x="733" y="162"/>
                    </a:lnTo>
                    <a:lnTo>
                      <a:pt x="733" y="177"/>
                    </a:lnTo>
                    <a:lnTo>
                      <a:pt x="739" y="266"/>
                    </a:lnTo>
                    <a:lnTo>
                      <a:pt x="744" y="240"/>
                    </a:lnTo>
                    <a:lnTo>
                      <a:pt x="749" y="167"/>
                    </a:lnTo>
                    <a:lnTo>
                      <a:pt x="754" y="235"/>
                    </a:lnTo>
                    <a:lnTo>
                      <a:pt x="759" y="115"/>
                    </a:lnTo>
                    <a:lnTo>
                      <a:pt x="759" y="214"/>
                    </a:lnTo>
                    <a:lnTo>
                      <a:pt x="765" y="250"/>
                    </a:lnTo>
                    <a:lnTo>
                      <a:pt x="770" y="193"/>
                    </a:lnTo>
                    <a:lnTo>
                      <a:pt x="775" y="167"/>
                    </a:lnTo>
                    <a:lnTo>
                      <a:pt x="780" y="229"/>
                    </a:lnTo>
                    <a:lnTo>
                      <a:pt x="785" y="203"/>
                    </a:lnTo>
                    <a:lnTo>
                      <a:pt x="785" y="209"/>
                    </a:lnTo>
                    <a:lnTo>
                      <a:pt x="791" y="63"/>
                    </a:lnTo>
                    <a:lnTo>
                      <a:pt x="796" y="224"/>
                    </a:lnTo>
                    <a:lnTo>
                      <a:pt x="801" y="219"/>
                    </a:lnTo>
                    <a:lnTo>
                      <a:pt x="806" y="235"/>
                    </a:lnTo>
                    <a:lnTo>
                      <a:pt x="811" y="157"/>
                    </a:lnTo>
                    <a:lnTo>
                      <a:pt x="811" y="224"/>
                    </a:lnTo>
                    <a:lnTo>
                      <a:pt x="817" y="261"/>
                    </a:lnTo>
                    <a:lnTo>
                      <a:pt x="822" y="235"/>
                    </a:lnTo>
                    <a:lnTo>
                      <a:pt x="827" y="261"/>
                    </a:lnTo>
                    <a:lnTo>
                      <a:pt x="832" y="261"/>
                    </a:lnTo>
                    <a:lnTo>
                      <a:pt x="837" y="235"/>
                    </a:lnTo>
                    <a:lnTo>
                      <a:pt x="837" y="157"/>
                    </a:lnTo>
                    <a:lnTo>
                      <a:pt x="843" y="240"/>
                    </a:lnTo>
                    <a:lnTo>
                      <a:pt x="848" y="151"/>
                    </a:lnTo>
                    <a:lnTo>
                      <a:pt x="853" y="110"/>
                    </a:lnTo>
                    <a:lnTo>
                      <a:pt x="858" y="240"/>
                    </a:lnTo>
                    <a:lnTo>
                      <a:pt x="863" y="266"/>
                    </a:lnTo>
                    <a:lnTo>
                      <a:pt x="863" y="235"/>
                    </a:lnTo>
                    <a:lnTo>
                      <a:pt x="869" y="167"/>
                    </a:lnTo>
                    <a:lnTo>
                      <a:pt x="874" y="84"/>
                    </a:lnTo>
                    <a:lnTo>
                      <a:pt x="879" y="261"/>
                    </a:lnTo>
                    <a:lnTo>
                      <a:pt x="884" y="266"/>
                    </a:lnTo>
                    <a:lnTo>
                      <a:pt x="889" y="245"/>
                    </a:lnTo>
                    <a:lnTo>
                      <a:pt x="889" y="141"/>
                    </a:lnTo>
                    <a:lnTo>
                      <a:pt x="895" y="198"/>
                    </a:lnTo>
                    <a:lnTo>
                      <a:pt x="900" y="219"/>
                    </a:lnTo>
                    <a:lnTo>
                      <a:pt x="905" y="214"/>
                    </a:lnTo>
                    <a:lnTo>
                      <a:pt x="910" y="198"/>
                    </a:lnTo>
                    <a:lnTo>
                      <a:pt x="915" y="146"/>
                    </a:lnTo>
                    <a:lnTo>
                      <a:pt x="915" y="110"/>
                    </a:lnTo>
                    <a:lnTo>
                      <a:pt x="921" y="125"/>
                    </a:lnTo>
                    <a:lnTo>
                      <a:pt x="926" y="261"/>
                    </a:lnTo>
                    <a:lnTo>
                      <a:pt x="931" y="136"/>
                    </a:lnTo>
                    <a:lnTo>
                      <a:pt x="936" y="261"/>
                    </a:lnTo>
                    <a:lnTo>
                      <a:pt x="941" y="224"/>
                    </a:lnTo>
                    <a:lnTo>
                      <a:pt x="941" y="261"/>
                    </a:lnTo>
                    <a:lnTo>
                      <a:pt x="947" y="250"/>
                    </a:lnTo>
                    <a:lnTo>
                      <a:pt x="952" y="172"/>
                    </a:lnTo>
                    <a:lnTo>
                      <a:pt x="957" y="224"/>
                    </a:lnTo>
                    <a:lnTo>
                      <a:pt x="962" y="177"/>
                    </a:lnTo>
                    <a:lnTo>
                      <a:pt x="967" y="188"/>
                    </a:lnTo>
                    <a:lnTo>
                      <a:pt x="967" y="188"/>
                    </a:lnTo>
                    <a:lnTo>
                      <a:pt x="973" y="250"/>
                    </a:lnTo>
                    <a:lnTo>
                      <a:pt x="978" y="229"/>
                    </a:lnTo>
                    <a:lnTo>
                      <a:pt x="983" y="214"/>
                    </a:lnTo>
                    <a:lnTo>
                      <a:pt x="988" y="193"/>
                    </a:lnTo>
                    <a:lnTo>
                      <a:pt x="994" y="255"/>
                    </a:lnTo>
                    <a:lnTo>
                      <a:pt x="994" y="120"/>
                    </a:lnTo>
                    <a:lnTo>
                      <a:pt x="999" y="162"/>
                    </a:lnTo>
                    <a:lnTo>
                      <a:pt x="1004" y="261"/>
                    </a:lnTo>
                    <a:lnTo>
                      <a:pt x="1009" y="198"/>
                    </a:lnTo>
                    <a:lnTo>
                      <a:pt x="1014" y="255"/>
                    </a:lnTo>
                    <a:lnTo>
                      <a:pt x="1020" y="250"/>
                    </a:lnTo>
                    <a:lnTo>
                      <a:pt x="1020" y="250"/>
                    </a:lnTo>
                    <a:lnTo>
                      <a:pt x="1025" y="250"/>
                    </a:lnTo>
                    <a:lnTo>
                      <a:pt x="1030" y="255"/>
                    </a:lnTo>
                    <a:lnTo>
                      <a:pt x="1035" y="229"/>
                    </a:lnTo>
                    <a:lnTo>
                      <a:pt x="1040" y="255"/>
                    </a:lnTo>
                    <a:lnTo>
                      <a:pt x="1046" y="183"/>
                    </a:lnTo>
                    <a:lnTo>
                      <a:pt x="1046" y="245"/>
                    </a:lnTo>
                    <a:lnTo>
                      <a:pt x="1051" y="255"/>
                    </a:lnTo>
                    <a:lnTo>
                      <a:pt x="1056" y="198"/>
                    </a:lnTo>
                    <a:lnTo>
                      <a:pt x="1061" y="250"/>
                    </a:lnTo>
                    <a:lnTo>
                      <a:pt x="1066" y="146"/>
                    </a:lnTo>
                    <a:lnTo>
                      <a:pt x="1072" y="110"/>
                    </a:lnTo>
                    <a:lnTo>
                      <a:pt x="1072" y="177"/>
                    </a:lnTo>
                    <a:lnTo>
                      <a:pt x="1077" y="255"/>
                    </a:lnTo>
                    <a:lnTo>
                      <a:pt x="1082" y="172"/>
                    </a:lnTo>
                    <a:lnTo>
                      <a:pt x="1087" y="94"/>
                    </a:lnTo>
                    <a:lnTo>
                      <a:pt x="1092" y="162"/>
                    </a:lnTo>
                    <a:lnTo>
                      <a:pt x="1098" y="261"/>
                    </a:lnTo>
                    <a:lnTo>
                      <a:pt x="1098" y="198"/>
                    </a:lnTo>
                    <a:lnTo>
                      <a:pt x="1103" y="245"/>
                    </a:lnTo>
                    <a:lnTo>
                      <a:pt x="1108" y="250"/>
                    </a:lnTo>
                    <a:lnTo>
                      <a:pt x="1113" y="229"/>
                    </a:lnTo>
                    <a:lnTo>
                      <a:pt x="1118" y="203"/>
                    </a:lnTo>
                    <a:lnTo>
                      <a:pt x="1124" y="84"/>
                    </a:lnTo>
                    <a:lnTo>
                      <a:pt x="1124" y="245"/>
                    </a:lnTo>
                    <a:lnTo>
                      <a:pt x="1129" y="229"/>
                    </a:lnTo>
                    <a:lnTo>
                      <a:pt x="1134" y="266"/>
                    </a:lnTo>
                    <a:lnTo>
                      <a:pt x="1139" y="188"/>
                    </a:lnTo>
                    <a:lnTo>
                      <a:pt x="1144" y="219"/>
                    </a:lnTo>
                    <a:lnTo>
                      <a:pt x="1150" y="250"/>
                    </a:lnTo>
                    <a:lnTo>
                      <a:pt x="1150" y="214"/>
                    </a:lnTo>
                    <a:lnTo>
                      <a:pt x="1155" y="261"/>
                    </a:lnTo>
                    <a:lnTo>
                      <a:pt x="1160" y="214"/>
                    </a:lnTo>
                    <a:lnTo>
                      <a:pt x="1165" y="209"/>
                    </a:lnTo>
                    <a:lnTo>
                      <a:pt x="1170" y="224"/>
                    </a:lnTo>
                    <a:lnTo>
                      <a:pt x="1176" y="162"/>
                    </a:lnTo>
                    <a:lnTo>
                      <a:pt x="1176" y="167"/>
                    </a:lnTo>
                    <a:lnTo>
                      <a:pt x="1181" y="240"/>
                    </a:lnTo>
                    <a:lnTo>
                      <a:pt x="1186" y="94"/>
                    </a:lnTo>
                    <a:lnTo>
                      <a:pt x="1191" y="203"/>
                    </a:lnTo>
                    <a:lnTo>
                      <a:pt x="1196" y="224"/>
                    </a:lnTo>
                    <a:lnTo>
                      <a:pt x="1202" y="167"/>
                    </a:lnTo>
                    <a:lnTo>
                      <a:pt x="1202" y="250"/>
                    </a:lnTo>
                    <a:lnTo>
                      <a:pt x="1207" y="172"/>
                    </a:lnTo>
                    <a:lnTo>
                      <a:pt x="1212" y="141"/>
                    </a:lnTo>
                    <a:lnTo>
                      <a:pt x="1217" y="255"/>
                    </a:lnTo>
                    <a:lnTo>
                      <a:pt x="1222" y="157"/>
                    </a:lnTo>
                    <a:lnTo>
                      <a:pt x="1228" y="245"/>
                    </a:lnTo>
                    <a:lnTo>
                      <a:pt x="1228" y="245"/>
                    </a:lnTo>
                    <a:lnTo>
                      <a:pt x="1233" y="209"/>
                    </a:lnTo>
                    <a:lnTo>
                      <a:pt x="1238" y="255"/>
                    </a:lnTo>
                    <a:lnTo>
                      <a:pt x="1243" y="255"/>
                    </a:lnTo>
                    <a:lnTo>
                      <a:pt x="1248" y="125"/>
                    </a:lnTo>
                    <a:lnTo>
                      <a:pt x="1254" y="214"/>
                    </a:lnTo>
                    <a:lnTo>
                      <a:pt x="1254" y="151"/>
                    </a:lnTo>
                    <a:lnTo>
                      <a:pt x="1259" y="266"/>
                    </a:lnTo>
                    <a:lnTo>
                      <a:pt x="1264" y="136"/>
                    </a:lnTo>
                    <a:lnTo>
                      <a:pt x="1269" y="177"/>
                    </a:lnTo>
                    <a:lnTo>
                      <a:pt x="1274" y="125"/>
                    </a:lnTo>
                    <a:lnTo>
                      <a:pt x="1280" y="245"/>
                    </a:lnTo>
                    <a:lnTo>
                      <a:pt x="1280" y="188"/>
                    </a:lnTo>
                    <a:lnTo>
                      <a:pt x="1285" y="240"/>
                    </a:lnTo>
                    <a:lnTo>
                      <a:pt x="1290" y="255"/>
                    </a:lnTo>
                    <a:lnTo>
                      <a:pt x="1295" y="162"/>
                    </a:lnTo>
                    <a:lnTo>
                      <a:pt x="1300" y="229"/>
                    </a:lnTo>
                    <a:lnTo>
                      <a:pt x="1306" y="183"/>
                    </a:lnTo>
                    <a:lnTo>
                      <a:pt x="1306" y="224"/>
                    </a:lnTo>
                    <a:lnTo>
                      <a:pt x="1311" y="177"/>
                    </a:lnTo>
                    <a:lnTo>
                      <a:pt x="1316" y="0"/>
                    </a:lnTo>
                    <a:lnTo>
                      <a:pt x="1321" y="188"/>
                    </a:lnTo>
                    <a:lnTo>
                      <a:pt x="1326" y="224"/>
                    </a:lnTo>
                    <a:lnTo>
                      <a:pt x="1332" y="177"/>
                    </a:lnTo>
                    <a:lnTo>
                      <a:pt x="1332" y="229"/>
                    </a:lnTo>
                    <a:lnTo>
                      <a:pt x="1337" y="16"/>
                    </a:lnTo>
                    <a:lnTo>
                      <a:pt x="1342" y="120"/>
                    </a:lnTo>
                    <a:lnTo>
                      <a:pt x="1347" y="209"/>
                    </a:lnTo>
                    <a:lnTo>
                      <a:pt x="1352" y="136"/>
                    </a:lnTo>
                    <a:lnTo>
                      <a:pt x="1358" y="183"/>
                    </a:lnTo>
                    <a:lnTo>
                      <a:pt x="1358" y="198"/>
                    </a:lnTo>
                    <a:lnTo>
                      <a:pt x="1363" y="172"/>
                    </a:lnTo>
                    <a:lnTo>
                      <a:pt x="1368" y="84"/>
                    </a:lnTo>
                    <a:lnTo>
                      <a:pt x="1373" y="193"/>
                    </a:lnTo>
                    <a:lnTo>
                      <a:pt x="1378" y="141"/>
                    </a:lnTo>
                    <a:lnTo>
                      <a:pt x="1384" y="240"/>
                    </a:lnTo>
                    <a:lnTo>
                      <a:pt x="1384" y="203"/>
                    </a:lnTo>
                    <a:lnTo>
                      <a:pt x="1389" y="245"/>
                    </a:lnTo>
                    <a:lnTo>
                      <a:pt x="1394" y="219"/>
                    </a:lnTo>
                    <a:lnTo>
                      <a:pt x="1399" y="167"/>
                    </a:lnTo>
                    <a:lnTo>
                      <a:pt x="1404" y="250"/>
                    </a:lnTo>
                    <a:lnTo>
                      <a:pt x="1410" y="229"/>
                    </a:lnTo>
                    <a:lnTo>
                      <a:pt x="1410" y="177"/>
                    </a:lnTo>
                    <a:lnTo>
                      <a:pt x="1415" y="198"/>
                    </a:lnTo>
                    <a:lnTo>
                      <a:pt x="1420" y="209"/>
                    </a:lnTo>
                    <a:lnTo>
                      <a:pt x="1425" y="203"/>
                    </a:lnTo>
                    <a:lnTo>
                      <a:pt x="1430" y="47"/>
                    </a:lnTo>
                    <a:lnTo>
                      <a:pt x="1436" y="183"/>
                    </a:lnTo>
                    <a:lnTo>
                      <a:pt x="1436" y="177"/>
                    </a:lnTo>
                    <a:lnTo>
                      <a:pt x="1441" y="94"/>
                    </a:lnTo>
                    <a:lnTo>
                      <a:pt x="1446" y="214"/>
                    </a:lnTo>
                    <a:lnTo>
                      <a:pt x="1451" y="229"/>
                    </a:lnTo>
                    <a:lnTo>
                      <a:pt x="1456" y="162"/>
                    </a:lnTo>
                    <a:lnTo>
                      <a:pt x="1462" y="177"/>
                    </a:lnTo>
                    <a:lnTo>
                      <a:pt x="1462" y="136"/>
                    </a:lnTo>
                    <a:lnTo>
                      <a:pt x="1467" y="229"/>
                    </a:lnTo>
                    <a:lnTo>
                      <a:pt x="1472" y="183"/>
                    </a:lnTo>
                    <a:lnTo>
                      <a:pt x="1477" y="240"/>
                    </a:lnTo>
                    <a:lnTo>
                      <a:pt x="1483" y="162"/>
                    </a:lnTo>
                    <a:lnTo>
                      <a:pt x="1488" y="52"/>
                    </a:lnTo>
                    <a:lnTo>
                      <a:pt x="1488" y="141"/>
                    </a:lnTo>
                    <a:lnTo>
                      <a:pt x="1493" y="255"/>
                    </a:lnTo>
                    <a:lnTo>
                      <a:pt x="1498" y="188"/>
                    </a:lnTo>
                    <a:lnTo>
                      <a:pt x="1503" y="240"/>
                    </a:lnTo>
                    <a:lnTo>
                      <a:pt x="1509" y="157"/>
                    </a:lnTo>
                    <a:lnTo>
                      <a:pt x="1514" y="136"/>
                    </a:lnTo>
                    <a:lnTo>
                      <a:pt x="1514" y="78"/>
                    </a:lnTo>
                    <a:lnTo>
                      <a:pt x="1519" y="141"/>
                    </a:lnTo>
                    <a:lnTo>
                      <a:pt x="1524" y="224"/>
                    </a:lnTo>
                    <a:lnTo>
                      <a:pt x="1529" y="219"/>
                    </a:lnTo>
                    <a:lnTo>
                      <a:pt x="1535" y="6"/>
                    </a:lnTo>
                    <a:lnTo>
                      <a:pt x="1540" y="198"/>
                    </a:lnTo>
                    <a:lnTo>
                      <a:pt x="1540" y="94"/>
                    </a:lnTo>
                    <a:lnTo>
                      <a:pt x="1545" y="240"/>
                    </a:lnTo>
                    <a:lnTo>
                      <a:pt x="1550" y="167"/>
                    </a:lnTo>
                    <a:lnTo>
                      <a:pt x="1555" y="16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96" name="Freeform 95"/>
              <p:cNvSpPr>
                <a:spLocks/>
              </p:cNvSpPr>
              <p:nvPr/>
            </p:nvSpPr>
            <p:spPr bwMode="auto">
              <a:xfrm>
                <a:off x="3660111" y="2265082"/>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97" name="Freeform 96"/>
              <p:cNvSpPr>
                <a:spLocks/>
              </p:cNvSpPr>
              <p:nvPr/>
            </p:nvSpPr>
            <p:spPr bwMode="auto">
              <a:xfrm>
                <a:off x="3660111" y="1789999"/>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98" name="Freeform 97"/>
              <p:cNvSpPr>
                <a:spLocks/>
              </p:cNvSpPr>
              <p:nvPr/>
            </p:nvSpPr>
            <p:spPr bwMode="auto">
              <a:xfrm>
                <a:off x="3660111" y="1483113"/>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99" name="Line 98"/>
              <p:cNvSpPr>
                <a:spLocks noChangeShapeType="1"/>
              </p:cNvSpPr>
              <p:nvPr/>
            </p:nvSpPr>
            <p:spPr bwMode="auto">
              <a:xfrm flipV="1">
                <a:off x="3660111"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0" name="Rectangle 99"/>
              <p:cNvSpPr>
                <a:spLocks noChangeArrowheads="1"/>
              </p:cNvSpPr>
              <p:nvPr/>
            </p:nvSpPr>
            <p:spPr bwMode="auto">
              <a:xfrm>
                <a:off x="3623611" y="3052951"/>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0</a:t>
                </a:r>
                <a:endParaRPr lang="en-US">
                  <a:latin typeface="Helvetica"/>
                  <a:cs typeface="Helvetica"/>
                </a:endParaRPr>
              </a:p>
            </p:txBody>
          </p:sp>
          <p:sp>
            <p:nvSpPr>
              <p:cNvPr id="101" name="Line 100"/>
              <p:cNvSpPr>
                <a:spLocks noChangeShapeType="1"/>
              </p:cNvSpPr>
              <p:nvPr/>
            </p:nvSpPr>
            <p:spPr bwMode="auto">
              <a:xfrm flipV="1">
                <a:off x="372398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2" name="Line 101"/>
              <p:cNvSpPr>
                <a:spLocks noChangeShapeType="1"/>
              </p:cNvSpPr>
              <p:nvPr/>
            </p:nvSpPr>
            <p:spPr bwMode="auto">
              <a:xfrm flipV="1">
                <a:off x="379394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3" name="Line 102"/>
              <p:cNvSpPr>
                <a:spLocks noChangeShapeType="1"/>
              </p:cNvSpPr>
              <p:nvPr/>
            </p:nvSpPr>
            <p:spPr bwMode="auto">
              <a:xfrm flipV="1">
                <a:off x="385782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4" name="Line 103"/>
              <p:cNvSpPr>
                <a:spLocks noChangeShapeType="1"/>
              </p:cNvSpPr>
              <p:nvPr/>
            </p:nvSpPr>
            <p:spPr bwMode="auto">
              <a:xfrm flipV="1">
                <a:off x="392169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5" name="Line 104"/>
              <p:cNvSpPr>
                <a:spLocks noChangeShapeType="1"/>
              </p:cNvSpPr>
              <p:nvPr/>
            </p:nvSpPr>
            <p:spPr bwMode="auto">
              <a:xfrm flipV="1">
                <a:off x="3991654"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6" name="Rectangle 105"/>
              <p:cNvSpPr>
                <a:spLocks noChangeArrowheads="1"/>
              </p:cNvSpPr>
              <p:nvPr/>
            </p:nvSpPr>
            <p:spPr bwMode="auto">
              <a:xfrm>
                <a:off x="3924737" y="3052951"/>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107" name="Line 106"/>
              <p:cNvSpPr>
                <a:spLocks noChangeShapeType="1"/>
              </p:cNvSpPr>
              <p:nvPr/>
            </p:nvSpPr>
            <p:spPr bwMode="auto">
              <a:xfrm flipV="1">
                <a:off x="405552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8" name="Line 107"/>
              <p:cNvSpPr>
                <a:spLocks noChangeShapeType="1"/>
              </p:cNvSpPr>
              <p:nvPr/>
            </p:nvSpPr>
            <p:spPr bwMode="auto">
              <a:xfrm flipV="1">
                <a:off x="411940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09" name="Line 108"/>
              <p:cNvSpPr>
                <a:spLocks noChangeShapeType="1"/>
              </p:cNvSpPr>
              <p:nvPr/>
            </p:nvSpPr>
            <p:spPr bwMode="auto">
              <a:xfrm flipV="1">
                <a:off x="418936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0" name="Line 109"/>
              <p:cNvSpPr>
                <a:spLocks noChangeShapeType="1"/>
              </p:cNvSpPr>
              <p:nvPr/>
            </p:nvSpPr>
            <p:spPr bwMode="auto">
              <a:xfrm flipV="1">
                <a:off x="425323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1" name="Line 110"/>
              <p:cNvSpPr>
                <a:spLocks noChangeShapeType="1"/>
              </p:cNvSpPr>
              <p:nvPr/>
            </p:nvSpPr>
            <p:spPr bwMode="auto">
              <a:xfrm flipV="1">
                <a:off x="4317113"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2" name="Rectangle 111"/>
              <p:cNvSpPr>
                <a:spLocks noChangeArrowheads="1"/>
              </p:cNvSpPr>
              <p:nvPr/>
            </p:nvSpPr>
            <p:spPr bwMode="auto">
              <a:xfrm>
                <a:off x="4216738"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113" name="Line 112"/>
              <p:cNvSpPr>
                <a:spLocks noChangeShapeType="1"/>
              </p:cNvSpPr>
              <p:nvPr/>
            </p:nvSpPr>
            <p:spPr bwMode="auto">
              <a:xfrm flipV="1">
                <a:off x="438707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4" name="Line 113"/>
              <p:cNvSpPr>
                <a:spLocks noChangeShapeType="1"/>
              </p:cNvSpPr>
              <p:nvPr/>
            </p:nvSpPr>
            <p:spPr bwMode="auto">
              <a:xfrm flipV="1">
                <a:off x="445094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5" name="Line 114"/>
              <p:cNvSpPr>
                <a:spLocks noChangeShapeType="1"/>
              </p:cNvSpPr>
              <p:nvPr/>
            </p:nvSpPr>
            <p:spPr bwMode="auto">
              <a:xfrm flipV="1">
                <a:off x="451482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6" name="Line 115"/>
              <p:cNvSpPr>
                <a:spLocks noChangeShapeType="1"/>
              </p:cNvSpPr>
              <p:nvPr/>
            </p:nvSpPr>
            <p:spPr bwMode="auto">
              <a:xfrm flipV="1">
                <a:off x="458630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7" name="Line 116"/>
              <p:cNvSpPr>
                <a:spLocks noChangeShapeType="1"/>
              </p:cNvSpPr>
              <p:nvPr/>
            </p:nvSpPr>
            <p:spPr bwMode="auto">
              <a:xfrm flipV="1">
                <a:off x="4648656"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18" name="Rectangle 117"/>
              <p:cNvSpPr>
                <a:spLocks noChangeArrowheads="1"/>
              </p:cNvSpPr>
              <p:nvPr/>
            </p:nvSpPr>
            <p:spPr bwMode="auto">
              <a:xfrm>
                <a:off x="4540676"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150</a:t>
                </a:r>
                <a:endParaRPr lang="en-US">
                  <a:latin typeface="Helvetica"/>
                  <a:cs typeface="Helvetica"/>
                </a:endParaRPr>
              </a:p>
            </p:txBody>
          </p:sp>
          <p:sp>
            <p:nvSpPr>
              <p:cNvPr id="119" name="Line 118"/>
              <p:cNvSpPr>
                <a:spLocks noChangeShapeType="1"/>
              </p:cNvSpPr>
              <p:nvPr/>
            </p:nvSpPr>
            <p:spPr bwMode="auto">
              <a:xfrm flipV="1">
                <a:off x="471253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0" name="Line 119"/>
              <p:cNvSpPr>
                <a:spLocks noChangeShapeType="1"/>
              </p:cNvSpPr>
              <p:nvPr/>
            </p:nvSpPr>
            <p:spPr bwMode="auto">
              <a:xfrm flipV="1">
                <a:off x="478401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1" name="Line 120"/>
              <p:cNvSpPr>
                <a:spLocks noChangeShapeType="1"/>
              </p:cNvSpPr>
              <p:nvPr/>
            </p:nvSpPr>
            <p:spPr bwMode="auto">
              <a:xfrm flipV="1">
                <a:off x="484636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2" name="Line 121"/>
              <p:cNvSpPr>
                <a:spLocks noChangeShapeType="1"/>
              </p:cNvSpPr>
              <p:nvPr/>
            </p:nvSpPr>
            <p:spPr bwMode="auto">
              <a:xfrm flipV="1">
                <a:off x="491024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3" name="Line 122"/>
              <p:cNvSpPr>
                <a:spLocks noChangeShapeType="1"/>
              </p:cNvSpPr>
              <p:nvPr/>
            </p:nvSpPr>
            <p:spPr bwMode="auto">
              <a:xfrm flipV="1">
                <a:off x="4981719"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4" name="Rectangle 123"/>
              <p:cNvSpPr>
                <a:spLocks noChangeArrowheads="1"/>
              </p:cNvSpPr>
              <p:nvPr/>
            </p:nvSpPr>
            <p:spPr bwMode="auto">
              <a:xfrm>
                <a:off x="4873740"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125" name="Line 124"/>
              <p:cNvSpPr>
                <a:spLocks noChangeShapeType="1"/>
              </p:cNvSpPr>
              <p:nvPr/>
            </p:nvSpPr>
            <p:spPr bwMode="auto">
              <a:xfrm flipV="1">
                <a:off x="504407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6" name="Line 125"/>
              <p:cNvSpPr>
                <a:spLocks noChangeShapeType="1"/>
              </p:cNvSpPr>
              <p:nvPr/>
            </p:nvSpPr>
            <p:spPr bwMode="auto">
              <a:xfrm flipV="1">
                <a:off x="510794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7" name="Line 126"/>
              <p:cNvSpPr>
                <a:spLocks noChangeShapeType="1"/>
              </p:cNvSpPr>
              <p:nvPr/>
            </p:nvSpPr>
            <p:spPr bwMode="auto">
              <a:xfrm flipV="1">
                <a:off x="517942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8" name="Line 127"/>
              <p:cNvSpPr>
                <a:spLocks noChangeShapeType="1"/>
              </p:cNvSpPr>
              <p:nvPr/>
            </p:nvSpPr>
            <p:spPr bwMode="auto">
              <a:xfrm flipV="1">
                <a:off x="524178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29" name="Line 128"/>
              <p:cNvSpPr>
                <a:spLocks noChangeShapeType="1"/>
              </p:cNvSpPr>
              <p:nvPr/>
            </p:nvSpPr>
            <p:spPr bwMode="auto">
              <a:xfrm flipV="1">
                <a:off x="5305658"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0" name="Rectangle 129"/>
              <p:cNvSpPr>
                <a:spLocks noChangeArrowheads="1"/>
              </p:cNvSpPr>
              <p:nvPr/>
            </p:nvSpPr>
            <p:spPr bwMode="auto">
              <a:xfrm>
                <a:off x="5205283"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250</a:t>
                </a:r>
                <a:endParaRPr lang="en-US">
                  <a:latin typeface="Helvetica"/>
                  <a:cs typeface="Helvetica"/>
                </a:endParaRPr>
              </a:p>
            </p:txBody>
          </p:sp>
          <p:sp>
            <p:nvSpPr>
              <p:cNvPr id="131" name="Line 130"/>
              <p:cNvSpPr>
                <a:spLocks noChangeShapeType="1"/>
              </p:cNvSpPr>
              <p:nvPr/>
            </p:nvSpPr>
            <p:spPr bwMode="auto">
              <a:xfrm flipV="1">
                <a:off x="537713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2" name="Line 131"/>
              <p:cNvSpPr>
                <a:spLocks noChangeShapeType="1"/>
              </p:cNvSpPr>
              <p:nvPr/>
            </p:nvSpPr>
            <p:spPr bwMode="auto">
              <a:xfrm flipV="1">
                <a:off x="543949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3" name="Line 132"/>
              <p:cNvSpPr>
                <a:spLocks noChangeShapeType="1"/>
              </p:cNvSpPr>
              <p:nvPr/>
            </p:nvSpPr>
            <p:spPr bwMode="auto">
              <a:xfrm flipV="1">
                <a:off x="550336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4" name="Line 133"/>
              <p:cNvSpPr>
                <a:spLocks noChangeShapeType="1"/>
              </p:cNvSpPr>
              <p:nvPr/>
            </p:nvSpPr>
            <p:spPr bwMode="auto">
              <a:xfrm flipV="1">
                <a:off x="557484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5" name="Line 134"/>
              <p:cNvSpPr>
                <a:spLocks noChangeShapeType="1"/>
              </p:cNvSpPr>
              <p:nvPr/>
            </p:nvSpPr>
            <p:spPr bwMode="auto">
              <a:xfrm flipV="1">
                <a:off x="5637201"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6" name="Rectangle 135"/>
              <p:cNvSpPr>
                <a:spLocks noChangeArrowheads="1"/>
              </p:cNvSpPr>
              <p:nvPr/>
            </p:nvSpPr>
            <p:spPr bwMode="auto">
              <a:xfrm>
                <a:off x="5530742"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300</a:t>
                </a:r>
                <a:endParaRPr lang="en-US">
                  <a:latin typeface="Helvetica"/>
                  <a:cs typeface="Helvetica"/>
                </a:endParaRPr>
              </a:p>
            </p:txBody>
          </p:sp>
          <p:sp>
            <p:nvSpPr>
              <p:cNvPr id="137" name="Line 136"/>
              <p:cNvSpPr>
                <a:spLocks noChangeShapeType="1"/>
              </p:cNvSpPr>
              <p:nvPr/>
            </p:nvSpPr>
            <p:spPr bwMode="auto">
              <a:xfrm flipV="1">
                <a:off x="570107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8" name="Line 137"/>
              <p:cNvSpPr>
                <a:spLocks noChangeShapeType="1"/>
              </p:cNvSpPr>
              <p:nvPr/>
            </p:nvSpPr>
            <p:spPr bwMode="auto">
              <a:xfrm flipV="1">
                <a:off x="577255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39" name="Line 138"/>
              <p:cNvSpPr>
                <a:spLocks noChangeShapeType="1"/>
              </p:cNvSpPr>
              <p:nvPr/>
            </p:nvSpPr>
            <p:spPr bwMode="auto">
              <a:xfrm flipV="1">
                <a:off x="583491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0" name="Line 139"/>
              <p:cNvSpPr>
                <a:spLocks noChangeShapeType="1"/>
              </p:cNvSpPr>
              <p:nvPr/>
            </p:nvSpPr>
            <p:spPr bwMode="auto">
              <a:xfrm flipV="1">
                <a:off x="589878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1" name="Line 140"/>
              <p:cNvSpPr>
                <a:spLocks noChangeShapeType="1"/>
              </p:cNvSpPr>
              <p:nvPr/>
            </p:nvSpPr>
            <p:spPr bwMode="auto">
              <a:xfrm flipV="1">
                <a:off x="5970264"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2" name="Rectangle 141"/>
              <p:cNvSpPr>
                <a:spLocks noChangeArrowheads="1"/>
              </p:cNvSpPr>
              <p:nvPr/>
            </p:nvSpPr>
            <p:spPr bwMode="auto">
              <a:xfrm>
                <a:off x="5862285"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sp>
            <p:nvSpPr>
              <p:cNvPr id="143" name="Line 142"/>
              <p:cNvSpPr>
                <a:spLocks noChangeShapeType="1"/>
              </p:cNvSpPr>
              <p:nvPr/>
            </p:nvSpPr>
            <p:spPr bwMode="auto">
              <a:xfrm flipV="1">
                <a:off x="603414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4" name="Line 143"/>
              <p:cNvSpPr>
                <a:spLocks noChangeShapeType="1"/>
              </p:cNvSpPr>
              <p:nvPr/>
            </p:nvSpPr>
            <p:spPr bwMode="auto">
              <a:xfrm>
                <a:off x="3612964" y="3002788"/>
                <a:ext cx="2468321"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5" name="Line 144"/>
              <p:cNvSpPr>
                <a:spLocks noChangeShapeType="1"/>
              </p:cNvSpPr>
              <p:nvPr/>
            </p:nvSpPr>
            <p:spPr bwMode="auto">
              <a:xfrm>
                <a:off x="3660111" y="300278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6" name="Line 145"/>
              <p:cNvSpPr>
                <a:spLocks noChangeShapeType="1"/>
              </p:cNvSpPr>
              <p:nvPr/>
            </p:nvSpPr>
            <p:spPr bwMode="auto">
              <a:xfrm>
                <a:off x="3660111" y="2896558"/>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7" name="Line 146"/>
              <p:cNvSpPr>
                <a:spLocks noChangeShapeType="1"/>
              </p:cNvSpPr>
              <p:nvPr/>
            </p:nvSpPr>
            <p:spPr bwMode="auto">
              <a:xfrm>
                <a:off x="3660111" y="280213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8" name="Line 147"/>
              <p:cNvSpPr>
                <a:spLocks noChangeShapeType="1"/>
              </p:cNvSpPr>
              <p:nvPr/>
            </p:nvSpPr>
            <p:spPr bwMode="auto">
              <a:xfrm>
                <a:off x="3660111" y="2710656"/>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49" name="Line 148"/>
              <p:cNvSpPr>
                <a:spLocks noChangeShapeType="1"/>
              </p:cNvSpPr>
              <p:nvPr/>
            </p:nvSpPr>
            <p:spPr bwMode="auto">
              <a:xfrm>
                <a:off x="3660111" y="2604426"/>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50" name="Rectangle 149"/>
              <p:cNvSpPr>
                <a:spLocks noChangeArrowheads="1"/>
              </p:cNvSpPr>
              <p:nvPr/>
            </p:nvSpPr>
            <p:spPr bwMode="auto">
              <a:xfrm>
                <a:off x="3518058" y="2471640"/>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151" name="Line 150"/>
              <p:cNvSpPr>
                <a:spLocks noChangeShapeType="1"/>
              </p:cNvSpPr>
              <p:nvPr/>
            </p:nvSpPr>
            <p:spPr bwMode="auto">
              <a:xfrm>
                <a:off x="3660111" y="2510000"/>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2" name="Line 151"/>
              <p:cNvSpPr>
                <a:spLocks noChangeShapeType="1"/>
              </p:cNvSpPr>
              <p:nvPr/>
            </p:nvSpPr>
            <p:spPr bwMode="auto">
              <a:xfrm>
                <a:off x="3660111" y="2403770"/>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3" name="Line 152"/>
              <p:cNvSpPr>
                <a:spLocks noChangeShapeType="1"/>
              </p:cNvSpPr>
              <p:nvPr/>
            </p:nvSpPr>
            <p:spPr bwMode="auto">
              <a:xfrm>
                <a:off x="3660111" y="231229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4" name="Line 153"/>
              <p:cNvSpPr>
                <a:spLocks noChangeShapeType="1"/>
              </p:cNvSpPr>
              <p:nvPr/>
            </p:nvSpPr>
            <p:spPr bwMode="auto">
              <a:xfrm>
                <a:off x="3660111" y="2203114"/>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5" name="Rectangle 154"/>
              <p:cNvSpPr>
                <a:spLocks noChangeArrowheads="1"/>
              </p:cNvSpPr>
              <p:nvPr/>
            </p:nvSpPr>
            <p:spPr bwMode="auto">
              <a:xfrm>
                <a:off x="3518058" y="2073278"/>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156" name="Line 155"/>
              <p:cNvSpPr>
                <a:spLocks noChangeShapeType="1"/>
              </p:cNvSpPr>
              <p:nvPr/>
            </p:nvSpPr>
            <p:spPr bwMode="auto">
              <a:xfrm>
                <a:off x="3660111" y="2111640"/>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7" name="Line 156"/>
              <p:cNvSpPr>
                <a:spLocks noChangeShapeType="1"/>
              </p:cNvSpPr>
              <p:nvPr/>
            </p:nvSpPr>
            <p:spPr bwMode="auto">
              <a:xfrm>
                <a:off x="3660111" y="202016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8" name="Line 157"/>
              <p:cNvSpPr>
                <a:spLocks noChangeShapeType="1"/>
              </p:cNvSpPr>
              <p:nvPr/>
            </p:nvSpPr>
            <p:spPr bwMode="auto">
              <a:xfrm>
                <a:off x="3660111" y="191393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59" name="Line 158"/>
              <p:cNvSpPr>
                <a:spLocks noChangeShapeType="1"/>
              </p:cNvSpPr>
              <p:nvPr/>
            </p:nvSpPr>
            <p:spPr bwMode="auto">
              <a:xfrm>
                <a:off x="3660111" y="181950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0" name="Rectangle 159"/>
              <p:cNvSpPr>
                <a:spLocks noChangeArrowheads="1"/>
              </p:cNvSpPr>
              <p:nvPr/>
            </p:nvSpPr>
            <p:spPr bwMode="auto">
              <a:xfrm>
                <a:off x="3518058" y="1689671"/>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161" name="Line 160"/>
              <p:cNvSpPr>
                <a:spLocks noChangeShapeType="1"/>
              </p:cNvSpPr>
              <p:nvPr/>
            </p:nvSpPr>
            <p:spPr bwMode="auto">
              <a:xfrm>
                <a:off x="3660111" y="1713278"/>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2" name="Line 161"/>
              <p:cNvSpPr>
                <a:spLocks noChangeShapeType="1"/>
              </p:cNvSpPr>
              <p:nvPr/>
            </p:nvSpPr>
            <p:spPr bwMode="auto">
              <a:xfrm>
                <a:off x="3660111" y="162180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3" name="Line 162"/>
              <p:cNvSpPr>
                <a:spLocks noChangeShapeType="1"/>
              </p:cNvSpPr>
              <p:nvPr/>
            </p:nvSpPr>
            <p:spPr bwMode="auto">
              <a:xfrm>
                <a:off x="3660111" y="151262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4" name="Line 163"/>
              <p:cNvSpPr>
                <a:spLocks noChangeShapeType="1"/>
              </p:cNvSpPr>
              <p:nvPr/>
            </p:nvSpPr>
            <p:spPr bwMode="auto">
              <a:xfrm>
                <a:off x="3660111" y="142114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5" name="Rectangle 164"/>
              <p:cNvSpPr>
                <a:spLocks noChangeArrowheads="1"/>
              </p:cNvSpPr>
              <p:nvPr/>
            </p:nvSpPr>
            <p:spPr bwMode="auto">
              <a:xfrm>
                <a:off x="3518058" y="1288359"/>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166" name="Line 165"/>
              <p:cNvSpPr>
                <a:spLocks noChangeShapeType="1"/>
              </p:cNvSpPr>
              <p:nvPr/>
            </p:nvSpPr>
            <p:spPr bwMode="auto">
              <a:xfrm>
                <a:off x="3660111" y="1314917"/>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7" name="Line 166"/>
              <p:cNvSpPr>
                <a:spLocks noChangeShapeType="1"/>
              </p:cNvSpPr>
              <p:nvPr/>
            </p:nvSpPr>
            <p:spPr bwMode="auto">
              <a:xfrm>
                <a:off x="3660111" y="1223441"/>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8" name="Line 167"/>
              <p:cNvSpPr>
                <a:spLocks noChangeShapeType="1"/>
              </p:cNvSpPr>
              <p:nvPr/>
            </p:nvSpPr>
            <p:spPr bwMode="auto">
              <a:xfrm>
                <a:off x="3660111" y="112901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69" name="Line 168"/>
              <p:cNvSpPr>
                <a:spLocks noChangeShapeType="1"/>
              </p:cNvSpPr>
              <p:nvPr/>
            </p:nvSpPr>
            <p:spPr bwMode="auto">
              <a:xfrm>
                <a:off x="3660111" y="1022785"/>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0" name="Rectangle 169"/>
              <p:cNvSpPr>
                <a:spLocks noChangeArrowheads="1"/>
              </p:cNvSpPr>
              <p:nvPr/>
            </p:nvSpPr>
            <p:spPr bwMode="auto">
              <a:xfrm>
                <a:off x="3446580" y="889999"/>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171" name="Line 170"/>
              <p:cNvSpPr>
                <a:spLocks noChangeShapeType="1"/>
              </p:cNvSpPr>
              <p:nvPr/>
            </p:nvSpPr>
            <p:spPr bwMode="auto">
              <a:xfrm>
                <a:off x="3660111" y="931310"/>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2" name="Line 171"/>
              <p:cNvSpPr>
                <a:spLocks noChangeShapeType="1"/>
              </p:cNvSpPr>
              <p:nvPr/>
            </p:nvSpPr>
            <p:spPr bwMode="auto">
              <a:xfrm>
                <a:off x="3660111" y="822129"/>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3" name="Line 172"/>
              <p:cNvSpPr>
                <a:spLocks noChangeShapeType="1"/>
              </p:cNvSpPr>
              <p:nvPr/>
            </p:nvSpPr>
            <p:spPr bwMode="auto">
              <a:xfrm>
                <a:off x="3660111" y="73065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4" name="Line 173"/>
              <p:cNvSpPr>
                <a:spLocks noChangeShapeType="1"/>
              </p:cNvSpPr>
              <p:nvPr/>
            </p:nvSpPr>
            <p:spPr bwMode="auto">
              <a:xfrm>
                <a:off x="3660111" y="624425"/>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5" name="Rectangle 174"/>
              <p:cNvSpPr>
                <a:spLocks noChangeArrowheads="1"/>
              </p:cNvSpPr>
              <p:nvPr/>
            </p:nvSpPr>
            <p:spPr bwMode="auto">
              <a:xfrm>
                <a:off x="3446580" y="491637"/>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12</a:t>
                </a:r>
                <a:endParaRPr lang="en-US" sz="2000">
                  <a:latin typeface="Helvetica"/>
                  <a:cs typeface="Helvetica"/>
                </a:endParaRPr>
              </a:p>
            </p:txBody>
          </p:sp>
          <p:sp>
            <p:nvSpPr>
              <p:cNvPr id="176" name="Line 175"/>
              <p:cNvSpPr>
                <a:spLocks noChangeShapeType="1"/>
              </p:cNvSpPr>
              <p:nvPr/>
            </p:nvSpPr>
            <p:spPr bwMode="auto">
              <a:xfrm>
                <a:off x="3660111" y="529999"/>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7" name="Line 176"/>
              <p:cNvSpPr>
                <a:spLocks noChangeShapeType="1"/>
              </p:cNvSpPr>
              <p:nvPr/>
            </p:nvSpPr>
            <p:spPr bwMode="auto">
              <a:xfrm>
                <a:off x="3660111" y="43852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8" name="Line 177"/>
              <p:cNvSpPr>
                <a:spLocks noChangeShapeType="1"/>
              </p:cNvSpPr>
              <p:nvPr/>
            </p:nvSpPr>
            <p:spPr bwMode="auto">
              <a:xfrm>
                <a:off x="3660111" y="33229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79" name="Line 178"/>
              <p:cNvSpPr>
                <a:spLocks noChangeShapeType="1"/>
              </p:cNvSpPr>
              <p:nvPr/>
            </p:nvSpPr>
            <p:spPr bwMode="auto">
              <a:xfrm>
                <a:off x="3660111" y="24081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80" name="Rectangle 179"/>
              <p:cNvSpPr>
                <a:spLocks noChangeArrowheads="1"/>
              </p:cNvSpPr>
              <p:nvPr/>
            </p:nvSpPr>
            <p:spPr bwMode="auto">
              <a:xfrm>
                <a:off x="3446580" y="10803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sp>
            <p:nvSpPr>
              <p:cNvPr id="181" name="Line 180"/>
              <p:cNvSpPr>
                <a:spLocks noChangeShapeType="1"/>
              </p:cNvSpPr>
              <p:nvPr/>
            </p:nvSpPr>
            <p:spPr bwMode="auto">
              <a:xfrm>
                <a:off x="3660111" y="131637"/>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82" name="Line 181"/>
              <p:cNvSpPr>
                <a:spLocks noChangeShapeType="1"/>
              </p:cNvSpPr>
              <p:nvPr/>
            </p:nvSpPr>
            <p:spPr bwMode="auto">
              <a:xfrm>
                <a:off x="3660111" y="4016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83" name="Line 182"/>
              <p:cNvSpPr>
                <a:spLocks noChangeShapeType="1"/>
              </p:cNvSpPr>
              <p:nvPr/>
            </p:nvSpPr>
            <p:spPr bwMode="auto">
              <a:xfrm flipV="1">
                <a:off x="3660111" y="40162"/>
                <a:ext cx="1520" cy="29626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184" name="Freeform 183"/>
              <p:cNvSpPr>
                <a:spLocks/>
              </p:cNvSpPr>
              <p:nvPr/>
            </p:nvSpPr>
            <p:spPr bwMode="auto">
              <a:xfrm>
                <a:off x="6619663" y="1468360"/>
                <a:ext cx="2364904" cy="1519675"/>
              </a:xfrm>
              <a:custGeom>
                <a:avLst/>
                <a:gdLst>
                  <a:gd name="T0" fmla="*/ 20 w 1555"/>
                  <a:gd name="T1" fmla="*/ 478 h 515"/>
                  <a:gd name="T2" fmla="*/ 46 w 1555"/>
                  <a:gd name="T3" fmla="*/ 494 h 515"/>
                  <a:gd name="T4" fmla="*/ 72 w 1555"/>
                  <a:gd name="T5" fmla="*/ 484 h 515"/>
                  <a:gd name="T6" fmla="*/ 98 w 1555"/>
                  <a:gd name="T7" fmla="*/ 510 h 515"/>
                  <a:gd name="T8" fmla="*/ 124 w 1555"/>
                  <a:gd name="T9" fmla="*/ 494 h 515"/>
                  <a:gd name="T10" fmla="*/ 150 w 1555"/>
                  <a:gd name="T11" fmla="*/ 478 h 515"/>
                  <a:gd name="T12" fmla="*/ 176 w 1555"/>
                  <a:gd name="T13" fmla="*/ 504 h 515"/>
                  <a:gd name="T14" fmla="*/ 202 w 1555"/>
                  <a:gd name="T15" fmla="*/ 468 h 515"/>
                  <a:gd name="T16" fmla="*/ 228 w 1555"/>
                  <a:gd name="T17" fmla="*/ 510 h 515"/>
                  <a:gd name="T18" fmla="*/ 254 w 1555"/>
                  <a:gd name="T19" fmla="*/ 452 h 515"/>
                  <a:gd name="T20" fmla="*/ 280 w 1555"/>
                  <a:gd name="T21" fmla="*/ 510 h 515"/>
                  <a:gd name="T22" fmla="*/ 306 w 1555"/>
                  <a:gd name="T23" fmla="*/ 499 h 515"/>
                  <a:gd name="T24" fmla="*/ 332 w 1555"/>
                  <a:gd name="T25" fmla="*/ 484 h 515"/>
                  <a:gd name="T26" fmla="*/ 358 w 1555"/>
                  <a:gd name="T27" fmla="*/ 484 h 515"/>
                  <a:gd name="T28" fmla="*/ 384 w 1555"/>
                  <a:gd name="T29" fmla="*/ 489 h 515"/>
                  <a:gd name="T30" fmla="*/ 410 w 1555"/>
                  <a:gd name="T31" fmla="*/ 489 h 515"/>
                  <a:gd name="T32" fmla="*/ 436 w 1555"/>
                  <a:gd name="T33" fmla="*/ 447 h 515"/>
                  <a:gd name="T34" fmla="*/ 462 w 1555"/>
                  <a:gd name="T35" fmla="*/ 406 h 515"/>
                  <a:gd name="T36" fmla="*/ 489 w 1555"/>
                  <a:gd name="T37" fmla="*/ 395 h 515"/>
                  <a:gd name="T38" fmla="*/ 515 w 1555"/>
                  <a:gd name="T39" fmla="*/ 406 h 515"/>
                  <a:gd name="T40" fmla="*/ 541 w 1555"/>
                  <a:gd name="T41" fmla="*/ 473 h 515"/>
                  <a:gd name="T42" fmla="*/ 567 w 1555"/>
                  <a:gd name="T43" fmla="*/ 499 h 515"/>
                  <a:gd name="T44" fmla="*/ 593 w 1555"/>
                  <a:gd name="T45" fmla="*/ 432 h 515"/>
                  <a:gd name="T46" fmla="*/ 619 w 1555"/>
                  <a:gd name="T47" fmla="*/ 447 h 515"/>
                  <a:gd name="T48" fmla="*/ 645 w 1555"/>
                  <a:gd name="T49" fmla="*/ 494 h 515"/>
                  <a:gd name="T50" fmla="*/ 671 w 1555"/>
                  <a:gd name="T51" fmla="*/ 478 h 515"/>
                  <a:gd name="T52" fmla="*/ 697 w 1555"/>
                  <a:gd name="T53" fmla="*/ 406 h 515"/>
                  <a:gd name="T54" fmla="*/ 723 w 1555"/>
                  <a:gd name="T55" fmla="*/ 312 h 515"/>
                  <a:gd name="T56" fmla="*/ 749 w 1555"/>
                  <a:gd name="T57" fmla="*/ 484 h 515"/>
                  <a:gd name="T58" fmla="*/ 775 w 1555"/>
                  <a:gd name="T59" fmla="*/ 343 h 515"/>
                  <a:gd name="T60" fmla="*/ 801 w 1555"/>
                  <a:gd name="T61" fmla="*/ 478 h 515"/>
                  <a:gd name="T62" fmla="*/ 827 w 1555"/>
                  <a:gd name="T63" fmla="*/ 249 h 515"/>
                  <a:gd name="T64" fmla="*/ 853 w 1555"/>
                  <a:gd name="T65" fmla="*/ 458 h 515"/>
                  <a:gd name="T66" fmla="*/ 879 w 1555"/>
                  <a:gd name="T67" fmla="*/ 484 h 515"/>
                  <a:gd name="T68" fmla="*/ 905 w 1555"/>
                  <a:gd name="T69" fmla="*/ 322 h 515"/>
                  <a:gd name="T70" fmla="*/ 931 w 1555"/>
                  <a:gd name="T71" fmla="*/ 374 h 515"/>
                  <a:gd name="T72" fmla="*/ 957 w 1555"/>
                  <a:gd name="T73" fmla="*/ 437 h 515"/>
                  <a:gd name="T74" fmla="*/ 983 w 1555"/>
                  <a:gd name="T75" fmla="*/ 499 h 515"/>
                  <a:gd name="T76" fmla="*/ 1009 w 1555"/>
                  <a:gd name="T77" fmla="*/ 494 h 515"/>
                  <a:gd name="T78" fmla="*/ 1035 w 1555"/>
                  <a:gd name="T79" fmla="*/ 499 h 515"/>
                  <a:gd name="T80" fmla="*/ 1061 w 1555"/>
                  <a:gd name="T81" fmla="*/ 442 h 515"/>
                  <a:gd name="T82" fmla="*/ 1087 w 1555"/>
                  <a:gd name="T83" fmla="*/ 244 h 515"/>
                  <a:gd name="T84" fmla="*/ 1113 w 1555"/>
                  <a:gd name="T85" fmla="*/ 463 h 515"/>
                  <a:gd name="T86" fmla="*/ 1139 w 1555"/>
                  <a:gd name="T87" fmla="*/ 499 h 515"/>
                  <a:gd name="T88" fmla="*/ 1165 w 1555"/>
                  <a:gd name="T89" fmla="*/ 353 h 515"/>
                  <a:gd name="T90" fmla="*/ 1191 w 1555"/>
                  <a:gd name="T91" fmla="*/ 406 h 515"/>
                  <a:gd name="T92" fmla="*/ 1217 w 1555"/>
                  <a:gd name="T93" fmla="*/ 458 h 515"/>
                  <a:gd name="T94" fmla="*/ 1243 w 1555"/>
                  <a:gd name="T95" fmla="*/ 499 h 515"/>
                  <a:gd name="T96" fmla="*/ 1269 w 1555"/>
                  <a:gd name="T97" fmla="*/ 348 h 515"/>
                  <a:gd name="T98" fmla="*/ 1295 w 1555"/>
                  <a:gd name="T99" fmla="*/ 494 h 515"/>
                  <a:gd name="T100" fmla="*/ 1321 w 1555"/>
                  <a:gd name="T101" fmla="*/ 494 h 515"/>
                  <a:gd name="T102" fmla="*/ 1347 w 1555"/>
                  <a:gd name="T103" fmla="*/ 499 h 515"/>
                  <a:gd name="T104" fmla="*/ 1373 w 1555"/>
                  <a:gd name="T105" fmla="*/ 421 h 515"/>
                  <a:gd name="T106" fmla="*/ 1399 w 1555"/>
                  <a:gd name="T107" fmla="*/ 504 h 515"/>
                  <a:gd name="T108" fmla="*/ 1425 w 1555"/>
                  <a:gd name="T109" fmla="*/ 0 h 515"/>
                  <a:gd name="T110" fmla="*/ 1451 w 1555"/>
                  <a:gd name="T111" fmla="*/ 494 h 515"/>
                  <a:gd name="T112" fmla="*/ 1477 w 1555"/>
                  <a:gd name="T113" fmla="*/ 478 h 515"/>
                  <a:gd name="T114" fmla="*/ 1503 w 1555"/>
                  <a:gd name="T115" fmla="*/ 452 h 515"/>
                  <a:gd name="T116" fmla="*/ 1529 w 1555"/>
                  <a:gd name="T117" fmla="*/ 504 h 515"/>
                  <a:gd name="T118" fmla="*/ 1555 w 1555"/>
                  <a:gd name="T119" fmla="*/ 42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5" h="515">
                    <a:moveTo>
                      <a:pt x="0" y="504"/>
                    </a:moveTo>
                    <a:lnTo>
                      <a:pt x="5" y="504"/>
                    </a:lnTo>
                    <a:lnTo>
                      <a:pt x="10" y="494"/>
                    </a:lnTo>
                    <a:lnTo>
                      <a:pt x="15" y="478"/>
                    </a:lnTo>
                    <a:lnTo>
                      <a:pt x="20" y="510"/>
                    </a:lnTo>
                    <a:lnTo>
                      <a:pt x="20" y="478"/>
                    </a:lnTo>
                    <a:lnTo>
                      <a:pt x="26" y="499"/>
                    </a:lnTo>
                    <a:lnTo>
                      <a:pt x="31" y="489"/>
                    </a:lnTo>
                    <a:lnTo>
                      <a:pt x="36" y="504"/>
                    </a:lnTo>
                    <a:lnTo>
                      <a:pt x="41" y="494"/>
                    </a:lnTo>
                    <a:lnTo>
                      <a:pt x="46" y="499"/>
                    </a:lnTo>
                    <a:lnTo>
                      <a:pt x="46" y="494"/>
                    </a:lnTo>
                    <a:lnTo>
                      <a:pt x="52" y="504"/>
                    </a:lnTo>
                    <a:lnTo>
                      <a:pt x="57" y="504"/>
                    </a:lnTo>
                    <a:lnTo>
                      <a:pt x="62" y="499"/>
                    </a:lnTo>
                    <a:lnTo>
                      <a:pt x="67" y="489"/>
                    </a:lnTo>
                    <a:lnTo>
                      <a:pt x="72" y="478"/>
                    </a:lnTo>
                    <a:lnTo>
                      <a:pt x="72" y="484"/>
                    </a:lnTo>
                    <a:lnTo>
                      <a:pt x="78" y="504"/>
                    </a:lnTo>
                    <a:lnTo>
                      <a:pt x="83" y="510"/>
                    </a:lnTo>
                    <a:lnTo>
                      <a:pt x="88" y="510"/>
                    </a:lnTo>
                    <a:lnTo>
                      <a:pt x="93" y="510"/>
                    </a:lnTo>
                    <a:lnTo>
                      <a:pt x="98" y="494"/>
                    </a:lnTo>
                    <a:lnTo>
                      <a:pt x="98" y="510"/>
                    </a:lnTo>
                    <a:lnTo>
                      <a:pt x="104" y="489"/>
                    </a:lnTo>
                    <a:lnTo>
                      <a:pt x="109" y="489"/>
                    </a:lnTo>
                    <a:lnTo>
                      <a:pt x="114" y="510"/>
                    </a:lnTo>
                    <a:lnTo>
                      <a:pt x="119" y="494"/>
                    </a:lnTo>
                    <a:lnTo>
                      <a:pt x="124" y="515"/>
                    </a:lnTo>
                    <a:lnTo>
                      <a:pt x="124" y="494"/>
                    </a:lnTo>
                    <a:lnTo>
                      <a:pt x="130" y="504"/>
                    </a:lnTo>
                    <a:lnTo>
                      <a:pt x="135" y="515"/>
                    </a:lnTo>
                    <a:lnTo>
                      <a:pt x="140" y="504"/>
                    </a:lnTo>
                    <a:lnTo>
                      <a:pt x="145" y="510"/>
                    </a:lnTo>
                    <a:lnTo>
                      <a:pt x="150" y="510"/>
                    </a:lnTo>
                    <a:lnTo>
                      <a:pt x="150" y="478"/>
                    </a:lnTo>
                    <a:lnTo>
                      <a:pt x="156" y="499"/>
                    </a:lnTo>
                    <a:lnTo>
                      <a:pt x="161" y="499"/>
                    </a:lnTo>
                    <a:lnTo>
                      <a:pt x="166" y="484"/>
                    </a:lnTo>
                    <a:lnTo>
                      <a:pt x="171" y="426"/>
                    </a:lnTo>
                    <a:lnTo>
                      <a:pt x="176" y="421"/>
                    </a:lnTo>
                    <a:lnTo>
                      <a:pt x="176" y="504"/>
                    </a:lnTo>
                    <a:lnTo>
                      <a:pt x="182" y="489"/>
                    </a:lnTo>
                    <a:lnTo>
                      <a:pt x="187" y="510"/>
                    </a:lnTo>
                    <a:lnTo>
                      <a:pt x="192" y="504"/>
                    </a:lnTo>
                    <a:lnTo>
                      <a:pt x="197" y="510"/>
                    </a:lnTo>
                    <a:lnTo>
                      <a:pt x="202" y="510"/>
                    </a:lnTo>
                    <a:lnTo>
                      <a:pt x="202" y="468"/>
                    </a:lnTo>
                    <a:lnTo>
                      <a:pt x="208" y="489"/>
                    </a:lnTo>
                    <a:lnTo>
                      <a:pt x="213" y="489"/>
                    </a:lnTo>
                    <a:lnTo>
                      <a:pt x="218" y="478"/>
                    </a:lnTo>
                    <a:lnTo>
                      <a:pt x="223" y="452"/>
                    </a:lnTo>
                    <a:lnTo>
                      <a:pt x="228" y="489"/>
                    </a:lnTo>
                    <a:lnTo>
                      <a:pt x="228" y="510"/>
                    </a:lnTo>
                    <a:lnTo>
                      <a:pt x="234" y="452"/>
                    </a:lnTo>
                    <a:lnTo>
                      <a:pt x="239" y="426"/>
                    </a:lnTo>
                    <a:lnTo>
                      <a:pt x="244" y="270"/>
                    </a:lnTo>
                    <a:lnTo>
                      <a:pt x="249" y="510"/>
                    </a:lnTo>
                    <a:lnTo>
                      <a:pt x="254" y="510"/>
                    </a:lnTo>
                    <a:lnTo>
                      <a:pt x="254" y="452"/>
                    </a:lnTo>
                    <a:lnTo>
                      <a:pt x="260" y="452"/>
                    </a:lnTo>
                    <a:lnTo>
                      <a:pt x="265" y="327"/>
                    </a:lnTo>
                    <a:lnTo>
                      <a:pt x="270" y="406"/>
                    </a:lnTo>
                    <a:lnTo>
                      <a:pt x="275" y="317"/>
                    </a:lnTo>
                    <a:lnTo>
                      <a:pt x="280" y="494"/>
                    </a:lnTo>
                    <a:lnTo>
                      <a:pt x="280" y="510"/>
                    </a:lnTo>
                    <a:lnTo>
                      <a:pt x="286" y="447"/>
                    </a:lnTo>
                    <a:lnTo>
                      <a:pt x="291" y="359"/>
                    </a:lnTo>
                    <a:lnTo>
                      <a:pt x="296" y="406"/>
                    </a:lnTo>
                    <a:lnTo>
                      <a:pt x="301" y="322"/>
                    </a:lnTo>
                    <a:lnTo>
                      <a:pt x="306" y="296"/>
                    </a:lnTo>
                    <a:lnTo>
                      <a:pt x="306" y="499"/>
                    </a:lnTo>
                    <a:lnTo>
                      <a:pt x="312" y="463"/>
                    </a:lnTo>
                    <a:lnTo>
                      <a:pt x="317" y="494"/>
                    </a:lnTo>
                    <a:lnTo>
                      <a:pt x="322" y="432"/>
                    </a:lnTo>
                    <a:lnTo>
                      <a:pt x="327" y="406"/>
                    </a:lnTo>
                    <a:lnTo>
                      <a:pt x="332" y="510"/>
                    </a:lnTo>
                    <a:lnTo>
                      <a:pt x="332" y="484"/>
                    </a:lnTo>
                    <a:lnTo>
                      <a:pt x="338" y="515"/>
                    </a:lnTo>
                    <a:lnTo>
                      <a:pt x="343" y="515"/>
                    </a:lnTo>
                    <a:lnTo>
                      <a:pt x="348" y="406"/>
                    </a:lnTo>
                    <a:lnTo>
                      <a:pt x="353" y="504"/>
                    </a:lnTo>
                    <a:lnTo>
                      <a:pt x="358" y="489"/>
                    </a:lnTo>
                    <a:lnTo>
                      <a:pt x="358" y="484"/>
                    </a:lnTo>
                    <a:lnTo>
                      <a:pt x="364" y="484"/>
                    </a:lnTo>
                    <a:lnTo>
                      <a:pt x="369" y="473"/>
                    </a:lnTo>
                    <a:lnTo>
                      <a:pt x="374" y="484"/>
                    </a:lnTo>
                    <a:lnTo>
                      <a:pt x="379" y="442"/>
                    </a:lnTo>
                    <a:lnTo>
                      <a:pt x="384" y="489"/>
                    </a:lnTo>
                    <a:lnTo>
                      <a:pt x="384" y="489"/>
                    </a:lnTo>
                    <a:lnTo>
                      <a:pt x="390" y="504"/>
                    </a:lnTo>
                    <a:lnTo>
                      <a:pt x="395" y="458"/>
                    </a:lnTo>
                    <a:lnTo>
                      <a:pt x="400" y="426"/>
                    </a:lnTo>
                    <a:lnTo>
                      <a:pt x="405" y="484"/>
                    </a:lnTo>
                    <a:lnTo>
                      <a:pt x="410" y="515"/>
                    </a:lnTo>
                    <a:lnTo>
                      <a:pt x="410" y="489"/>
                    </a:lnTo>
                    <a:lnTo>
                      <a:pt x="416" y="463"/>
                    </a:lnTo>
                    <a:lnTo>
                      <a:pt x="421" y="484"/>
                    </a:lnTo>
                    <a:lnTo>
                      <a:pt x="426" y="426"/>
                    </a:lnTo>
                    <a:lnTo>
                      <a:pt x="431" y="478"/>
                    </a:lnTo>
                    <a:lnTo>
                      <a:pt x="436" y="421"/>
                    </a:lnTo>
                    <a:lnTo>
                      <a:pt x="436" y="447"/>
                    </a:lnTo>
                    <a:lnTo>
                      <a:pt x="442" y="359"/>
                    </a:lnTo>
                    <a:lnTo>
                      <a:pt x="447" y="270"/>
                    </a:lnTo>
                    <a:lnTo>
                      <a:pt x="452" y="447"/>
                    </a:lnTo>
                    <a:lnTo>
                      <a:pt x="457" y="463"/>
                    </a:lnTo>
                    <a:lnTo>
                      <a:pt x="462" y="442"/>
                    </a:lnTo>
                    <a:lnTo>
                      <a:pt x="462" y="406"/>
                    </a:lnTo>
                    <a:lnTo>
                      <a:pt x="468" y="478"/>
                    </a:lnTo>
                    <a:lnTo>
                      <a:pt x="473" y="458"/>
                    </a:lnTo>
                    <a:lnTo>
                      <a:pt x="478" y="447"/>
                    </a:lnTo>
                    <a:lnTo>
                      <a:pt x="483" y="515"/>
                    </a:lnTo>
                    <a:lnTo>
                      <a:pt x="489" y="421"/>
                    </a:lnTo>
                    <a:lnTo>
                      <a:pt x="489" y="395"/>
                    </a:lnTo>
                    <a:lnTo>
                      <a:pt x="494" y="468"/>
                    </a:lnTo>
                    <a:lnTo>
                      <a:pt x="499" y="432"/>
                    </a:lnTo>
                    <a:lnTo>
                      <a:pt x="504" y="473"/>
                    </a:lnTo>
                    <a:lnTo>
                      <a:pt x="509" y="504"/>
                    </a:lnTo>
                    <a:lnTo>
                      <a:pt x="515" y="478"/>
                    </a:lnTo>
                    <a:lnTo>
                      <a:pt x="515" y="406"/>
                    </a:lnTo>
                    <a:lnTo>
                      <a:pt x="520" y="333"/>
                    </a:lnTo>
                    <a:lnTo>
                      <a:pt x="525" y="203"/>
                    </a:lnTo>
                    <a:lnTo>
                      <a:pt x="530" y="499"/>
                    </a:lnTo>
                    <a:lnTo>
                      <a:pt x="535" y="478"/>
                    </a:lnTo>
                    <a:lnTo>
                      <a:pt x="541" y="213"/>
                    </a:lnTo>
                    <a:lnTo>
                      <a:pt x="541" y="473"/>
                    </a:lnTo>
                    <a:lnTo>
                      <a:pt x="546" y="312"/>
                    </a:lnTo>
                    <a:lnTo>
                      <a:pt x="551" y="442"/>
                    </a:lnTo>
                    <a:lnTo>
                      <a:pt x="556" y="494"/>
                    </a:lnTo>
                    <a:lnTo>
                      <a:pt x="561" y="494"/>
                    </a:lnTo>
                    <a:lnTo>
                      <a:pt x="567" y="484"/>
                    </a:lnTo>
                    <a:lnTo>
                      <a:pt x="567" y="499"/>
                    </a:lnTo>
                    <a:lnTo>
                      <a:pt x="572" y="406"/>
                    </a:lnTo>
                    <a:lnTo>
                      <a:pt x="577" y="385"/>
                    </a:lnTo>
                    <a:lnTo>
                      <a:pt x="582" y="478"/>
                    </a:lnTo>
                    <a:lnTo>
                      <a:pt x="587" y="494"/>
                    </a:lnTo>
                    <a:lnTo>
                      <a:pt x="593" y="468"/>
                    </a:lnTo>
                    <a:lnTo>
                      <a:pt x="593" y="432"/>
                    </a:lnTo>
                    <a:lnTo>
                      <a:pt x="598" y="364"/>
                    </a:lnTo>
                    <a:lnTo>
                      <a:pt x="603" y="364"/>
                    </a:lnTo>
                    <a:lnTo>
                      <a:pt x="608" y="390"/>
                    </a:lnTo>
                    <a:lnTo>
                      <a:pt x="613" y="348"/>
                    </a:lnTo>
                    <a:lnTo>
                      <a:pt x="619" y="411"/>
                    </a:lnTo>
                    <a:lnTo>
                      <a:pt x="619" y="447"/>
                    </a:lnTo>
                    <a:lnTo>
                      <a:pt x="624" y="322"/>
                    </a:lnTo>
                    <a:lnTo>
                      <a:pt x="629" y="369"/>
                    </a:lnTo>
                    <a:lnTo>
                      <a:pt x="634" y="218"/>
                    </a:lnTo>
                    <a:lnTo>
                      <a:pt x="639" y="504"/>
                    </a:lnTo>
                    <a:lnTo>
                      <a:pt x="645" y="494"/>
                    </a:lnTo>
                    <a:lnTo>
                      <a:pt x="645" y="494"/>
                    </a:lnTo>
                    <a:lnTo>
                      <a:pt x="650" y="338"/>
                    </a:lnTo>
                    <a:lnTo>
                      <a:pt x="655" y="484"/>
                    </a:lnTo>
                    <a:lnTo>
                      <a:pt x="660" y="421"/>
                    </a:lnTo>
                    <a:lnTo>
                      <a:pt x="665" y="489"/>
                    </a:lnTo>
                    <a:lnTo>
                      <a:pt x="671" y="187"/>
                    </a:lnTo>
                    <a:lnTo>
                      <a:pt x="671" y="478"/>
                    </a:lnTo>
                    <a:lnTo>
                      <a:pt x="676" y="510"/>
                    </a:lnTo>
                    <a:lnTo>
                      <a:pt x="681" y="510"/>
                    </a:lnTo>
                    <a:lnTo>
                      <a:pt x="686" y="390"/>
                    </a:lnTo>
                    <a:lnTo>
                      <a:pt x="691" y="390"/>
                    </a:lnTo>
                    <a:lnTo>
                      <a:pt x="697" y="458"/>
                    </a:lnTo>
                    <a:lnTo>
                      <a:pt x="697" y="406"/>
                    </a:lnTo>
                    <a:lnTo>
                      <a:pt x="702" y="484"/>
                    </a:lnTo>
                    <a:lnTo>
                      <a:pt x="707" y="494"/>
                    </a:lnTo>
                    <a:lnTo>
                      <a:pt x="712" y="510"/>
                    </a:lnTo>
                    <a:lnTo>
                      <a:pt x="717" y="458"/>
                    </a:lnTo>
                    <a:lnTo>
                      <a:pt x="723" y="458"/>
                    </a:lnTo>
                    <a:lnTo>
                      <a:pt x="723" y="312"/>
                    </a:lnTo>
                    <a:lnTo>
                      <a:pt x="728" y="327"/>
                    </a:lnTo>
                    <a:lnTo>
                      <a:pt x="733" y="395"/>
                    </a:lnTo>
                    <a:lnTo>
                      <a:pt x="738" y="458"/>
                    </a:lnTo>
                    <a:lnTo>
                      <a:pt x="743" y="489"/>
                    </a:lnTo>
                    <a:lnTo>
                      <a:pt x="749" y="489"/>
                    </a:lnTo>
                    <a:lnTo>
                      <a:pt x="749" y="484"/>
                    </a:lnTo>
                    <a:lnTo>
                      <a:pt x="754" y="473"/>
                    </a:lnTo>
                    <a:lnTo>
                      <a:pt x="759" y="338"/>
                    </a:lnTo>
                    <a:lnTo>
                      <a:pt x="764" y="400"/>
                    </a:lnTo>
                    <a:lnTo>
                      <a:pt x="769" y="494"/>
                    </a:lnTo>
                    <a:lnTo>
                      <a:pt x="775" y="426"/>
                    </a:lnTo>
                    <a:lnTo>
                      <a:pt x="775" y="343"/>
                    </a:lnTo>
                    <a:lnTo>
                      <a:pt x="780" y="400"/>
                    </a:lnTo>
                    <a:lnTo>
                      <a:pt x="785" y="452"/>
                    </a:lnTo>
                    <a:lnTo>
                      <a:pt x="790" y="411"/>
                    </a:lnTo>
                    <a:lnTo>
                      <a:pt x="795" y="317"/>
                    </a:lnTo>
                    <a:lnTo>
                      <a:pt x="801" y="468"/>
                    </a:lnTo>
                    <a:lnTo>
                      <a:pt x="801" y="478"/>
                    </a:lnTo>
                    <a:lnTo>
                      <a:pt x="806" y="338"/>
                    </a:lnTo>
                    <a:lnTo>
                      <a:pt x="811" y="499"/>
                    </a:lnTo>
                    <a:lnTo>
                      <a:pt x="816" y="400"/>
                    </a:lnTo>
                    <a:lnTo>
                      <a:pt x="821" y="478"/>
                    </a:lnTo>
                    <a:lnTo>
                      <a:pt x="827" y="504"/>
                    </a:lnTo>
                    <a:lnTo>
                      <a:pt x="827" y="249"/>
                    </a:lnTo>
                    <a:lnTo>
                      <a:pt x="832" y="369"/>
                    </a:lnTo>
                    <a:lnTo>
                      <a:pt x="837" y="452"/>
                    </a:lnTo>
                    <a:lnTo>
                      <a:pt x="842" y="504"/>
                    </a:lnTo>
                    <a:lnTo>
                      <a:pt x="847" y="432"/>
                    </a:lnTo>
                    <a:lnTo>
                      <a:pt x="853" y="369"/>
                    </a:lnTo>
                    <a:lnTo>
                      <a:pt x="853" y="458"/>
                    </a:lnTo>
                    <a:lnTo>
                      <a:pt x="858" y="504"/>
                    </a:lnTo>
                    <a:lnTo>
                      <a:pt x="863" y="468"/>
                    </a:lnTo>
                    <a:lnTo>
                      <a:pt x="868" y="504"/>
                    </a:lnTo>
                    <a:lnTo>
                      <a:pt x="873" y="400"/>
                    </a:lnTo>
                    <a:lnTo>
                      <a:pt x="879" y="515"/>
                    </a:lnTo>
                    <a:lnTo>
                      <a:pt x="879" y="484"/>
                    </a:lnTo>
                    <a:lnTo>
                      <a:pt x="884" y="463"/>
                    </a:lnTo>
                    <a:lnTo>
                      <a:pt x="889" y="499"/>
                    </a:lnTo>
                    <a:lnTo>
                      <a:pt x="894" y="515"/>
                    </a:lnTo>
                    <a:lnTo>
                      <a:pt x="899" y="447"/>
                    </a:lnTo>
                    <a:lnTo>
                      <a:pt x="905" y="223"/>
                    </a:lnTo>
                    <a:lnTo>
                      <a:pt x="905" y="322"/>
                    </a:lnTo>
                    <a:lnTo>
                      <a:pt x="910" y="463"/>
                    </a:lnTo>
                    <a:lnTo>
                      <a:pt x="915" y="510"/>
                    </a:lnTo>
                    <a:lnTo>
                      <a:pt x="920" y="463"/>
                    </a:lnTo>
                    <a:lnTo>
                      <a:pt x="925" y="499"/>
                    </a:lnTo>
                    <a:lnTo>
                      <a:pt x="931" y="473"/>
                    </a:lnTo>
                    <a:lnTo>
                      <a:pt x="931" y="374"/>
                    </a:lnTo>
                    <a:lnTo>
                      <a:pt x="936" y="489"/>
                    </a:lnTo>
                    <a:lnTo>
                      <a:pt x="941" y="364"/>
                    </a:lnTo>
                    <a:lnTo>
                      <a:pt x="946" y="473"/>
                    </a:lnTo>
                    <a:lnTo>
                      <a:pt x="952" y="411"/>
                    </a:lnTo>
                    <a:lnTo>
                      <a:pt x="957" y="489"/>
                    </a:lnTo>
                    <a:lnTo>
                      <a:pt x="957" y="437"/>
                    </a:lnTo>
                    <a:lnTo>
                      <a:pt x="962" y="473"/>
                    </a:lnTo>
                    <a:lnTo>
                      <a:pt x="967" y="478"/>
                    </a:lnTo>
                    <a:lnTo>
                      <a:pt x="972" y="504"/>
                    </a:lnTo>
                    <a:lnTo>
                      <a:pt x="978" y="478"/>
                    </a:lnTo>
                    <a:lnTo>
                      <a:pt x="983" y="515"/>
                    </a:lnTo>
                    <a:lnTo>
                      <a:pt x="983" y="499"/>
                    </a:lnTo>
                    <a:lnTo>
                      <a:pt x="988" y="504"/>
                    </a:lnTo>
                    <a:lnTo>
                      <a:pt x="993" y="489"/>
                    </a:lnTo>
                    <a:lnTo>
                      <a:pt x="998" y="515"/>
                    </a:lnTo>
                    <a:lnTo>
                      <a:pt x="1004" y="504"/>
                    </a:lnTo>
                    <a:lnTo>
                      <a:pt x="1009" y="447"/>
                    </a:lnTo>
                    <a:lnTo>
                      <a:pt x="1009" y="494"/>
                    </a:lnTo>
                    <a:lnTo>
                      <a:pt x="1014" y="468"/>
                    </a:lnTo>
                    <a:lnTo>
                      <a:pt x="1019" y="489"/>
                    </a:lnTo>
                    <a:lnTo>
                      <a:pt x="1024" y="468"/>
                    </a:lnTo>
                    <a:lnTo>
                      <a:pt x="1030" y="484"/>
                    </a:lnTo>
                    <a:lnTo>
                      <a:pt x="1035" y="473"/>
                    </a:lnTo>
                    <a:lnTo>
                      <a:pt x="1035" y="499"/>
                    </a:lnTo>
                    <a:lnTo>
                      <a:pt x="1040" y="499"/>
                    </a:lnTo>
                    <a:lnTo>
                      <a:pt x="1045" y="499"/>
                    </a:lnTo>
                    <a:lnTo>
                      <a:pt x="1050" y="510"/>
                    </a:lnTo>
                    <a:lnTo>
                      <a:pt x="1056" y="458"/>
                    </a:lnTo>
                    <a:lnTo>
                      <a:pt x="1061" y="406"/>
                    </a:lnTo>
                    <a:lnTo>
                      <a:pt x="1061" y="442"/>
                    </a:lnTo>
                    <a:lnTo>
                      <a:pt x="1066" y="270"/>
                    </a:lnTo>
                    <a:lnTo>
                      <a:pt x="1071" y="510"/>
                    </a:lnTo>
                    <a:lnTo>
                      <a:pt x="1076" y="411"/>
                    </a:lnTo>
                    <a:lnTo>
                      <a:pt x="1082" y="473"/>
                    </a:lnTo>
                    <a:lnTo>
                      <a:pt x="1087" y="406"/>
                    </a:lnTo>
                    <a:lnTo>
                      <a:pt x="1087" y="244"/>
                    </a:lnTo>
                    <a:lnTo>
                      <a:pt x="1092" y="468"/>
                    </a:lnTo>
                    <a:lnTo>
                      <a:pt x="1097" y="182"/>
                    </a:lnTo>
                    <a:lnTo>
                      <a:pt x="1102" y="463"/>
                    </a:lnTo>
                    <a:lnTo>
                      <a:pt x="1108" y="478"/>
                    </a:lnTo>
                    <a:lnTo>
                      <a:pt x="1113" y="322"/>
                    </a:lnTo>
                    <a:lnTo>
                      <a:pt x="1113" y="463"/>
                    </a:lnTo>
                    <a:lnTo>
                      <a:pt x="1118" y="489"/>
                    </a:lnTo>
                    <a:lnTo>
                      <a:pt x="1123" y="468"/>
                    </a:lnTo>
                    <a:lnTo>
                      <a:pt x="1128" y="489"/>
                    </a:lnTo>
                    <a:lnTo>
                      <a:pt x="1134" y="499"/>
                    </a:lnTo>
                    <a:lnTo>
                      <a:pt x="1139" y="416"/>
                    </a:lnTo>
                    <a:lnTo>
                      <a:pt x="1139" y="499"/>
                    </a:lnTo>
                    <a:lnTo>
                      <a:pt x="1144" y="400"/>
                    </a:lnTo>
                    <a:lnTo>
                      <a:pt x="1149" y="400"/>
                    </a:lnTo>
                    <a:lnTo>
                      <a:pt x="1154" y="499"/>
                    </a:lnTo>
                    <a:lnTo>
                      <a:pt x="1160" y="338"/>
                    </a:lnTo>
                    <a:lnTo>
                      <a:pt x="1165" y="452"/>
                    </a:lnTo>
                    <a:lnTo>
                      <a:pt x="1165" y="353"/>
                    </a:lnTo>
                    <a:lnTo>
                      <a:pt x="1170" y="478"/>
                    </a:lnTo>
                    <a:lnTo>
                      <a:pt x="1175" y="364"/>
                    </a:lnTo>
                    <a:lnTo>
                      <a:pt x="1180" y="421"/>
                    </a:lnTo>
                    <a:lnTo>
                      <a:pt x="1186" y="452"/>
                    </a:lnTo>
                    <a:lnTo>
                      <a:pt x="1191" y="510"/>
                    </a:lnTo>
                    <a:lnTo>
                      <a:pt x="1191" y="406"/>
                    </a:lnTo>
                    <a:lnTo>
                      <a:pt x="1196" y="499"/>
                    </a:lnTo>
                    <a:lnTo>
                      <a:pt x="1201" y="478"/>
                    </a:lnTo>
                    <a:lnTo>
                      <a:pt x="1206" y="484"/>
                    </a:lnTo>
                    <a:lnTo>
                      <a:pt x="1212" y="458"/>
                    </a:lnTo>
                    <a:lnTo>
                      <a:pt x="1217" y="494"/>
                    </a:lnTo>
                    <a:lnTo>
                      <a:pt x="1217" y="458"/>
                    </a:lnTo>
                    <a:lnTo>
                      <a:pt x="1222" y="463"/>
                    </a:lnTo>
                    <a:lnTo>
                      <a:pt x="1227" y="473"/>
                    </a:lnTo>
                    <a:lnTo>
                      <a:pt x="1232" y="421"/>
                    </a:lnTo>
                    <a:lnTo>
                      <a:pt x="1238" y="499"/>
                    </a:lnTo>
                    <a:lnTo>
                      <a:pt x="1243" y="478"/>
                    </a:lnTo>
                    <a:lnTo>
                      <a:pt x="1243" y="499"/>
                    </a:lnTo>
                    <a:lnTo>
                      <a:pt x="1248" y="416"/>
                    </a:lnTo>
                    <a:lnTo>
                      <a:pt x="1253" y="499"/>
                    </a:lnTo>
                    <a:lnTo>
                      <a:pt x="1258" y="499"/>
                    </a:lnTo>
                    <a:lnTo>
                      <a:pt x="1264" y="249"/>
                    </a:lnTo>
                    <a:lnTo>
                      <a:pt x="1269" y="291"/>
                    </a:lnTo>
                    <a:lnTo>
                      <a:pt x="1269" y="348"/>
                    </a:lnTo>
                    <a:lnTo>
                      <a:pt x="1274" y="494"/>
                    </a:lnTo>
                    <a:lnTo>
                      <a:pt x="1279" y="468"/>
                    </a:lnTo>
                    <a:lnTo>
                      <a:pt x="1284" y="437"/>
                    </a:lnTo>
                    <a:lnTo>
                      <a:pt x="1290" y="364"/>
                    </a:lnTo>
                    <a:lnTo>
                      <a:pt x="1295" y="484"/>
                    </a:lnTo>
                    <a:lnTo>
                      <a:pt x="1295" y="494"/>
                    </a:lnTo>
                    <a:lnTo>
                      <a:pt x="1300" y="463"/>
                    </a:lnTo>
                    <a:lnTo>
                      <a:pt x="1305" y="484"/>
                    </a:lnTo>
                    <a:lnTo>
                      <a:pt x="1310" y="504"/>
                    </a:lnTo>
                    <a:lnTo>
                      <a:pt x="1316" y="510"/>
                    </a:lnTo>
                    <a:lnTo>
                      <a:pt x="1321" y="515"/>
                    </a:lnTo>
                    <a:lnTo>
                      <a:pt x="1321" y="494"/>
                    </a:lnTo>
                    <a:lnTo>
                      <a:pt x="1326" y="504"/>
                    </a:lnTo>
                    <a:lnTo>
                      <a:pt x="1331" y="489"/>
                    </a:lnTo>
                    <a:lnTo>
                      <a:pt x="1336" y="463"/>
                    </a:lnTo>
                    <a:lnTo>
                      <a:pt x="1342" y="447"/>
                    </a:lnTo>
                    <a:lnTo>
                      <a:pt x="1347" y="494"/>
                    </a:lnTo>
                    <a:lnTo>
                      <a:pt x="1347" y="499"/>
                    </a:lnTo>
                    <a:lnTo>
                      <a:pt x="1352" y="452"/>
                    </a:lnTo>
                    <a:lnTo>
                      <a:pt x="1357" y="458"/>
                    </a:lnTo>
                    <a:lnTo>
                      <a:pt x="1362" y="484"/>
                    </a:lnTo>
                    <a:lnTo>
                      <a:pt x="1368" y="229"/>
                    </a:lnTo>
                    <a:lnTo>
                      <a:pt x="1373" y="229"/>
                    </a:lnTo>
                    <a:lnTo>
                      <a:pt x="1373" y="421"/>
                    </a:lnTo>
                    <a:lnTo>
                      <a:pt x="1378" y="494"/>
                    </a:lnTo>
                    <a:lnTo>
                      <a:pt x="1383" y="359"/>
                    </a:lnTo>
                    <a:lnTo>
                      <a:pt x="1388" y="447"/>
                    </a:lnTo>
                    <a:lnTo>
                      <a:pt x="1394" y="426"/>
                    </a:lnTo>
                    <a:lnTo>
                      <a:pt x="1399" y="421"/>
                    </a:lnTo>
                    <a:lnTo>
                      <a:pt x="1399" y="504"/>
                    </a:lnTo>
                    <a:lnTo>
                      <a:pt x="1404" y="468"/>
                    </a:lnTo>
                    <a:lnTo>
                      <a:pt x="1409" y="504"/>
                    </a:lnTo>
                    <a:lnTo>
                      <a:pt x="1414" y="463"/>
                    </a:lnTo>
                    <a:lnTo>
                      <a:pt x="1420" y="458"/>
                    </a:lnTo>
                    <a:lnTo>
                      <a:pt x="1425" y="463"/>
                    </a:lnTo>
                    <a:lnTo>
                      <a:pt x="1425" y="0"/>
                    </a:lnTo>
                    <a:lnTo>
                      <a:pt x="1430" y="343"/>
                    </a:lnTo>
                    <a:lnTo>
                      <a:pt x="1435" y="494"/>
                    </a:lnTo>
                    <a:lnTo>
                      <a:pt x="1441" y="504"/>
                    </a:lnTo>
                    <a:lnTo>
                      <a:pt x="1446" y="504"/>
                    </a:lnTo>
                    <a:lnTo>
                      <a:pt x="1451" y="504"/>
                    </a:lnTo>
                    <a:lnTo>
                      <a:pt x="1451" y="494"/>
                    </a:lnTo>
                    <a:lnTo>
                      <a:pt x="1456" y="432"/>
                    </a:lnTo>
                    <a:lnTo>
                      <a:pt x="1461" y="208"/>
                    </a:lnTo>
                    <a:lnTo>
                      <a:pt x="1467" y="484"/>
                    </a:lnTo>
                    <a:lnTo>
                      <a:pt x="1472" y="494"/>
                    </a:lnTo>
                    <a:lnTo>
                      <a:pt x="1477" y="468"/>
                    </a:lnTo>
                    <a:lnTo>
                      <a:pt x="1477" y="478"/>
                    </a:lnTo>
                    <a:lnTo>
                      <a:pt x="1482" y="515"/>
                    </a:lnTo>
                    <a:lnTo>
                      <a:pt x="1487" y="494"/>
                    </a:lnTo>
                    <a:lnTo>
                      <a:pt x="1493" y="447"/>
                    </a:lnTo>
                    <a:lnTo>
                      <a:pt x="1498" y="494"/>
                    </a:lnTo>
                    <a:lnTo>
                      <a:pt x="1503" y="504"/>
                    </a:lnTo>
                    <a:lnTo>
                      <a:pt x="1503" y="452"/>
                    </a:lnTo>
                    <a:lnTo>
                      <a:pt x="1508" y="494"/>
                    </a:lnTo>
                    <a:lnTo>
                      <a:pt x="1513" y="21"/>
                    </a:lnTo>
                    <a:lnTo>
                      <a:pt x="1519" y="473"/>
                    </a:lnTo>
                    <a:lnTo>
                      <a:pt x="1524" y="442"/>
                    </a:lnTo>
                    <a:lnTo>
                      <a:pt x="1529" y="499"/>
                    </a:lnTo>
                    <a:lnTo>
                      <a:pt x="1529" y="504"/>
                    </a:lnTo>
                    <a:lnTo>
                      <a:pt x="1534" y="463"/>
                    </a:lnTo>
                    <a:lnTo>
                      <a:pt x="1539" y="364"/>
                    </a:lnTo>
                    <a:lnTo>
                      <a:pt x="1545" y="322"/>
                    </a:lnTo>
                    <a:lnTo>
                      <a:pt x="1550" y="432"/>
                    </a:lnTo>
                    <a:lnTo>
                      <a:pt x="1555" y="463"/>
                    </a:lnTo>
                    <a:lnTo>
                      <a:pt x="1555" y="426"/>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185" name="Freeform 184"/>
              <p:cNvSpPr>
                <a:spLocks/>
              </p:cNvSpPr>
              <p:nvPr/>
            </p:nvSpPr>
            <p:spPr bwMode="auto">
              <a:xfrm>
                <a:off x="6619663" y="2265082"/>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186" name="Freeform 185"/>
              <p:cNvSpPr>
                <a:spLocks/>
              </p:cNvSpPr>
              <p:nvPr/>
            </p:nvSpPr>
            <p:spPr bwMode="auto">
              <a:xfrm>
                <a:off x="6619663" y="1789999"/>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187" name="Freeform 186"/>
              <p:cNvSpPr>
                <a:spLocks/>
              </p:cNvSpPr>
              <p:nvPr/>
            </p:nvSpPr>
            <p:spPr bwMode="auto">
              <a:xfrm>
                <a:off x="6619663" y="1483113"/>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188" name="Line 187"/>
              <p:cNvSpPr>
                <a:spLocks noChangeShapeType="1"/>
              </p:cNvSpPr>
              <p:nvPr/>
            </p:nvSpPr>
            <p:spPr bwMode="auto">
              <a:xfrm flipV="1">
                <a:off x="6619663"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89" name="Rectangle 188"/>
              <p:cNvSpPr>
                <a:spLocks noChangeArrowheads="1"/>
              </p:cNvSpPr>
              <p:nvPr/>
            </p:nvSpPr>
            <p:spPr bwMode="auto">
              <a:xfrm>
                <a:off x="6590766" y="3052951"/>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0</a:t>
                </a:r>
                <a:endParaRPr lang="en-US">
                  <a:latin typeface="Helvetica"/>
                  <a:cs typeface="Helvetica"/>
                </a:endParaRPr>
              </a:p>
            </p:txBody>
          </p:sp>
          <p:sp>
            <p:nvSpPr>
              <p:cNvPr id="190" name="Line 189"/>
              <p:cNvSpPr>
                <a:spLocks noChangeShapeType="1"/>
              </p:cNvSpPr>
              <p:nvPr/>
            </p:nvSpPr>
            <p:spPr bwMode="auto">
              <a:xfrm flipV="1">
                <a:off x="668962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1" name="Line 190"/>
              <p:cNvSpPr>
                <a:spLocks noChangeShapeType="1"/>
              </p:cNvSpPr>
              <p:nvPr/>
            </p:nvSpPr>
            <p:spPr bwMode="auto">
              <a:xfrm flipV="1">
                <a:off x="675349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2" name="Line 191"/>
              <p:cNvSpPr>
                <a:spLocks noChangeShapeType="1"/>
              </p:cNvSpPr>
              <p:nvPr/>
            </p:nvSpPr>
            <p:spPr bwMode="auto">
              <a:xfrm flipV="1">
                <a:off x="681737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3" name="Line 192"/>
              <p:cNvSpPr>
                <a:spLocks noChangeShapeType="1"/>
              </p:cNvSpPr>
              <p:nvPr/>
            </p:nvSpPr>
            <p:spPr bwMode="auto">
              <a:xfrm flipV="1">
                <a:off x="688733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4" name="Line 193"/>
              <p:cNvSpPr>
                <a:spLocks noChangeShapeType="1"/>
              </p:cNvSpPr>
              <p:nvPr/>
            </p:nvSpPr>
            <p:spPr bwMode="auto">
              <a:xfrm flipV="1">
                <a:off x="6951206"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5" name="Rectangle 194"/>
              <p:cNvSpPr>
                <a:spLocks noChangeArrowheads="1"/>
              </p:cNvSpPr>
              <p:nvPr/>
            </p:nvSpPr>
            <p:spPr bwMode="auto">
              <a:xfrm>
                <a:off x="6882768" y="3052951"/>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196" name="Line 195"/>
              <p:cNvSpPr>
                <a:spLocks noChangeShapeType="1"/>
              </p:cNvSpPr>
              <p:nvPr/>
            </p:nvSpPr>
            <p:spPr bwMode="auto">
              <a:xfrm flipV="1">
                <a:off x="701508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7" name="Line 196"/>
              <p:cNvSpPr>
                <a:spLocks noChangeShapeType="1"/>
              </p:cNvSpPr>
              <p:nvPr/>
            </p:nvSpPr>
            <p:spPr bwMode="auto">
              <a:xfrm flipV="1">
                <a:off x="708504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8" name="Line 197"/>
              <p:cNvSpPr>
                <a:spLocks noChangeShapeType="1"/>
              </p:cNvSpPr>
              <p:nvPr/>
            </p:nvSpPr>
            <p:spPr bwMode="auto">
              <a:xfrm flipV="1">
                <a:off x="714891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199" name="Line 198"/>
              <p:cNvSpPr>
                <a:spLocks noChangeShapeType="1"/>
              </p:cNvSpPr>
              <p:nvPr/>
            </p:nvSpPr>
            <p:spPr bwMode="auto">
              <a:xfrm flipV="1">
                <a:off x="721279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0" name="Line 199"/>
              <p:cNvSpPr>
                <a:spLocks noChangeShapeType="1"/>
              </p:cNvSpPr>
              <p:nvPr/>
            </p:nvSpPr>
            <p:spPr bwMode="auto">
              <a:xfrm flipV="1">
                <a:off x="7282749"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1" name="Rectangle 200"/>
              <p:cNvSpPr>
                <a:spLocks noChangeArrowheads="1"/>
              </p:cNvSpPr>
              <p:nvPr/>
            </p:nvSpPr>
            <p:spPr bwMode="auto">
              <a:xfrm>
                <a:off x="7176290"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202" name="Line 201"/>
              <p:cNvSpPr>
                <a:spLocks noChangeShapeType="1"/>
              </p:cNvSpPr>
              <p:nvPr/>
            </p:nvSpPr>
            <p:spPr bwMode="auto">
              <a:xfrm flipV="1">
                <a:off x="734662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3" name="Line 202"/>
              <p:cNvSpPr>
                <a:spLocks noChangeShapeType="1"/>
              </p:cNvSpPr>
              <p:nvPr/>
            </p:nvSpPr>
            <p:spPr bwMode="auto">
              <a:xfrm flipV="1">
                <a:off x="741049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4" name="Line 203"/>
              <p:cNvSpPr>
                <a:spLocks noChangeShapeType="1"/>
              </p:cNvSpPr>
              <p:nvPr/>
            </p:nvSpPr>
            <p:spPr bwMode="auto">
              <a:xfrm flipV="1">
                <a:off x="748197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5" name="Line 204"/>
              <p:cNvSpPr>
                <a:spLocks noChangeShapeType="1"/>
              </p:cNvSpPr>
              <p:nvPr/>
            </p:nvSpPr>
            <p:spPr bwMode="auto">
              <a:xfrm flipV="1">
                <a:off x="754433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6" name="Line 206"/>
              <p:cNvSpPr>
                <a:spLocks noChangeShapeType="1"/>
              </p:cNvSpPr>
              <p:nvPr/>
            </p:nvSpPr>
            <p:spPr bwMode="auto">
              <a:xfrm flipV="1">
                <a:off x="7608208"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7" name="Rectangle 207"/>
              <p:cNvSpPr>
                <a:spLocks noChangeArrowheads="1"/>
              </p:cNvSpPr>
              <p:nvPr/>
            </p:nvSpPr>
            <p:spPr bwMode="auto">
              <a:xfrm>
                <a:off x="7507833"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150</a:t>
                </a:r>
                <a:endParaRPr lang="en-US">
                  <a:latin typeface="Helvetica"/>
                  <a:cs typeface="Helvetica"/>
                </a:endParaRPr>
              </a:p>
            </p:txBody>
          </p:sp>
          <p:sp>
            <p:nvSpPr>
              <p:cNvPr id="208" name="Line 208"/>
              <p:cNvSpPr>
                <a:spLocks noChangeShapeType="1"/>
              </p:cNvSpPr>
              <p:nvPr/>
            </p:nvSpPr>
            <p:spPr bwMode="auto">
              <a:xfrm flipV="1">
                <a:off x="767968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09" name="Line 209"/>
              <p:cNvSpPr>
                <a:spLocks noChangeShapeType="1"/>
              </p:cNvSpPr>
              <p:nvPr/>
            </p:nvSpPr>
            <p:spPr bwMode="auto">
              <a:xfrm flipV="1">
                <a:off x="774204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0" name="Line 210"/>
              <p:cNvSpPr>
                <a:spLocks noChangeShapeType="1"/>
              </p:cNvSpPr>
              <p:nvPr/>
            </p:nvSpPr>
            <p:spPr bwMode="auto">
              <a:xfrm flipV="1">
                <a:off x="780591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1" name="Line 211"/>
              <p:cNvSpPr>
                <a:spLocks noChangeShapeType="1"/>
              </p:cNvSpPr>
              <p:nvPr/>
            </p:nvSpPr>
            <p:spPr bwMode="auto">
              <a:xfrm flipV="1">
                <a:off x="787739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2" name="Line 212"/>
              <p:cNvSpPr>
                <a:spLocks noChangeShapeType="1"/>
              </p:cNvSpPr>
              <p:nvPr/>
            </p:nvSpPr>
            <p:spPr bwMode="auto">
              <a:xfrm flipV="1">
                <a:off x="7939751"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3" name="Rectangle 213"/>
              <p:cNvSpPr>
                <a:spLocks noChangeArrowheads="1"/>
              </p:cNvSpPr>
              <p:nvPr/>
            </p:nvSpPr>
            <p:spPr bwMode="auto">
              <a:xfrm>
                <a:off x="7840896"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214" name="Line 214"/>
              <p:cNvSpPr>
                <a:spLocks noChangeShapeType="1"/>
              </p:cNvSpPr>
              <p:nvPr/>
            </p:nvSpPr>
            <p:spPr bwMode="auto">
              <a:xfrm flipV="1">
                <a:off x="8003626"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5" name="Line 215"/>
              <p:cNvSpPr>
                <a:spLocks noChangeShapeType="1"/>
              </p:cNvSpPr>
              <p:nvPr/>
            </p:nvSpPr>
            <p:spPr bwMode="auto">
              <a:xfrm flipV="1">
                <a:off x="807510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6" name="Line 216"/>
              <p:cNvSpPr>
                <a:spLocks noChangeShapeType="1"/>
              </p:cNvSpPr>
              <p:nvPr/>
            </p:nvSpPr>
            <p:spPr bwMode="auto">
              <a:xfrm flipV="1">
                <a:off x="8137460"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7" name="Line 217"/>
              <p:cNvSpPr>
                <a:spLocks noChangeShapeType="1"/>
              </p:cNvSpPr>
              <p:nvPr/>
            </p:nvSpPr>
            <p:spPr bwMode="auto">
              <a:xfrm flipV="1">
                <a:off x="8201335"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8" name="Line 218"/>
              <p:cNvSpPr>
                <a:spLocks noChangeShapeType="1"/>
              </p:cNvSpPr>
              <p:nvPr/>
            </p:nvSpPr>
            <p:spPr bwMode="auto">
              <a:xfrm flipV="1">
                <a:off x="8272814"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19" name="Rectangle 219"/>
              <p:cNvSpPr>
                <a:spLocks noChangeArrowheads="1"/>
              </p:cNvSpPr>
              <p:nvPr/>
            </p:nvSpPr>
            <p:spPr bwMode="auto">
              <a:xfrm>
                <a:off x="8164835"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250</a:t>
                </a:r>
                <a:endParaRPr lang="en-US">
                  <a:latin typeface="Helvetica"/>
                  <a:cs typeface="Helvetica"/>
                </a:endParaRPr>
              </a:p>
            </p:txBody>
          </p:sp>
          <p:sp>
            <p:nvSpPr>
              <p:cNvPr id="220" name="Line 220"/>
              <p:cNvSpPr>
                <a:spLocks noChangeShapeType="1"/>
              </p:cNvSpPr>
              <p:nvPr/>
            </p:nvSpPr>
            <p:spPr bwMode="auto">
              <a:xfrm flipV="1">
                <a:off x="8335169"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1" name="Line 221"/>
              <p:cNvSpPr>
                <a:spLocks noChangeShapeType="1"/>
              </p:cNvSpPr>
              <p:nvPr/>
            </p:nvSpPr>
            <p:spPr bwMode="auto">
              <a:xfrm flipV="1">
                <a:off x="8399044"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2" name="Line 222"/>
              <p:cNvSpPr>
                <a:spLocks noChangeShapeType="1"/>
              </p:cNvSpPr>
              <p:nvPr/>
            </p:nvSpPr>
            <p:spPr bwMode="auto">
              <a:xfrm flipV="1">
                <a:off x="8470523"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3" name="Line 223"/>
              <p:cNvSpPr>
                <a:spLocks noChangeShapeType="1"/>
              </p:cNvSpPr>
              <p:nvPr/>
            </p:nvSpPr>
            <p:spPr bwMode="auto">
              <a:xfrm flipV="1">
                <a:off x="8532878"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4" name="Line 224"/>
              <p:cNvSpPr>
                <a:spLocks noChangeShapeType="1"/>
              </p:cNvSpPr>
              <p:nvPr/>
            </p:nvSpPr>
            <p:spPr bwMode="auto">
              <a:xfrm flipV="1">
                <a:off x="8596753"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5" name="Rectangle 225"/>
              <p:cNvSpPr>
                <a:spLocks noChangeArrowheads="1"/>
              </p:cNvSpPr>
              <p:nvPr/>
            </p:nvSpPr>
            <p:spPr bwMode="auto">
              <a:xfrm>
                <a:off x="8497898"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latin typeface="Helvetica"/>
                    <a:cs typeface="Helvetica"/>
                  </a:rPr>
                  <a:t>300</a:t>
                </a:r>
                <a:endParaRPr lang="en-US" dirty="0">
                  <a:latin typeface="Helvetica"/>
                  <a:cs typeface="Helvetica"/>
                </a:endParaRPr>
              </a:p>
            </p:txBody>
          </p:sp>
          <p:sp>
            <p:nvSpPr>
              <p:cNvPr id="226" name="Line 226"/>
              <p:cNvSpPr>
                <a:spLocks noChangeShapeType="1"/>
              </p:cNvSpPr>
              <p:nvPr/>
            </p:nvSpPr>
            <p:spPr bwMode="auto">
              <a:xfrm flipV="1">
                <a:off x="866823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7" name="Line 227"/>
              <p:cNvSpPr>
                <a:spLocks noChangeShapeType="1"/>
              </p:cNvSpPr>
              <p:nvPr/>
            </p:nvSpPr>
            <p:spPr bwMode="auto">
              <a:xfrm flipV="1">
                <a:off x="8730587"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8" name="Line 228"/>
              <p:cNvSpPr>
                <a:spLocks noChangeShapeType="1"/>
              </p:cNvSpPr>
              <p:nvPr/>
            </p:nvSpPr>
            <p:spPr bwMode="auto">
              <a:xfrm flipV="1">
                <a:off x="8794462"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29" name="Line 229"/>
              <p:cNvSpPr>
                <a:spLocks noChangeShapeType="1"/>
              </p:cNvSpPr>
              <p:nvPr/>
            </p:nvSpPr>
            <p:spPr bwMode="auto">
              <a:xfrm flipV="1">
                <a:off x="886594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0" name="Line 230"/>
              <p:cNvSpPr>
                <a:spLocks noChangeShapeType="1"/>
              </p:cNvSpPr>
              <p:nvPr/>
            </p:nvSpPr>
            <p:spPr bwMode="auto">
              <a:xfrm flipV="1">
                <a:off x="8929816" y="2940820"/>
                <a:ext cx="1520" cy="6196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1" name="Rectangle 231"/>
              <p:cNvSpPr>
                <a:spLocks noChangeArrowheads="1"/>
              </p:cNvSpPr>
              <p:nvPr/>
            </p:nvSpPr>
            <p:spPr bwMode="auto">
              <a:xfrm>
                <a:off x="8829441" y="3052951"/>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sp>
            <p:nvSpPr>
              <p:cNvPr id="232" name="Line 232"/>
              <p:cNvSpPr>
                <a:spLocks noChangeShapeType="1"/>
              </p:cNvSpPr>
              <p:nvPr/>
            </p:nvSpPr>
            <p:spPr bwMode="auto">
              <a:xfrm flipV="1">
                <a:off x="8992171" y="2973280"/>
                <a:ext cx="1520" cy="2950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3" name="Line 233"/>
              <p:cNvSpPr>
                <a:spLocks noChangeShapeType="1"/>
              </p:cNvSpPr>
              <p:nvPr/>
            </p:nvSpPr>
            <p:spPr bwMode="auto">
              <a:xfrm>
                <a:off x="6570996" y="3002788"/>
                <a:ext cx="2477446"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4" name="Line 234"/>
              <p:cNvSpPr>
                <a:spLocks noChangeShapeType="1"/>
              </p:cNvSpPr>
              <p:nvPr/>
            </p:nvSpPr>
            <p:spPr bwMode="auto">
              <a:xfrm>
                <a:off x="6619663" y="3002788"/>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5" name="Line 235"/>
              <p:cNvSpPr>
                <a:spLocks noChangeShapeType="1"/>
              </p:cNvSpPr>
              <p:nvPr/>
            </p:nvSpPr>
            <p:spPr bwMode="auto">
              <a:xfrm>
                <a:off x="6619663" y="2896558"/>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6" name="Line 236"/>
              <p:cNvSpPr>
                <a:spLocks noChangeShapeType="1"/>
              </p:cNvSpPr>
              <p:nvPr/>
            </p:nvSpPr>
            <p:spPr bwMode="auto">
              <a:xfrm>
                <a:off x="6619663" y="280213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7" name="Line 237"/>
              <p:cNvSpPr>
                <a:spLocks noChangeShapeType="1"/>
              </p:cNvSpPr>
              <p:nvPr/>
            </p:nvSpPr>
            <p:spPr bwMode="auto">
              <a:xfrm>
                <a:off x="6619663" y="2710656"/>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8" name="Line 238"/>
              <p:cNvSpPr>
                <a:spLocks noChangeShapeType="1"/>
              </p:cNvSpPr>
              <p:nvPr/>
            </p:nvSpPr>
            <p:spPr bwMode="auto">
              <a:xfrm>
                <a:off x="6619663" y="2604426"/>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39" name="Rectangle 239"/>
              <p:cNvSpPr>
                <a:spLocks noChangeArrowheads="1"/>
              </p:cNvSpPr>
              <p:nvPr/>
            </p:nvSpPr>
            <p:spPr bwMode="auto">
              <a:xfrm>
                <a:off x="6476090" y="2471640"/>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240" name="Line 240"/>
              <p:cNvSpPr>
                <a:spLocks noChangeShapeType="1"/>
              </p:cNvSpPr>
              <p:nvPr/>
            </p:nvSpPr>
            <p:spPr bwMode="auto">
              <a:xfrm>
                <a:off x="6619663" y="2510000"/>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1" name="Line 241"/>
              <p:cNvSpPr>
                <a:spLocks noChangeShapeType="1"/>
              </p:cNvSpPr>
              <p:nvPr/>
            </p:nvSpPr>
            <p:spPr bwMode="auto">
              <a:xfrm>
                <a:off x="6619663" y="2403770"/>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2" name="Line 242"/>
              <p:cNvSpPr>
                <a:spLocks noChangeShapeType="1"/>
              </p:cNvSpPr>
              <p:nvPr/>
            </p:nvSpPr>
            <p:spPr bwMode="auto">
              <a:xfrm>
                <a:off x="6619663" y="231229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3" name="Line 243"/>
              <p:cNvSpPr>
                <a:spLocks noChangeShapeType="1"/>
              </p:cNvSpPr>
              <p:nvPr/>
            </p:nvSpPr>
            <p:spPr bwMode="auto">
              <a:xfrm>
                <a:off x="6619663" y="2203114"/>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4" name="Rectangle 244"/>
              <p:cNvSpPr>
                <a:spLocks noChangeArrowheads="1"/>
              </p:cNvSpPr>
              <p:nvPr/>
            </p:nvSpPr>
            <p:spPr bwMode="auto">
              <a:xfrm>
                <a:off x="6476090" y="2073278"/>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245" name="Line 245"/>
              <p:cNvSpPr>
                <a:spLocks noChangeShapeType="1"/>
              </p:cNvSpPr>
              <p:nvPr/>
            </p:nvSpPr>
            <p:spPr bwMode="auto">
              <a:xfrm>
                <a:off x="6619663" y="2111640"/>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6" name="Line 246"/>
              <p:cNvSpPr>
                <a:spLocks noChangeShapeType="1"/>
              </p:cNvSpPr>
              <p:nvPr/>
            </p:nvSpPr>
            <p:spPr bwMode="auto">
              <a:xfrm>
                <a:off x="6619663" y="202016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7" name="Line 247"/>
              <p:cNvSpPr>
                <a:spLocks noChangeShapeType="1"/>
              </p:cNvSpPr>
              <p:nvPr/>
            </p:nvSpPr>
            <p:spPr bwMode="auto">
              <a:xfrm>
                <a:off x="6619663" y="191393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8" name="Line 248"/>
              <p:cNvSpPr>
                <a:spLocks noChangeShapeType="1"/>
              </p:cNvSpPr>
              <p:nvPr/>
            </p:nvSpPr>
            <p:spPr bwMode="auto">
              <a:xfrm>
                <a:off x="6619663" y="1819507"/>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49" name="Rectangle 249"/>
              <p:cNvSpPr>
                <a:spLocks noChangeArrowheads="1"/>
              </p:cNvSpPr>
              <p:nvPr/>
            </p:nvSpPr>
            <p:spPr bwMode="auto">
              <a:xfrm>
                <a:off x="6476090" y="1689671"/>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250" name="Line 250"/>
              <p:cNvSpPr>
                <a:spLocks noChangeShapeType="1"/>
              </p:cNvSpPr>
              <p:nvPr/>
            </p:nvSpPr>
            <p:spPr bwMode="auto">
              <a:xfrm>
                <a:off x="6619663" y="1713278"/>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1" name="Line 251"/>
              <p:cNvSpPr>
                <a:spLocks noChangeShapeType="1"/>
              </p:cNvSpPr>
              <p:nvPr/>
            </p:nvSpPr>
            <p:spPr bwMode="auto">
              <a:xfrm>
                <a:off x="6619663" y="162180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2" name="Line 252"/>
              <p:cNvSpPr>
                <a:spLocks noChangeShapeType="1"/>
              </p:cNvSpPr>
              <p:nvPr/>
            </p:nvSpPr>
            <p:spPr bwMode="auto">
              <a:xfrm>
                <a:off x="6619663" y="151262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3" name="Line 253"/>
              <p:cNvSpPr>
                <a:spLocks noChangeShapeType="1"/>
              </p:cNvSpPr>
              <p:nvPr/>
            </p:nvSpPr>
            <p:spPr bwMode="auto">
              <a:xfrm>
                <a:off x="6619663" y="1421147"/>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4" name="Rectangle 254"/>
              <p:cNvSpPr>
                <a:spLocks noChangeArrowheads="1"/>
              </p:cNvSpPr>
              <p:nvPr/>
            </p:nvSpPr>
            <p:spPr bwMode="auto">
              <a:xfrm>
                <a:off x="6476090" y="1288359"/>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255" name="Line 255"/>
              <p:cNvSpPr>
                <a:spLocks noChangeShapeType="1"/>
              </p:cNvSpPr>
              <p:nvPr/>
            </p:nvSpPr>
            <p:spPr bwMode="auto">
              <a:xfrm>
                <a:off x="6619663" y="1314917"/>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6" name="Line 256"/>
              <p:cNvSpPr>
                <a:spLocks noChangeShapeType="1"/>
              </p:cNvSpPr>
              <p:nvPr/>
            </p:nvSpPr>
            <p:spPr bwMode="auto">
              <a:xfrm>
                <a:off x="6619663" y="1223441"/>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7" name="Line 257"/>
              <p:cNvSpPr>
                <a:spLocks noChangeShapeType="1"/>
              </p:cNvSpPr>
              <p:nvPr/>
            </p:nvSpPr>
            <p:spPr bwMode="auto">
              <a:xfrm>
                <a:off x="6619663" y="112901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8" name="Line 258"/>
              <p:cNvSpPr>
                <a:spLocks noChangeShapeType="1"/>
              </p:cNvSpPr>
              <p:nvPr/>
            </p:nvSpPr>
            <p:spPr bwMode="auto">
              <a:xfrm>
                <a:off x="6619663" y="1022785"/>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59" name="Rectangle 259"/>
              <p:cNvSpPr>
                <a:spLocks noChangeArrowheads="1"/>
              </p:cNvSpPr>
              <p:nvPr/>
            </p:nvSpPr>
            <p:spPr bwMode="auto">
              <a:xfrm>
                <a:off x="6404611" y="889999"/>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260" name="Line 260"/>
              <p:cNvSpPr>
                <a:spLocks noChangeShapeType="1"/>
              </p:cNvSpPr>
              <p:nvPr/>
            </p:nvSpPr>
            <p:spPr bwMode="auto">
              <a:xfrm>
                <a:off x="6619663" y="931310"/>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1" name="Line 261"/>
              <p:cNvSpPr>
                <a:spLocks noChangeShapeType="1"/>
              </p:cNvSpPr>
              <p:nvPr/>
            </p:nvSpPr>
            <p:spPr bwMode="auto">
              <a:xfrm>
                <a:off x="6619663" y="822129"/>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2" name="Line 262"/>
              <p:cNvSpPr>
                <a:spLocks noChangeShapeType="1"/>
              </p:cNvSpPr>
              <p:nvPr/>
            </p:nvSpPr>
            <p:spPr bwMode="auto">
              <a:xfrm>
                <a:off x="6619663" y="73065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3" name="Line 263"/>
              <p:cNvSpPr>
                <a:spLocks noChangeShapeType="1"/>
              </p:cNvSpPr>
              <p:nvPr/>
            </p:nvSpPr>
            <p:spPr bwMode="auto">
              <a:xfrm>
                <a:off x="6619663" y="624425"/>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4" name="Rectangle 264"/>
              <p:cNvSpPr>
                <a:spLocks noChangeArrowheads="1"/>
              </p:cNvSpPr>
              <p:nvPr/>
            </p:nvSpPr>
            <p:spPr bwMode="auto">
              <a:xfrm>
                <a:off x="6404611" y="491637"/>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12</a:t>
                </a:r>
                <a:endParaRPr lang="en-US" sz="2000">
                  <a:latin typeface="Helvetica"/>
                  <a:cs typeface="Helvetica"/>
                </a:endParaRPr>
              </a:p>
            </p:txBody>
          </p:sp>
          <p:sp>
            <p:nvSpPr>
              <p:cNvPr id="265" name="Line 265"/>
              <p:cNvSpPr>
                <a:spLocks noChangeShapeType="1"/>
              </p:cNvSpPr>
              <p:nvPr/>
            </p:nvSpPr>
            <p:spPr bwMode="auto">
              <a:xfrm>
                <a:off x="6619663" y="529999"/>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6" name="Line 266"/>
              <p:cNvSpPr>
                <a:spLocks noChangeShapeType="1"/>
              </p:cNvSpPr>
              <p:nvPr/>
            </p:nvSpPr>
            <p:spPr bwMode="auto">
              <a:xfrm>
                <a:off x="6619663" y="43852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7" name="Line 267"/>
              <p:cNvSpPr>
                <a:spLocks noChangeShapeType="1"/>
              </p:cNvSpPr>
              <p:nvPr/>
            </p:nvSpPr>
            <p:spPr bwMode="auto">
              <a:xfrm>
                <a:off x="6619663" y="33229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8" name="Line 268"/>
              <p:cNvSpPr>
                <a:spLocks noChangeShapeType="1"/>
              </p:cNvSpPr>
              <p:nvPr/>
            </p:nvSpPr>
            <p:spPr bwMode="auto">
              <a:xfrm>
                <a:off x="6619663" y="240818"/>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69" name="Rectangle 269"/>
              <p:cNvSpPr>
                <a:spLocks noChangeArrowheads="1"/>
              </p:cNvSpPr>
              <p:nvPr/>
            </p:nvSpPr>
            <p:spPr bwMode="auto">
              <a:xfrm>
                <a:off x="6404611" y="10803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sp>
            <p:nvSpPr>
              <p:cNvPr id="270" name="Line 270"/>
              <p:cNvSpPr>
                <a:spLocks noChangeShapeType="1"/>
              </p:cNvSpPr>
              <p:nvPr/>
            </p:nvSpPr>
            <p:spPr bwMode="auto">
              <a:xfrm>
                <a:off x="6619663" y="131637"/>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71" name="Line 271"/>
              <p:cNvSpPr>
                <a:spLocks noChangeShapeType="1"/>
              </p:cNvSpPr>
              <p:nvPr/>
            </p:nvSpPr>
            <p:spPr bwMode="auto">
              <a:xfrm>
                <a:off x="6619663" y="4016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72" name="Line 272"/>
              <p:cNvSpPr>
                <a:spLocks noChangeShapeType="1"/>
              </p:cNvSpPr>
              <p:nvPr/>
            </p:nvSpPr>
            <p:spPr bwMode="auto">
              <a:xfrm flipV="1">
                <a:off x="6619663" y="40162"/>
                <a:ext cx="1520" cy="29626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273" name="Freeform 273"/>
              <p:cNvSpPr>
                <a:spLocks/>
              </p:cNvSpPr>
              <p:nvPr/>
            </p:nvSpPr>
            <p:spPr bwMode="auto">
              <a:xfrm>
                <a:off x="692954" y="4569674"/>
                <a:ext cx="2374029" cy="1947543"/>
              </a:xfrm>
              <a:custGeom>
                <a:avLst/>
                <a:gdLst>
                  <a:gd name="T0" fmla="*/ 21 w 1561"/>
                  <a:gd name="T1" fmla="*/ 567 h 660"/>
                  <a:gd name="T2" fmla="*/ 47 w 1561"/>
                  <a:gd name="T3" fmla="*/ 645 h 660"/>
                  <a:gd name="T4" fmla="*/ 73 w 1561"/>
                  <a:gd name="T5" fmla="*/ 572 h 660"/>
                  <a:gd name="T6" fmla="*/ 99 w 1561"/>
                  <a:gd name="T7" fmla="*/ 613 h 660"/>
                  <a:gd name="T8" fmla="*/ 125 w 1561"/>
                  <a:gd name="T9" fmla="*/ 619 h 660"/>
                  <a:gd name="T10" fmla="*/ 151 w 1561"/>
                  <a:gd name="T11" fmla="*/ 650 h 660"/>
                  <a:gd name="T12" fmla="*/ 177 w 1561"/>
                  <a:gd name="T13" fmla="*/ 655 h 660"/>
                  <a:gd name="T14" fmla="*/ 203 w 1561"/>
                  <a:gd name="T15" fmla="*/ 535 h 660"/>
                  <a:gd name="T16" fmla="*/ 229 w 1561"/>
                  <a:gd name="T17" fmla="*/ 624 h 660"/>
                  <a:gd name="T18" fmla="*/ 255 w 1561"/>
                  <a:gd name="T19" fmla="*/ 587 h 660"/>
                  <a:gd name="T20" fmla="*/ 281 w 1561"/>
                  <a:gd name="T21" fmla="*/ 530 h 660"/>
                  <a:gd name="T22" fmla="*/ 307 w 1561"/>
                  <a:gd name="T23" fmla="*/ 645 h 660"/>
                  <a:gd name="T24" fmla="*/ 333 w 1561"/>
                  <a:gd name="T25" fmla="*/ 619 h 660"/>
                  <a:gd name="T26" fmla="*/ 359 w 1561"/>
                  <a:gd name="T27" fmla="*/ 639 h 660"/>
                  <a:gd name="T28" fmla="*/ 385 w 1561"/>
                  <a:gd name="T29" fmla="*/ 629 h 660"/>
                  <a:gd name="T30" fmla="*/ 411 w 1561"/>
                  <a:gd name="T31" fmla="*/ 567 h 660"/>
                  <a:gd name="T32" fmla="*/ 437 w 1561"/>
                  <a:gd name="T33" fmla="*/ 639 h 660"/>
                  <a:gd name="T34" fmla="*/ 463 w 1561"/>
                  <a:gd name="T35" fmla="*/ 613 h 660"/>
                  <a:gd name="T36" fmla="*/ 489 w 1561"/>
                  <a:gd name="T37" fmla="*/ 634 h 660"/>
                  <a:gd name="T38" fmla="*/ 515 w 1561"/>
                  <a:gd name="T39" fmla="*/ 603 h 660"/>
                  <a:gd name="T40" fmla="*/ 541 w 1561"/>
                  <a:gd name="T41" fmla="*/ 639 h 660"/>
                  <a:gd name="T42" fmla="*/ 567 w 1561"/>
                  <a:gd name="T43" fmla="*/ 639 h 660"/>
                  <a:gd name="T44" fmla="*/ 593 w 1561"/>
                  <a:gd name="T45" fmla="*/ 593 h 660"/>
                  <a:gd name="T46" fmla="*/ 619 w 1561"/>
                  <a:gd name="T47" fmla="*/ 650 h 660"/>
                  <a:gd name="T48" fmla="*/ 645 w 1561"/>
                  <a:gd name="T49" fmla="*/ 577 h 660"/>
                  <a:gd name="T50" fmla="*/ 671 w 1561"/>
                  <a:gd name="T51" fmla="*/ 645 h 660"/>
                  <a:gd name="T52" fmla="*/ 697 w 1561"/>
                  <a:gd name="T53" fmla="*/ 650 h 660"/>
                  <a:gd name="T54" fmla="*/ 723 w 1561"/>
                  <a:gd name="T55" fmla="*/ 639 h 660"/>
                  <a:gd name="T56" fmla="*/ 749 w 1561"/>
                  <a:gd name="T57" fmla="*/ 639 h 660"/>
                  <a:gd name="T58" fmla="*/ 775 w 1561"/>
                  <a:gd name="T59" fmla="*/ 629 h 660"/>
                  <a:gd name="T60" fmla="*/ 801 w 1561"/>
                  <a:gd name="T61" fmla="*/ 405 h 660"/>
                  <a:gd name="T62" fmla="*/ 827 w 1561"/>
                  <a:gd name="T63" fmla="*/ 650 h 660"/>
                  <a:gd name="T64" fmla="*/ 853 w 1561"/>
                  <a:gd name="T65" fmla="*/ 650 h 660"/>
                  <a:gd name="T66" fmla="*/ 879 w 1561"/>
                  <a:gd name="T67" fmla="*/ 587 h 660"/>
                  <a:gd name="T68" fmla="*/ 910 w 1561"/>
                  <a:gd name="T69" fmla="*/ 624 h 660"/>
                  <a:gd name="T70" fmla="*/ 936 w 1561"/>
                  <a:gd name="T71" fmla="*/ 639 h 660"/>
                  <a:gd name="T72" fmla="*/ 962 w 1561"/>
                  <a:gd name="T73" fmla="*/ 530 h 660"/>
                  <a:gd name="T74" fmla="*/ 988 w 1561"/>
                  <a:gd name="T75" fmla="*/ 551 h 660"/>
                  <a:gd name="T76" fmla="*/ 1014 w 1561"/>
                  <a:gd name="T77" fmla="*/ 572 h 660"/>
                  <a:gd name="T78" fmla="*/ 1041 w 1561"/>
                  <a:gd name="T79" fmla="*/ 645 h 660"/>
                  <a:gd name="T80" fmla="*/ 1067 w 1561"/>
                  <a:gd name="T81" fmla="*/ 639 h 660"/>
                  <a:gd name="T82" fmla="*/ 1093 w 1561"/>
                  <a:gd name="T83" fmla="*/ 587 h 660"/>
                  <a:gd name="T84" fmla="*/ 1119 w 1561"/>
                  <a:gd name="T85" fmla="*/ 561 h 660"/>
                  <a:gd name="T86" fmla="*/ 1145 w 1561"/>
                  <a:gd name="T87" fmla="*/ 572 h 660"/>
                  <a:gd name="T88" fmla="*/ 1171 w 1561"/>
                  <a:gd name="T89" fmla="*/ 572 h 660"/>
                  <a:gd name="T90" fmla="*/ 1197 w 1561"/>
                  <a:gd name="T91" fmla="*/ 577 h 660"/>
                  <a:gd name="T92" fmla="*/ 1223 w 1561"/>
                  <a:gd name="T93" fmla="*/ 535 h 660"/>
                  <a:gd name="T94" fmla="*/ 1249 w 1561"/>
                  <a:gd name="T95" fmla="*/ 619 h 660"/>
                  <a:gd name="T96" fmla="*/ 1275 w 1561"/>
                  <a:gd name="T97" fmla="*/ 593 h 660"/>
                  <a:gd name="T98" fmla="*/ 1301 w 1561"/>
                  <a:gd name="T99" fmla="*/ 509 h 660"/>
                  <a:gd name="T100" fmla="*/ 1327 w 1561"/>
                  <a:gd name="T101" fmla="*/ 608 h 660"/>
                  <a:gd name="T102" fmla="*/ 1353 w 1561"/>
                  <a:gd name="T103" fmla="*/ 582 h 660"/>
                  <a:gd name="T104" fmla="*/ 1379 w 1561"/>
                  <a:gd name="T105" fmla="*/ 343 h 660"/>
                  <a:gd name="T106" fmla="*/ 1405 w 1561"/>
                  <a:gd name="T107" fmla="*/ 494 h 660"/>
                  <a:gd name="T108" fmla="*/ 1431 w 1561"/>
                  <a:gd name="T109" fmla="*/ 577 h 660"/>
                  <a:gd name="T110" fmla="*/ 1457 w 1561"/>
                  <a:gd name="T111" fmla="*/ 634 h 660"/>
                  <a:gd name="T112" fmla="*/ 1483 w 1561"/>
                  <a:gd name="T113" fmla="*/ 624 h 660"/>
                  <a:gd name="T114" fmla="*/ 1509 w 1561"/>
                  <a:gd name="T115" fmla="*/ 645 h 660"/>
                  <a:gd name="T116" fmla="*/ 1535 w 1561"/>
                  <a:gd name="T117" fmla="*/ 619 h 660"/>
                  <a:gd name="T118" fmla="*/ 1561 w 1561"/>
                  <a:gd name="T119" fmla="*/ 48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1" h="660">
                    <a:moveTo>
                      <a:pt x="0" y="535"/>
                    </a:moveTo>
                    <a:lnTo>
                      <a:pt x="5" y="535"/>
                    </a:lnTo>
                    <a:lnTo>
                      <a:pt x="10" y="613"/>
                    </a:lnTo>
                    <a:lnTo>
                      <a:pt x="16" y="452"/>
                    </a:lnTo>
                    <a:lnTo>
                      <a:pt x="21" y="567"/>
                    </a:lnTo>
                    <a:lnTo>
                      <a:pt x="21" y="567"/>
                    </a:lnTo>
                    <a:lnTo>
                      <a:pt x="26" y="645"/>
                    </a:lnTo>
                    <a:lnTo>
                      <a:pt x="31" y="577"/>
                    </a:lnTo>
                    <a:lnTo>
                      <a:pt x="36" y="587"/>
                    </a:lnTo>
                    <a:lnTo>
                      <a:pt x="42" y="624"/>
                    </a:lnTo>
                    <a:lnTo>
                      <a:pt x="47" y="587"/>
                    </a:lnTo>
                    <a:lnTo>
                      <a:pt x="47" y="645"/>
                    </a:lnTo>
                    <a:lnTo>
                      <a:pt x="52" y="468"/>
                    </a:lnTo>
                    <a:lnTo>
                      <a:pt x="57" y="530"/>
                    </a:lnTo>
                    <a:lnTo>
                      <a:pt x="62" y="535"/>
                    </a:lnTo>
                    <a:lnTo>
                      <a:pt x="68" y="634"/>
                    </a:lnTo>
                    <a:lnTo>
                      <a:pt x="73" y="645"/>
                    </a:lnTo>
                    <a:lnTo>
                      <a:pt x="73" y="572"/>
                    </a:lnTo>
                    <a:lnTo>
                      <a:pt x="78" y="634"/>
                    </a:lnTo>
                    <a:lnTo>
                      <a:pt x="83" y="296"/>
                    </a:lnTo>
                    <a:lnTo>
                      <a:pt x="89" y="515"/>
                    </a:lnTo>
                    <a:lnTo>
                      <a:pt x="94" y="228"/>
                    </a:lnTo>
                    <a:lnTo>
                      <a:pt x="99" y="551"/>
                    </a:lnTo>
                    <a:lnTo>
                      <a:pt x="99" y="613"/>
                    </a:lnTo>
                    <a:lnTo>
                      <a:pt x="104" y="572"/>
                    </a:lnTo>
                    <a:lnTo>
                      <a:pt x="109" y="655"/>
                    </a:lnTo>
                    <a:lnTo>
                      <a:pt x="115" y="645"/>
                    </a:lnTo>
                    <a:lnTo>
                      <a:pt x="120" y="608"/>
                    </a:lnTo>
                    <a:lnTo>
                      <a:pt x="125" y="488"/>
                    </a:lnTo>
                    <a:lnTo>
                      <a:pt x="125" y="619"/>
                    </a:lnTo>
                    <a:lnTo>
                      <a:pt x="130" y="546"/>
                    </a:lnTo>
                    <a:lnTo>
                      <a:pt x="135" y="650"/>
                    </a:lnTo>
                    <a:lnTo>
                      <a:pt x="141" y="567"/>
                    </a:lnTo>
                    <a:lnTo>
                      <a:pt x="146" y="530"/>
                    </a:lnTo>
                    <a:lnTo>
                      <a:pt x="151" y="546"/>
                    </a:lnTo>
                    <a:lnTo>
                      <a:pt x="151" y="650"/>
                    </a:lnTo>
                    <a:lnTo>
                      <a:pt x="156" y="639"/>
                    </a:lnTo>
                    <a:lnTo>
                      <a:pt x="161" y="655"/>
                    </a:lnTo>
                    <a:lnTo>
                      <a:pt x="167" y="582"/>
                    </a:lnTo>
                    <a:lnTo>
                      <a:pt x="172" y="556"/>
                    </a:lnTo>
                    <a:lnTo>
                      <a:pt x="177" y="457"/>
                    </a:lnTo>
                    <a:lnTo>
                      <a:pt x="177" y="655"/>
                    </a:lnTo>
                    <a:lnTo>
                      <a:pt x="182" y="613"/>
                    </a:lnTo>
                    <a:lnTo>
                      <a:pt x="187" y="577"/>
                    </a:lnTo>
                    <a:lnTo>
                      <a:pt x="193" y="171"/>
                    </a:lnTo>
                    <a:lnTo>
                      <a:pt x="198" y="629"/>
                    </a:lnTo>
                    <a:lnTo>
                      <a:pt x="203" y="613"/>
                    </a:lnTo>
                    <a:lnTo>
                      <a:pt x="203" y="535"/>
                    </a:lnTo>
                    <a:lnTo>
                      <a:pt x="208" y="499"/>
                    </a:lnTo>
                    <a:lnTo>
                      <a:pt x="213" y="587"/>
                    </a:lnTo>
                    <a:lnTo>
                      <a:pt x="219" y="577"/>
                    </a:lnTo>
                    <a:lnTo>
                      <a:pt x="224" y="608"/>
                    </a:lnTo>
                    <a:lnTo>
                      <a:pt x="229" y="619"/>
                    </a:lnTo>
                    <a:lnTo>
                      <a:pt x="229" y="624"/>
                    </a:lnTo>
                    <a:lnTo>
                      <a:pt x="234" y="624"/>
                    </a:lnTo>
                    <a:lnTo>
                      <a:pt x="239" y="619"/>
                    </a:lnTo>
                    <a:lnTo>
                      <a:pt x="245" y="608"/>
                    </a:lnTo>
                    <a:lnTo>
                      <a:pt x="250" y="624"/>
                    </a:lnTo>
                    <a:lnTo>
                      <a:pt x="255" y="593"/>
                    </a:lnTo>
                    <a:lnTo>
                      <a:pt x="255" y="587"/>
                    </a:lnTo>
                    <a:lnTo>
                      <a:pt x="260" y="546"/>
                    </a:lnTo>
                    <a:lnTo>
                      <a:pt x="265" y="603"/>
                    </a:lnTo>
                    <a:lnTo>
                      <a:pt x="271" y="655"/>
                    </a:lnTo>
                    <a:lnTo>
                      <a:pt x="276" y="655"/>
                    </a:lnTo>
                    <a:lnTo>
                      <a:pt x="281" y="613"/>
                    </a:lnTo>
                    <a:lnTo>
                      <a:pt x="281" y="530"/>
                    </a:lnTo>
                    <a:lnTo>
                      <a:pt x="286" y="608"/>
                    </a:lnTo>
                    <a:lnTo>
                      <a:pt x="291" y="447"/>
                    </a:lnTo>
                    <a:lnTo>
                      <a:pt x="297" y="639"/>
                    </a:lnTo>
                    <a:lnTo>
                      <a:pt x="302" y="447"/>
                    </a:lnTo>
                    <a:lnTo>
                      <a:pt x="307" y="478"/>
                    </a:lnTo>
                    <a:lnTo>
                      <a:pt x="307" y="645"/>
                    </a:lnTo>
                    <a:lnTo>
                      <a:pt x="312" y="619"/>
                    </a:lnTo>
                    <a:lnTo>
                      <a:pt x="317" y="629"/>
                    </a:lnTo>
                    <a:lnTo>
                      <a:pt x="323" y="613"/>
                    </a:lnTo>
                    <a:lnTo>
                      <a:pt x="328" y="567"/>
                    </a:lnTo>
                    <a:lnTo>
                      <a:pt x="333" y="634"/>
                    </a:lnTo>
                    <a:lnTo>
                      <a:pt x="333" y="619"/>
                    </a:lnTo>
                    <a:lnTo>
                      <a:pt x="338" y="603"/>
                    </a:lnTo>
                    <a:lnTo>
                      <a:pt x="343" y="603"/>
                    </a:lnTo>
                    <a:lnTo>
                      <a:pt x="349" y="587"/>
                    </a:lnTo>
                    <a:lnTo>
                      <a:pt x="354" y="587"/>
                    </a:lnTo>
                    <a:lnTo>
                      <a:pt x="359" y="598"/>
                    </a:lnTo>
                    <a:lnTo>
                      <a:pt x="359" y="639"/>
                    </a:lnTo>
                    <a:lnTo>
                      <a:pt x="364" y="582"/>
                    </a:lnTo>
                    <a:lnTo>
                      <a:pt x="369" y="629"/>
                    </a:lnTo>
                    <a:lnTo>
                      <a:pt x="375" y="650"/>
                    </a:lnTo>
                    <a:lnTo>
                      <a:pt x="380" y="624"/>
                    </a:lnTo>
                    <a:lnTo>
                      <a:pt x="385" y="634"/>
                    </a:lnTo>
                    <a:lnTo>
                      <a:pt x="385" y="629"/>
                    </a:lnTo>
                    <a:lnTo>
                      <a:pt x="390" y="645"/>
                    </a:lnTo>
                    <a:lnTo>
                      <a:pt x="395" y="639"/>
                    </a:lnTo>
                    <a:lnTo>
                      <a:pt x="401" y="619"/>
                    </a:lnTo>
                    <a:lnTo>
                      <a:pt x="406" y="598"/>
                    </a:lnTo>
                    <a:lnTo>
                      <a:pt x="411" y="577"/>
                    </a:lnTo>
                    <a:lnTo>
                      <a:pt x="411" y="567"/>
                    </a:lnTo>
                    <a:lnTo>
                      <a:pt x="416" y="655"/>
                    </a:lnTo>
                    <a:lnTo>
                      <a:pt x="421" y="587"/>
                    </a:lnTo>
                    <a:lnTo>
                      <a:pt x="427" y="639"/>
                    </a:lnTo>
                    <a:lnTo>
                      <a:pt x="432" y="619"/>
                    </a:lnTo>
                    <a:lnTo>
                      <a:pt x="437" y="619"/>
                    </a:lnTo>
                    <a:lnTo>
                      <a:pt x="437" y="639"/>
                    </a:lnTo>
                    <a:lnTo>
                      <a:pt x="442" y="645"/>
                    </a:lnTo>
                    <a:lnTo>
                      <a:pt x="447" y="551"/>
                    </a:lnTo>
                    <a:lnTo>
                      <a:pt x="453" y="655"/>
                    </a:lnTo>
                    <a:lnTo>
                      <a:pt x="458" y="660"/>
                    </a:lnTo>
                    <a:lnTo>
                      <a:pt x="463" y="655"/>
                    </a:lnTo>
                    <a:lnTo>
                      <a:pt x="463" y="613"/>
                    </a:lnTo>
                    <a:lnTo>
                      <a:pt x="468" y="619"/>
                    </a:lnTo>
                    <a:lnTo>
                      <a:pt x="473" y="645"/>
                    </a:lnTo>
                    <a:lnTo>
                      <a:pt x="479" y="593"/>
                    </a:lnTo>
                    <a:lnTo>
                      <a:pt x="484" y="655"/>
                    </a:lnTo>
                    <a:lnTo>
                      <a:pt x="489" y="650"/>
                    </a:lnTo>
                    <a:lnTo>
                      <a:pt x="489" y="634"/>
                    </a:lnTo>
                    <a:lnTo>
                      <a:pt x="494" y="608"/>
                    </a:lnTo>
                    <a:lnTo>
                      <a:pt x="499" y="556"/>
                    </a:lnTo>
                    <a:lnTo>
                      <a:pt x="505" y="634"/>
                    </a:lnTo>
                    <a:lnTo>
                      <a:pt x="510" y="582"/>
                    </a:lnTo>
                    <a:lnTo>
                      <a:pt x="515" y="645"/>
                    </a:lnTo>
                    <a:lnTo>
                      <a:pt x="515" y="603"/>
                    </a:lnTo>
                    <a:lnTo>
                      <a:pt x="520" y="634"/>
                    </a:lnTo>
                    <a:lnTo>
                      <a:pt x="525" y="582"/>
                    </a:lnTo>
                    <a:lnTo>
                      <a:pt x="531" y="582"/>
                    </a:lnTo>
                    <a:lnTo>
                      <a:pt x="536" y="655"/>
                    </a:lnTo>
                    <a:lnTo>
                      <a:pt x="541" y="598"/>
                    </a:lnTo>
                    <a:lnTo>
                      <a:pt x="541" y="639"/>
                    </a:lnTo>
                    <a:lnTo>
                      <a:pt x="546" y="639"/>
                    </a:lnTo>
                    <a:lnTo>
                      <a:pt x="551" y="624"/>
                    </a:lnTo>
                    <a:lnTo>
                      <a:pt x="557" y="556"/>
                    </a:lnTo>
                    <a:lnTo>
                      <a:pt x="562" y="650"/>
                    </a:lnTo>
                    <a:lnTo>
                      <a:pt x="567" y="634"/>
                    </a:lnTo>
                    <a:lnTo>
                      <a:pt x="567" y="639"/>
                    </a:lnTo>
                    <a:lnTo>
                      <a:pt x="572" y="634"/>
                    </a:lnTo>
                    <a:lnTo>
                      <a:pt x="578" y="660"/>
                    </a:lnTo>
                    <a:lnTo>
                      <a:pt x="583" y="634"/>
                    </a:lnTo>
                    <a:lnTo>
                      <a:pt x="588" y="613"/>
                    </a:lnTo>
                    <a:lnTo>
                      <a:pt x="593" y="613"/>
                    </a:lnTo>
                    <a:lnTo>
                      <a:pt x="593" y="593"/>
                    </a:lnTo>
                    <a:lnTo>
                      <a:pt x="598" y="593"/>
                    </a:lnTo>
                    <a:lnTo>
                      <a:pt x="604" y="624"/>
                    </a:lnTo>
                    <a:lnTo>
                      <a:pt x="609" y="613"/>
                    </a:lnTo>
                    <a:lnTo>
                      <a:pt x="614" y="624"/>
                    </a:lnTo>
                    <a:lnTo>
                      <a:pt x="619" y="650"/>
                    </a:lnTo>
                    <a:lnTo>
                      <a:pt x="619" y="650"/>
                    </a:lnTo>
                    <a:lnTo>
                      <a:pt x="624" y="645"/>
                    </a:lnTo>
                    <a:lnTo>
                      <a:pt x="630" y="567"/>
                    </a:lnTo>
                    <a:lnTo>
                      <a:pt x="635" y="478"/>
                    </a:lnTo>
                    <a:lnTo>
                      <a:pt x="640" y="577"/>
                    </a:lnTo>
                    <a:lnTo>
                      <a:pt x="645" y="561"/>
                    </a:lnTo>
                    <a:lnTo>
                      <a:pt x="645" y="577"/>
                    </a:lnTo>
                    <a:lnTo>
                      <a:pt x="650" y="619"/>
                    </a:lnTo>
                    <a:lnTo>
                      <a:pt x="656" y="655"/>
                    </a:lnTo>
                    <a:lnTo>
                      <a:pt x="661" y="608"/>
                    </a:lnTo>
                    <a:lnTo>
                      <a:pt x="666" y="546"/>
                    </a:lnTo>
                    <a:lnTo>
                      <a:pt x="671" y="572"/>
                    </a:lnTo>
                    <a:lnTo>
                      <a:pt x="671" y="645"/>
                    </a:lnTo>
                    <a:lnTo>
                      <a:pt x="676" y="645"/>
                    </a:lnTo>
                    <a:lnTo>
                      <a:pt x="682" y="619"/>
                    </a:lnTo>
                    <a:lnTo>
                      <a:pt x="687" y="624"/>
                    </a:lnTo>
                    <a:lnTo>
                      <a:pt x="692" y="587"/>
                    </a:lnTo>
                    <a:lnTo>
                      <a:pt x="697" y="593"/>
                    </a:lnTo>
                    <a:lnTo>
                      <a:pt x="697" y="650"/>
                    </a:lnTo>
                    <a:lnTo>
                      <a:pt x="702" y="603"/>
                    </a:lnTo>
                    <a:lnTo>
                      <a:pt x="708" y="572"/>
                    </a:lnTo>
                    <a:lnTo>
                      <a:pt x="713" y="567"/>
                    </a:lnTo>
                    <a:lnTo>
                      <a:pt x="718" y="587"/>
                    </a:lnTo>
                    <a:lnTo>
                      <a:pt x="723" y="650"/>
                    </a:lnTo>
                    <a:lnTo>
                      <a:pt x="723" y="639"/>
                    </a:lnTo>
                    <a:lnTo>
                      <a:pt x="728" y="587"/>
                    </a:lnTo>
                    <a:lnTo>
                      <a:pt x="734" y="613"/>
                    </a:lnTo>
                    <a:lnTo>
                      <a:pt x="739" y="639"/>
                    </a:lnTo>
                    <a:lnTo>
                      <a:pt x="744" y="639"/>
                    </a:lnTo>
                    <a:lnTo>
                      <a:pt x="749" y="613"/>
                    </a:lnTo>
                    <a:lnTo>
                      <a:pt x="749" y="639"/>
                    </a:lnTo>
                    <a:lnTo>
                      <a:pt x="754" y="577"/>
                    </a:lnTo>
                    <a:lnTo>
                      <a:pt x="760" y="442"/>
                    </a:lnTo>
                    <a:lnTo>
                      <a:pt x="765" y="384"/>
                    </a:lnTo>
                    <a:lnTo>
                      <a:pt x="770" y="624"/>
                    </a:lnTo>
                    <a:lnTo>
                      <a:pt x="775" y="634"/>
                    </a:lnTo>
                    <a:lnTo>
                      <a:pt x="775" y="629"/>
                    </a:lnTo>
                    <a:lnTo>
                      <a:pt x="780" y="645"/>
                    </a:lnTo>
                    <a:lnTo>
                      <a:pt x="786" y="655"/>
                    </a:lnTo>
                    <a:lnTo>
                      <a:pt x="791" y="546"/>
                    </a:lnTo>
                    <a:lnTo>
                      <a:pt x="796" y="613"/>
                    </a:lnTo>
                    <a:lnTo>
                      <a:pt x="801" y="499"/>
                    </a:lnTo>
                    <a:lnTo>
                      <a:pt x="801" y="405"/>
                    </a:lnTo>
                    <a:lnTo>
                      <a:pt x="806" y="515"/>
                    </a:lnTo>
                    <a:lnTo>
                      <a:pt x="812" y="515"/>
                    </a:lnTo>
                    <a:lnTo>
                      <a:pt x="817" y="525"/>
                    </a:lnTo>
                    <a:lnTo>
                      <a:pt x="822" y="613"/>
                    </a:lnTo>
                    <a:lnTo>
                      <a:pt x="827" y="619"/>
                    </a:lnTo>
                    <a:lnTo>
                      <a:pt x="827" y="650"/>
                    </a:lnTo>
                    <a:lnTo>
                      <a:pt x="832" y="639"/>
                    </a:lnTo>
                    <a:lnTo>
                      <a:pt x="838" y="593"/>
                    </a:lnTo>
                    <a:lnTo>
                      <a:pt x="843" y="655"/>
                    </a:lnTo>
                    <a:lnTo>
                      <a:pt x="848" y="608"/>
                    </a:lnTo>
                    <a:lnTo>
                      <a:pt x="853" y="624"/>
                    </a:lnTo>
                    <a:lnTo>
                      <a:pt x="853" y="650"/>
                    </a:lnTo>
                    <a:lnTo>
                      <a:pt x="858" y="572"/>
                    </a:lnTo>
                    <a:lnTo>
                      <a:pt x="864" y="608"/>
                    </a:lnTo>
                    <a:lnTo>
                      <a:pt x="869" y="582"/>
                    </a:lnTo>
                    <a:lnTo>
                      <a:pt x="874" y="629"/>
                    </a:lnTo>
                    <a:lnTo>
                      <a:pt x="879" y="598"/>
                    </a:lnTo>
                    <a:lnTo>
                      <a:pt x="879" y="587"/>
                    </a:lnTo>
                    <a:lnTo>
                      <a:pt x="884" y="624"/>
                    </a:lnTo>
                    <a:lnTo>
                      <a:pt x="890" y="629"/>
                    </a:lnTo>
                    <a:lnTo>
                      <a:pt x="895" y="629"/>
                    </a:lnTo>
                    <a:lnTo>
                      <a:pt x="900" y="645"/>
                    </a:lnTo>
                    <a:lnTo>
                      <a:pt x="905" y="587"/>
                    </a:lnTo>
                    <a:lnTo>
                      <a:pt x="910" y="624"/>
                    </a:lnTo>
                    <a:lnTo>
                      <a:pt x="910" y="567"/>
                    </a:lnTo>
                    <a:lnTo>
                      <a:pt x="916" y="577"/>
                    </a:lnTo>
                    <a:lnTo>
                      <a:pt x="921" y="567"/>
                    </a:lnTo>
                    <a:lnTo>
                      <a:pt x="926" y="645"/>
                    </a:lnTo>
                    <a:lnTo>
                      <a:pt x="931" y="587"/>
                    </a:lnTo>
                    <a:lnTo>
                      <a:pt x="936" y="639"/>
                    </a:lnTo>
                    <a:lnTo>
                      <a:pt x="936" y="645"/>
                    </a:lnTo>
                    <a:lnTo>
                      <a:pt x="942" y="608"/>
                    </a:lnTo>
                    <a:lnTo>
                      <a:pt x="947" y="650"/>
                    </a:lnTo>
                    <a:lnTo>
                      <a:pt x="952" y="624"/>
                    </a:lnTo>
                    <a:lnTo>
                      <a:pt x="957" y="624"/>
                    </a:lnTo>
                    <a:lnTo>
                      <a:pt x="962" y="530"/>
                    </a:lnTo>
                    <a:lnTo>
                      <a:pt x="962" y="593"/>
                    </a:lnTo>
                    <a:lnTo>
                      <a:pt x="968" y="515"/>
                    </a:lnTo>
                    <a:lnTo>
                      <a:pt x="973" y="655"/>
                    </a:lnTo>
                    <a:lnTo>
                      <a:pt x="978" y="655"/>
                    </a:lnTo>
                    <a:lnTo>
                      <a:pt x="983" y="655"/>
                    </a:lnTo>
                    <a:lnTo>
                      <a:pt x="988" y="551"/>
                    </a:lnTo>
                    <a:lnTo>
                      <a:pt x="988" y="639"/>
                    </a:lnTo>
                    <a:lnTo>
                      <a:pt x="994" y="572"/>
                    </a:lnTo>
                    <a:lnTo>
                      <a:pt x="999" y="541"/>
                    </a:lnTo>
                    <a:lnTo>
                      <a:pt x="1004" y="650"/>
                    </a:lnTo>
                    <a:lnTo>
                      <a:pt x="1009" y="650"/>
                    </a:lnTo>
                    <a:lnTo>
                      <a:pt x="1014" y="572"/>
                    </a:lnTo>
                    <a:lnTo>
                      <a:pt x="1014" y="608"/>
                    </a:lnTo>
                    <a:lnTo>
                      <a:pt x="1020" y="613"/>
                    </a:lnTo>
                    <a:lnTo>
                      <a:pt x="1025" y="655"/>
                    </a:lnTo>
                    <a:lnTo>
                      <a:pt x="1030" y="624"/>
                    </a:lnTo>
                    <a:lnTo>
                      <a:pt x="1035" y="629"/>
                    </a:lnTo>
                    <a:lnTo>
                      <a:pt x="1041" y="645"/>
                    </a:lnTo>
                    <a:lnTo>
                      <a:pt x="1041" y="587"/>
                    </a:lnTo>
                    <a:lnTo>
                      <a:pt x="1046" y="650"/>
                    </a:lnTo>
                    <a:lnTo>
                      <a:pt x="1051" y="598"/>
                    </a:lnTo>
                    <a:lnTo>
                      <a:pt x="1056" y="567"/>
                    </a:lnTo>
                    <a:lnTo>
                      <a:pt x="1061" y="593"/>
                    </a:lnTo>
                    <a:lnTo>
                      <a:pt x="1067" y="639"/>
                    </a:lnTo>
                    <a:lnTo>
                      <a:pt x="1067" y="556"/>
                    </a:lnTo>
                    <a:lnTo>
                      <a:pt x="1072" y="645"/>
                    </a:lnTo>
                    <a:lnTo>
                      <a:pt x="1077" y="650"/>
                    </a:lnTo>
                    <a:lnTo>
                      <a:pt x="1082" y="520"/>
                    </a:lnTo>
                    <a:lnTo>
                      <a:pt x="1087" y="598"/>
                    </a:lnTo>
                    <a:lnTo>
                      <a:pt x="1093" y="587"/>
                    </a:lnTo>
                    <a:lnTo>
                      <a:pt x="1093" y="509"/>
                    </a:lnTo>
                    <a:lnTo>
                      <a:pt x="1098" y="634"/>
                    </a:lnTo>
                    <a:lnTo>
                      <a:pt x="1103" y="639"/>
                    </a:lnTo>
                    <a:lnTo>
                      <a:pt x="1108" y="556"/>
                    </a:lnTo>
                    <a:lnTo>
                      <a:pt x="1113" y="629"/>
                    </a:lnTo>
                    <a:lnTo>
                      <a:pt x="1119" y="561"/>
                    </a:lnTo>
                    <a:lnTo>
                      <a:pt x="1119" y="655"/>
                    </a:lnTo>
                    <a:lnTo>
                      <a:pt x="1124" y="530"/>
                    </a:lnTo>
                    <a:lnTo>
                      <a:pt x="1129" y="577"/>
                    </a:lnTo>
                    <a:lnTo>
                      <a:pt x="1134" y="530"/>
                    </a:lnTo>
                    <a:lnTo>
                      <a:pt x="1139" y="587"/>
                    </a:lnTo>
                    <a:lnTo>
                      <a:pt x="1145" y="572"/>
                    </a:lnTo>
                    <a:lnTo>
                      <a:pt x="1145" y="655"/>
                    </a:lnTo>
                    <a:lnTo>
                      <a:pt x="1150" y="577"/>
                    </a:lnTo>
                    <a:lnTo>
                      <a:pt x="1155" y="624"/>
                    </a:lnTo>
                    <a:lnTo>
                      <a:pt x="1160" y="541"/>
                    </a:lnTo>
                    <a:lnTo>
                      <a:pt x="1165" y="624"/>
                    </a:lnTo>
                    <a:lnTo>
                      <a:pt x="1171" y="572"/>
                    </a:lnTo>
                    <a:lnTo>
                      <a:pt x="1171" y="577"/>
                    </a:lnTo>
                    <a:lnTo>
                      <a:pt x="1176" y="650"/>
                    </a:lnTo>
                    <a:lnTo>
                      <a:pt x="1181" y="634"/>
                    </a:lnTo>
                    <a:lnTo>
                      <a:pt x="1186" y="624"/>
                    </a:lnTo>
                    <a:lnTo>
                      <a:pt x="1191" y="624"/>
                    </a:lnTo>
                    <a:lnTo>
                      <a:pt x="1197" y="577"/>
                    </a:lnTo>
                    <a:lnTo>
                      <a:pt x="1197" y="634"/>
                    </a:lnTo>
                    <a:lnTo>
                      <a:pt x="1202" y="619"/>
                    </a:lnTo>
                    <a:lnTo>
                      <a:pt x="1207" y="561"/>
                    </a:lnTo>
                    <a:lnTo>
                      <a:pt x="1212" y="619"/>
                    </a:lnTo>
                    <a:lnTo>
                      <a:pt x="1217" y="593"/>
                    </a:lnTo>
                    <a:lnTo>
                      <a:pt x="1223" y="535"/>
                    </a:lnTo>
                    <a:lnTo>
                      <a:pt x="1223" y="494"/>
                    </a:lnTo>
                    <a:lnTo>
                      <a:pt x="1228" y="587"/>
                    </a:lnTo>
                    <a:lnTo>
                      <a:pt x="1233" y="561"/>
                    </a:lnTo>
                    <a:lnTo>
                      <a:pt x="1238" y="582"/>
                    </a:lnTo>
                    <a:lnTo>
                      <a:pt x="1243" y="603"/>
                    </a:lnTo>
                    <a:lnTo>
                      <a:pt x="1249" y="619"/>
                    </a:lnTo>
                    <a:lnTo>
                      <a:pt x="1249" y="577"/>
                    </a:lnTo>
                    <a:lnTo>
                      <a:pt x="1254" y="561"/>
                    </a:lnTo>
                    <a:lnTo>
                      <a:pt x="1259" y="530"/>
                    </a:lnTo>
                    <a:lnTo>
                      <a:pt x="1264" y="551"/>
                    </a:lnTo>
                    <a:lnTo>
                      <a:pt x="1269" y="561"/>
                    </a:lnTo>
                    <a:lnTo>
                      <a:pt x="1275" y="593"/>
                    </a:lnTo>
                    <a:lnTo>
                      <a:pt x="1275" y="629"/>
                    </a:lnTo>
                    <a:lnTo>
                      <a:pt x="1280" y="613"/>
                    </a:lnTo>
                    <a:lnTo>
                      <a:pt x="1285" y="624"/>
                    </a:lnTo>
                    <a:lnTo>
                      <a:pt x="1290" y="541"/>
                    </a:lnTo>
                    <a:lnTo>
                      <a:pt x="1295" y="551"/>
                    </a:lnTo>
                    <a:lnTo>
                      <a:pt x="1301" y="509"/>
                    </a:lnTo>
                    <a:lnTo>
                      <a:pt x="1301" y="608"/>
                    </a:lnTo>
                    <a:lnTo>
                      <a:pt x="1306" y="629"/>
                    </a:lnTo>
                    <a:lnTo>
                      <a:pt x="1311" y="567"/>
                    </a:lnTo>
                    <a:lnTo>
                      <a:pt x="1316" y="556"/>
                    </a:lnTo>
                    <a:lnTo>
                      <a:pt x="1321" y="645"/>
                    </a:lnTo>
                    <a:lnTo>
                      <a:pt x="1327" y="608"/>
                    </a:lnTo>
                    <a:lnTo>
                      <a:pt x="1327" y="598"/>
                    </a:lnTo>
                    <a:lnTo>
                      <a:pt x="1332" y="639"/>
                    </a:lnTo>
                    <a:lnTo>
                      <a:pt x="1337" y="634"/>
                    </a:lnTo>
                    <a:lnTo>
                      <a:pt x="1342" y="561"/>
                    </a:lnTo>
                    <a:lnTo>
                      <a:pt x="1347" y="608"/>
                    </a:lnTo>
                    <a:lnTo>
                      <a:pt x="1353" y="582"/>
                    </a:lnTo>
                    <a:lnTo>
                      <a:pt x="1353" y="634"/>
                    </a:lnTo>
                    <a:lnTo>
                      <a:pt x="1358" y="202"/>
                    </a:lnTo>
                    <a:lnTo>
                      <a:pt x="1363" y="280"/>
                    </a:lnTo>
                    <a:lnTo>
                      <a:pt x="1368" y="608"/>
                    </a:lnTo>
                    <a:lnTo>
                      <a:pt x="1373" y="0"/>
                    </a:lnTo>
                    <a:lnTo>
                      <a:pt x="1379" y="343"/>
                    </a:lnTo>
                    <a:lnTo>
                      <a:pt x="1379" y="603"/>
                    </a:lnTo>
                    <a:lnTo>
                      <a:pt x="1384" y="530"/>
                    </a:lnTo>
                    <a:lnTo>
                      <a:pt x="1389" y="395"/>
                    </a:lnTo>
                    <a:lnTo>
                      <a:pt x="1394" y="582"/>
                    </a:lnTo>
                    <a:lnTo>
                      <a:pt x="1399" y="473"/>
                    </a:lnTo>
                    <a:lnTo>
                      <a:pt x="1405" y="494"/>
                    </a:lnTo>
                    <a:lnTo>
                      <a:pt x="1405" y="655"/>
                    </a:lnTo>
                    <a:lnTo>
                      <a:pt x="1410" y="608"/>
                    </a:lnTo>
                    <a:lnTo>
                      <a:pt x="1415" y="634"/>
                    </a:lnTo>
                    <a:lnTo>
                      <a:pt x="1420" y="541"/>
                    </a:lnTo>
                    <a:lnTo>
                      <a:pt x="1425" y="655"/>
                    </a:lnTo>
                    <a:lnTo>
                      <a:pt x="1431" y="577"/>
                    </a:lnTo>
                    <a:lnTo>
                      <a:pt x="1431" y="624"/>
                    </a:lnTo>
                    <a:lnTo>
                      <a:pt x="1436" y="619"/>
                    </a:lnTo>
                    <a:lnTo>
                      <a:pt x="1441" y="645"/>
                    </a:lnTo>
                    <a:lnTo>
                      <a:pt x="1446" y="629"/>
                    </a:lnTo>
                    <a:lnTo>
                      <a:pt x="1451" y="603"/>
                    </a:lnTo>
                    <a:lnTo>
                      <a:pt x="1457" y="634"/>
                    </a:lnTo>
                    <a:lnTo>
                      <a:pt x="1457" y="624"/>
                    </a:lnTo>
                    <a:lnTo>
                      <a:pt x="1462" y="629"/>
                    </a:lnTo>
                    <a:lnTo>
                      <a:pt x="1467" y="577"/>
                    </a:lnTo>
                    <a:lnTo>
                      <a:pt x="1472" y="650"/>
                    </a:lnTo>
                    <a:lnTo>
                      <a:pt x="1477" y="650"/>
                    </a:lnTo>
                    <a:lnTo>
                      <a:pt x="1483" y="624"/>
                    </a:lnTo>
                    <a:lnTo>
                      <a:pt x="1483" y="650"/>
                    </a:lnTo>
                    <a:lnTo>
                      <a:pt x="1488" y="619"/>
                    </a:lnTo>
                    <a:lnTo>
                      <a:pt x="1493" y="655"/>
                    </a:lnTo>
                    <a:lnTo>
                      <a:pt x="1498" y="567"/>
                    </a:lnTo>
                    <a:lnTo>
                      <a:pt x="1503" y="587"/>
                    </a:lnTo>
                    <a:lnTo>
                      <a:pt x="1509" y="645"/>
                    </a:lnTo>
                    <a:lnTo>
                      <a:pt x="1509" y="608"/>
                    </a:lnTo>
                    <a:lnTo>
                      <a:pt x="1514" y="629"/>
                    </a:lnTo>
                    <a:lnTo>
                      <a:pt x="1519" y="613"/>
                    </a:lnTo>
                    <a:lnTo>
                      <a:pt x="1524" y="593"/>
                    </a:lnTo>
                    <a:lnTo>
                      <a:pt x="1530" y="639"/>
                    </a:lnTo>
                    <a:lnTo>
                      <a:pt x="1535" y="619"/>
                    </a:lnTo>
                    <a:lnTo>
                      <a:pt x="1535" y="541"/>
                    </a:lnTo>
                    <a:lnTo>
                      <a:pt x="1540" y="655"/>
                    </a:lnTo>
                    <a:lnTo>
                      <a:pt x="1545" y="655"/>
                    </a:lnTo>
                    <a:lnTo>
                      <a:pt x="1550" y="572"/>
                    </a:lnTo>
                    <a:lnTo>
                      <a:pt x="1556" y="431"/>
                    </a:lnTo>
                    <a:lnTo>
                      <a:pt x="1561" y="488"/>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275" name="Freeform 275"/>
              <p:cNvSpPr>
                <a:spLocks/>
              </p:cNvSpPr>
              <p:nvPr/>
            </p:nvSpPr>
            <p:spPr bwMode="auto">
              <a:xfrm>
                <a:off x="692954" y="5319183"/>
                <a:ext cx="2381633" cy="2952"/>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276" name="Freeform 276"/>
              <p:cNvSpPr>
                <a:spLocks/>
              </p:cNvSpPr>
              <p:nvPr/>
            </p:nvSpPr>
            <p:spPr bwMode="auto">
              <a:xfrm>
                <a:off x="692954" y="5012297"/>
                <a:ext cx="2381633" cy="2952"/>
              </a:xfrm>
              <a:custGeom>
                <a:avLst/>
                <a:gdLst>
                  <a:gd name="T0" fmla="*/ 0 w 1566"/>
                  <a:gd name="T1" fmla="*/ 16 w 1566"/>
                  <a:gd name="T2" fmla="*/ 31 w 1566"/>
                  <a:gd name="T3" fmla="*/ 68 w 1566"/>
                  <a:gd name="T4" fmla="*/ 99 w 1566"/>
                  <a:gd name="T5" fmla="*/ 130 w 1566"/>
                  <a:gd name="T6" fmla="*/ 161 w 1566"/>
                  <a:gd name="T7" fmla="*/ 193 w 1566"/>
                  <a:gd name="T8" fmla="*/ 224 w 1566"/>
                  <a:gd name="T9" fmla="*/ 260 w 1566"/>
                  <a:gd name="T10" fmla="*/ 286 w 1566"/>
                  <a:gd name="T11" fmla="*/ 323 w 1566"/>
                  <a:gd name="T12" fmla="*/ 354 w 1566"/>
                  <a:gd name="T13" fmla="*/ 385 w 1566"/>
                  <a:gd name="T14" fmla="*/ 416 w 1566"/>
                  <a:gd name="T15" fmla="*/ 447 w 1566"/>
                  <a:gd name="T16" fmla="*/ 479 w 1566"/>
                  <a:gd name="T17" fmla="*/ 510 w 1566"/>
                  <a:gd name="T18" fmla="*/ 541 w 1566"/>
                  <a:gd name="T19" fmla="*/ 578 w 1566"/>
                  <a:gd name="T20" fmla="*/ 609 w 1566"/>
                  <a:gd name="T21" fmla="*/ 640 w 1566"/>
                  <a:gd name="T22" fmla="*/ 671 w 1566"/>
                  <a:gd name="T23" fmla="*/ 702 w 1566"/>
                  <a:gd name="T24" fmla="*/ 739 w 1566"/>
                  <a:gd name="T25" fmla="*/ 770 w 1566"/>
                  <a:gd name="T26" fmla="*/ 796 w 1566"/>
                  <a:gd name="T27" fmla="*/ 832 w 1566"/>
                  <a:gd name="T28" fmla="*/ 864 w 1566"/>
                  <a:gd name="T29" fmla="*/ 895 w 1566"/>
                  <a:gd name="T30" fmla="*/ 926 w 1566"/>
                  <a:gd name="T31" fmla="*/ 957 w 1566"/>
                  <a:gd name="T32" fmla="*/ 994 w 1566"/>
                  <a:gd name="T33" fmla="*/ 1020 w 1566"/>
                  <a:gd name="T34" fmla="*/ 1051 w 1566"/>
                  <a:gd name="T35" fmla="*/ 1087 w 1566"/>
                  <a:gd name="T36" fmla="*/ 1113 w 1566"/>
                  <a:gd name="T37" fmla="*/ 1150 w 1566"/>
                  <a:gd name="T38" fmla="*/ 1181 w 1566"/>
                  <a:gd name="T39" fmla="*/ 1212 w 1566"/>
                  <a:gd name="T40" fmla="*/ 1243 w 1566"/>
                  <a:gd name="T41" fmla="*/ 1275 w 1566"/>
                  <a:gd name="T42" fmla="*/ 1306 w 1566"/>
                  <a:gd name="T43" fmla="*/ 1342 w 1566"/>
                  <a:gd name="T44" fmla="*/ 1373 w 1566"/>
                  <a:gd name="T45" fmla="*/ 1405 w 1566"/>
                  <a:gd name="T46" fmla="*/ 1436 w 1566"/>
                  <a:gd name="T47" fmla="*/ 1467 w 1566"/>
                  <a:gd name="T48" fmla="*/ 1498 w 1566"/>
                  <a:gd name="T49" fmla="*/ 1530 w 1566"/>
                  <a:gd name="T50" fmla="*/ 1545 w 1566"/>
                  <a:gd name="T51" fmla="*/ 1566 w 156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6">
                    <a:moveTo>
                      <a:pt x="0" y="0"/>
                    </a:moveTo>
                    <a:lnTo>
                      <a:pt x="16" y="0"/>
                    </a:lnTo>
                    <a:lnTo>
                      <a:pt x="31" y="0"/>
                    </a:lnTo>
                    <a:lnTo>
                      <a:pt x="68" y="0"/>
                    </a:lnTo>
                    <a:lnTo>
                      <a:pt x="99" y="0"/>
                    </a:lnTo>
                    <a:lnTo>
                      <a:pt x="130" y="0"/>
                    </a:lnTo>
                    <a:lnTo>
                      <a:pt x="161" y="0"/>
                    </a:lnTo>
                    <a:lnTo>
                      <a:pt x="193" y="0"/>
                    </a:lnTo>
                    <a:lnTo>
                      <a:pt x="224" y="0"/>
                    </a:lnTo>
                    <a:lnTo>
                      <a:pt x="260" y="0"/>
                    </a:lnTo>
                    <a:lnTo>
                      <a:pt x="286" y="0"/>
                    </a:lnTo>
                    <a:lnTo>
                      <a:pt x="323" y="0"/>
                    </a:lnTo>
                    <a:lnTo>
                      <a:pt x="354" y="0"/>
                    </a:lnTo>
                    <a:lnTo>
                      <a:pt x="385" y="0"/>
                    </a:lnTo>
                    <a:lnTo>
                      <a:pt x="416" y="0"/>
                    </a:lnTo>
                    <a:lnTo>
                      <a:pt x="447" y="0"/>
                    </a:lnTo>
                    <a:lnTo>
                      <a:pt x="479" y="0"/>
                    </a:lnTo>
                    <a:lnTo>
                      <a:pt x="510" y="0"/>
                    </a:lnTo>
                    <a:lnTo>
                      <a:pt x="541" y="0"/>
                    </a:lnTo>
                    <a:lnTo>
                      <a:pt x="578" y="0"/>
                    </a:lnTo>
                    <a:lnTo>
                      <a:pt x="609" y="0"/>
                    </a:lnTo>
                    <a:lnTo>
                      <a:pt x="640" y="0"/>
                    </a:lnTo>
                    <a:lnTo>
                      <a:pt x="671" y="0"/>
                    </a:lnTo>
                    <a:lnTo>
                      <a:pt x="702" y="0"/>
                    </a:lnTo>
                    <a:lnTo>
                      <a:pt x="739" y="0"/>
                    </a:lnTo>
                    <a:lnTo>
                      <a:pt x="770" y="0"/>
                    </a:lnTo>
                    <a:lnTo>
                      <a:pt x="796" y="0"/>
                    </a:lnTo>
                    <a:lnTo>
                      <a:pt x="832" y="0"/>
                    </a:lnTo>
                    <a:lnTo>
                      <a:pt x="864" y="0"/>
                    </a:lnTo>
                    <a:lnTo>
                      <a:pt x="895" y="0"/>
                    </a:lnTo>
                    <a:lnTo>
                      <a:pt x="926" y="0"/>
                    </a:lnTo>
                    <a:lnTo>
                      <a:pt x="957" y="0"/>
                    </a:lnTo>
                    <a:lnTo>
                      <a:pt x="994" y="0"/>
                    </a:lnTo>
                    <a:lnTo>
                      <a:pt x="1020" y="0"/>
                    </a:lnTo>
                    <a:lnTo>
                      <a:pt x="1051" y="0"/>
                    </a:lnTo>
                    <a:lnTo>
                      <a:pt x="1087" y="0"/>
                    </a:lnTo>
                    <a:lnTo>
                      <a:pt x="1113" y="0"/>
                    </a:lnTo>
                    <a:lnTo>
                      <a:pt x="1150" y="0"/>
                    </a:lnTo>
                    <a:lnTo>
                      <a:pt x="1181" y="0"/>
                    </a:lnTo>
                    <a:lnTo>
                      <a:pt x="1212" y="0"/>
                    </a:lnTo>
                    <a:lnTo>
                      <a:pt x="1243" y="0"/>
                    </a:lnTo>
                    <a:lnTo>
                      <a:pt x="1275" y="0"/>
                    </a:lnTo>
                    <a:lnTo>
                      <a:pt x="1306" y="0"/>
                    </a:lnTo>
                    <a:lnTo>
                      <a:pt x="1342" y="0"/>
                    </a:lnTo>
                    <a:lnTo>
                      <a:pt x="1373" y="0"/>
                    </a:lnTo>
                    <a:lnTo>
                      <a:pt x="1405" y="0"/>
                    </a:lnTo>
                    <a:lnTo>
                      <a:pt x="1436" y="0"/>
                    </a:lnTo>
                    <a:lnTo>
                      <a:pt x="1467" y="0"/>
                    </a:lnTo>
                    <a:lnTo>
                      <a:pt x="1498" y="0"/>
                    </a:lnTo>
                    <a:lnTo>
                      <a:pt x="1530" y="0"/>
                    </a:lnTo>
                    <a:lnTo>
                      <a:pt x="1545" y="0"/>
                    </a:lnTo>
                    <a:lnTo>
                      <a:pt x="1566"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277" name="Line 277"/>
              <p:cNvSpPr>
                <a:spLocks noChangeShapeType="1"/>
              </p:cNvSpPr>
              <p:nvPr/>
            </p:nvSpPr>
            <p:spPr bwMode="auto">
              <a:xfrm flipV="1">
                <a:off x="692954"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78" name="Rectangle 278"/>
              <p:cNvSpPr>
                <a:spLocks noChangeArrowheads="1"/>
              </p:cNvSpPr>
              <p:nvPr/>
            </p:nvSpPr>
            <p:spPr bwMode="auto">
              <a:xfrm>
                <a:off x="664058" y="6585087"/>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0</a:t>
                </a:r>
                <a:endParaRPr lang="en-US">
                  <a:latin typeface="Helvetica"/>
                  <a:cs typeface="Helvetica"/>
                </a:endParaRPr>
              </a:p>
            </p:txBody>
          </p:sp>
          <p:sp>
            <p:nvSpPr>
              <p:cNvPr id="279" name="Line 279"/>
              <p:cNvSpPr>
                <a:spLocks noChangeShapeType="1"/>
              </p:cNvSpPr>
              <p:nvPr/>
            </p:nvSpPr>
            <p:spPr bwMode="auto">
              <a:xfrm flipV="1">
                <a:off x="764434"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0" name="Line 280"/>
              <p:cNvSpPr>
                <a:spLocks noChangeShapeType="1"/>
              </p:cNvSpPr>
              <p:nvPr/>
            </p:nvSpPr>
            <p:spPr bwMode="auto">
              <a:xfrm flipV="1">
                <a:off x="82830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1" name="Line 281"/>
              <p:cNvSpPr>
                <a:spLocks noChangeShapeType="1"/>
              </p:cNvSpPr>
              <p:nvPr/>
            </p:nvSpPr>
            <p:spPr bwMode="auto">
              <a:xfrm flipV="1">
                <a:off x="89066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2" name="Line 282"/>
              <p:cNvSpPr>
                <a:spLocks noChangeShapeType="1"/>
              </p:cNvSpPr>
              <p:nvPr/>
            </p:nvSpPr>
            <p:spPr bwMode="auto">
              <a:xfrm flipV="1">
                <a:off x="96214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3" name="Line 283"/>
              <p:cNvSpPr>
                <a:spLocks noChangeShapeType="1"/>
              </p:cNvSpPr>
              <p:nvPr/>
            </p:nvSpPr>
            <p:spPr bwMode="auto">
              <a:xfrm flipV="1">
                <a:off x="1026018"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4" name="Rectangle 284"/>
              <p:cNvSpPr>
                <a:spLocks noChangeArrowheads="1"/>
              </p:cNvSpPr>
              <p:nvPr/>
            </p:nvSpPr>
            <p:spPr bwMode="auto">
              <a:xfrm>
                <a:off x="957580" y="6585087"/>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285" name="Line 285"/>
              <p:cNvSpPr>
                <a:spLocks noChangeShapeType="1"/>
              </p:cNvSpPr>
              <p:nvPr/>
            </p:nvSpPr>
            <p:spPr bwMode="auto">
              <a:xfrm flipV="1">
                <a:off x="108837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6" name="Line 286"/>
              <p:cNvSpPr>
                <a:spLocks noChangeShapeType="1"/>
              </p:cNvSpPr>
              <p:nvPr/>
            </p:nvSpPr>
            <p:spPr bwMode="auto">
              <a:xfrm flipV="1">
                <a:off x="115985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7" name="Line 287"/>
              <p:cNvSpPr>
                <a:spLocks noChangeShapeType="1"/>
              </p:cNvSpPr>
              <p:nvPr/>
            </p:nvSpPr>
            <p:spPr bwMode="auto">
              <a:xfrm flipV="1">
                <a:off x="122372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8" name="Line 288"/>
              <p:cNvSpPr>
                <a:spLocks noChangeShapeType="1"/>
              </p:cNvSpPr>
              <p:nvPr/>
            </p:nvSpPr>
            <p:spPr bwMode="auto">
              <a:xfrm flipV="1">
                <a:off x="128608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89" name="Line 289"/>
              <p:cNvSpPr>
                <a:spLocks noChangeShapeType="1"/>
              </p:cNvSpPr>
              <p:nvPr/>
            </p:nvSpPr>
            <p:spPr bwMode="auto">
              <a:xfrm flipV="1">
                <a:off x="1357561"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0" name="Rectangle 290"/>
              <p:cNvSpPr>
                <a:spLocks noChangeArrowheads="1"/>
              </p:cNvSpPr>
              <p:nvPr/>
            </p:nvSpPr>
            <p:spPr bwMode="auto">
              <a:xfrm>
                <a:off x="1249581"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291" name="Line 291"/>
              <p:cNvSpPr>
                <a:spLocks noChangeShapeType="1"/>
              </p:cNvSpPr>
              <p:nvPr/>
            </p:nvSpPr>
            <p:spPr bwMode="auto">
              <a:xfrm flipV="1">
                <a:off x="1421436"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2" name="Line 292"/>
              <p:cNvSpPr>
                <a:spLocks noChangeShapeType="1"/>
              </p:cNvSpPr>
              <p:nvPr/>
            </p:nvSpPr>
            <p:spPr bwMode="auto">
              <a:xfrm flipV="1">
                <a:off x="148379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3" name="Line 293"/>
              <p:cNvSpPr>
                <a:spLocks noChangeShapeType="1"/>
              </p:cNvSpPr>
              <p:nvPr/>
            </p:nvSpPr>
            <p:spPr bwMode="auto">
              <a:xfrm flipV="1">
                <a:off x="155527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4" name="Line 294"/>
              <p:cNvSpPr>
                <a:spLocks noChangeShapeType="1"/>
              </p:cNvSpPr>
              <p:nvPr/>
            </p:nvSpPr>
            <p:spPr bwMode="auto">
              <a:xfrm flipV="1">
                <a:off x="161914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5" name="Line 295"/>
              <p:cNvSpPr>
                <a:spLocks noChangeShapeType="1"/>
              </p:cNvSpPr>
              <p:nvPr/>
            </p:nvSpPr>
            <p:spPr bwMode="auto">
              <a:xfrm flipV="1">
                <a:off x="1681499"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6" name="Rectangle 296"/>
              <p:cNvSpPr>
                <a:spLocks noChangeArrowheads="1"/>
              </p:cNvSpPr>
              <p:nvPr/>
            </p:nvSpPr>
            <p:spPr bwMode="auto">
              <a:xfrm>
                <a:off x="1582645"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150</a:t>
                </a:r>
                <a:endParaRPr lang="en-US">
                  <a:latin typeface="Helvetica"/>
                  <a:cs typeface="Helvetica"/>
                </a:endParaRPr>
              </a:p>
            </p:txBody>
          </p:sp>
          <p:sp>
            <p:nvSpPr>
              <p:cNvPr id="297" name="Line 297"/>
              <p:cNvSpPr>
                <a:spLocks noChangeShapeType="1"/>
              </p:cNvSpPr>
              <p:nvPr/>
            </p:nvSpPr>
            <p:spPr bwMode="auto">
              <a:xfrm flipV="1">
                <a:off x="175297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8" name="Line 298"/>
              <p:cNvSpPr>
                <a:spLocks noChangeShapeType="1"/>
              </p:cNvSpPr>
              <p:nvPr/>
            </p:nvSpPr>
            <p:spPr bwMode="auto">
              <a:xfrm flipV="1">
                <a:off x="1816854"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299" name="Line 299"/>
              <p:cNvSpPr>
                <a:spLocks noChangeShapeType="1"/>
              </p:cNvSpPr>
              <p:nvPr/>
            </p:nvSpPr>
            <p:spPr bwMode="auto">
              <a:xfrm flipV="1">
                <a:off x="1879208"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0" name="Line 300"/>
              <p:cNvSpPr>
                <a:spLocks noChangeShapeType="1"/>
              </p:cNvSpPr>
              <p:nvPr/>
            </p:nvSpPr>
            <p:spPr bwMode="auto">
              <a:xfrm flipV="1">
                <a:off x="1950688"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1" name="Line 301"/>
              <p:cNvSpPr>
                <a:spLocks noChangeShapeType="1"/>
              </p:cNvSpPr>
              <p:nvPr/>
            </p:nvSpPr>
            <p:spPr bwMode="auto">
              <a:xfrm flipV="1">
                <a:off x="2014563"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2" name="Rectangle 302"/>
              <p:cNvSpPr>
                <a:spLocks noChangeArrowheads="1"/>
              </p:cNvSpPr>
              <p:nvPr/>
            </p:nvSpPr>
            <p:spPr bwMode="auto">
              <a:xfrm>
                <a:off x="1914188"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303" name="Line 303"/>
              <p:cNvSpPr>
                <a:spLocks noChangeShapeType="1"/>
              </p:cNvSpPr>
              <p:nvPr/>
            </p:nvSpPr>
            <p:spPr bwMode="auto">
              <a:xfrm flipV="1">
                <a:off x="208604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4" name="Line 304"/>
              <p:cNvSpPr>
                <a:spLocks noChangeShapeType="1"/>
              </p:cNvSpPr>
              <p:nvPr/>
            </p:nvSpPr>
            <p:spPr bwMode="auto">
              <a:xfrm flipV="1">
                <a:off x="214839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5" name="Line 305"/>
              <p:cNvSpPr>
                <a:spLocks noChangeShapeType="1"/>
              </p:cNvSpPr>
              <p:nvPr/>
            </p:nvSpPr>
            <p:spPr bwMode="auto">
              <a:xfrm flipV="1">
                <a:off x="221227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6" name="Line 306"/>
              <p:cNvSpPr>
                <a:spLocks noChangeShapeType="1"/>
              </p:cNvSpPr>
              <p:nvPr/>
            </p:nvSpPr>
            <p:spPr bwMode="auto">
              <a:xfrm flipV="1">
                <a:off x="228375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7" name="Line 307"/>
              <p:cNvSpPr>
                <a:spLocks noChangeShapeType="1"/>
              </p:cNvSpPr>
              <p:nvPr/>
            </p:nvSpPr>
            <p:spPr bwMode="auto">
              <a:xfrm flipV="1">
                <a:off x="2346106"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08" name="Rectangle 308"/>
              <p:cNvSpPr>
                <a:spLocks noChangeArrowheads="1"/>
              </p:cNvSpPr>
              <p:nvPr/>
            </p:nvSpPr>
            <p:spPr bwMode="auto">
              <a:xfrm>
                <a:off x="2239647"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250</a:t>
                </a:r>
                <a:endParaRPr lang="en-US">
                  <a:latin typeface="Helvetica"/>
                  <a:cs typeface="Helvetica"/>
                </a:endParaRPr>
              </a:p>
            </p:txBody>
          </p:sp>
          <p:sp>
            <p:nvSpPr>
              <p:cNvPr id="309" name="Line 309"/>
              <p:cNvSpPr>
                <a:spLocks noChangeShapeType="1"/>
              </p:cNvSpPr>
              <p:nvPr/>
            </p:nvSpPr>
            <p:spPr bwMode="auto">
              <a:xfrm flipV="1">
                <a:off x="240998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0" name="Line 310"/>
              <p:cNvSpPr>
                <a:spLocks noChangeShapeType="1"/>
              </p:cNvSpPr>
              <p:nvPr/>
            </p:nvSpPr>
            <p:spPr bwMode="auto">
              <a:xfrm flipV="1">
                <a:off x="248146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1" name="Line 311"/>
              <p:cNvSpPr>
                <a:spLocks noChangeShapeType="1"/>
              </p:cNvSpPr>
              <p:nvPr/>
            </p:nvSpPr>
            <p:spPr bwMode="auto">
              <a:xfrm flipV="1">
                <a:off x="254381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2" name="Line 312"/>
              <p:cNvSpPr>
                <a:spLocks noChangeShapeType="1"/>
              </p:cNvSpPr>
              <p:nvPr/>
            </p:nvSpPr>
            <p:spPr bwMode="auto">
              <a:xfrm flipV="1">
                <a:off x="260769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3" name="Line 313"/>
              <p:cNvSpPr>
                <a:spLocks noChangeShapeType="1"/>
              </p:cNvSpPr>
              <p:nvPr/>
            </p:nvSpPr>
            <p:spPr bwMode="auto">
              <a:xfrm flipV="1">
                <a:off x="2679169"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4" name="Rectangle 314"/>
              <p:cNvSpPr>
                <a:spLocks noChangeArrowheads="1"/>
              </p:cNvSpPr>
              <p:nvPr/>
            </p:nvSpPr>
            <p:spPr bwMode="auto">
              <a:xfrm>
                <a:off x="2571190"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300</a:t>
                </a:r>
                <a:endParaRPr lang="en-US">
                  <a:latin typeface="Helvetica"/>
                  <a:cs typeface="Helvetica"/>
                </a:endParaRPr>
              </a:p>
            </p:txBody>
          </p:sp>
          <p:sp>
            <p:nvSpPr>
              <p:cNvPr id="315" name="Line 315"/>
              <p:cNvSpPr>
                <a:spLocks noChangeShapeType="1"/>
              </p:cNvSpPr>
              <p:nvPr/>
            </p:nvSpPr>
            <p:spPr bwMode="auto">
              <a:xfrm flipV="1">
                <a:off x="2741524"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6" name="Line 316"/>
              <p:cNvSpPr>
                <a:spLocks noChangeShapeType="1"/>
              </p:cNvSpPr>
              <p:nvPr/>
            </p:nvSpPr>
            <p:spPr bwMode="auto">
              <a:xfrm flipV="1">
                <a:off x="280539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7" name="Line 317"/>
              <p:cNvSpPr>
                <a:spLocks noChangeShapeType="1"/>
              </p:cNvSpPr>
              <p:nvPr/>
            </p:nvSpPr>
            <p:spPr bwMode="auto">
              <a:xfrm flipV="1">
                <a:off x="2876878"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8" name="Line 318"/>
              <p:cNvSpPr>
                <a:spLocks noChangeShapeType="1"/>
              </p:cNvSpPr>
              <p:nvPr/>
            </p:nvSpPr>
            <p:spPr bwMode="auto">
              <a:xfrm flipV="1">
                <a:off x="293923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19" name="Line 319"/>
              <p:cNvSpPr>
                <a:spLocks noChangeShapeType="1"/>
              </p:cNvSpPr>
              <p:nvPr/>
            </p:nvSpPr>
            <p:spPr bwMode="auto">
              <a:xfrm flipV="1">
                <a:off x="3003108"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0" name="Rectangle 320"/>
              <p:cNvSpPr>
                <a:spLocks noChangeArrowheads="1"/>
              </p:cNvSpPr>
              <p:nvPr/>
            </p:nvSpPr>
            <p:spPr bwMode="auto">
              <a:xfrm>
                <a:off x="2904253" y="6585087"/>
                <a:ext cx="2567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sp>
            <p:nvSpPr>
              <p:cNvPr id="321" name="Line 321"/>
              <p:cNvSpPr>
                <a:spLocks noChangeShapeType="1"/>
              </p:cNvSpPr>
              <p:nvPr/>
            </p:nvSpPr>
            <p:spPr bwMode="auto">
              <a:xfrm flipV="1">
                <a:off x="307458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2" name="Line 322"/>
              <p:cNvSpPr>
                <a:spLocks noChangeShapeType="1"/>
              </p:cNvSpPr>
              <p:nvPr/>
            </p:nvSpPr>
            <p:spPr bwMode="auto">
              <a:xfrm>
                <a:off x="645808" y="6531972"/>
                <a:ext cx="2475925"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3" name="Line 323"/>
              <p:cNvSpPr>
                <a:spLocks noChangeShapeType="1"/>
              </p:cNvSpPr>
              <p:nvPr/>
            </p:nvSpPr>
            <p:spPr bwMode="auto">
              <a:xfrm>
                <a:off x="692954" y="6531972"/>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4" name="Line 324"/>
              <p:cNvSpPr>
                <a:spLocks noChangeShapeType="1"/>
              </p:cNvSpPr>
              <p:nvPr/>
            </p:nvSpPr>
            <p:spPr bwMode="auto">
              <a:xfrm>
                <a:off x="692954" y="642574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5" name="Line 325"/>
              <p:cNvSpPr>
                <a:spLocks noChangeShapeType="1"/>
              </p:cNvSpPr>
              <p:nvPr/>
            </p:nvSpPr>
            <p:spPr bwMode="auto">
              <a:xfrm>
                <a:off x="692954" y="6334266"/>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26" name="Line 326"/>
              <p:cNvSpPr>
                <a:spLocks noChangeShapeType="1"/>
              </p:cNvSpPr>
              <p:nvPr/>
            </p:nvSpPr>
            <p:spPr bwMode="auto">
              <a:xfrm>
                <a:off x="692954" y="6225086"/>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27" name="Line 327"/>
              <p:cNvSpPr>
                <a:spLocks noChangeShapeType="1"/>
              </p:cNvSpPr>
              <p:nvPr/>
            </p:nvSpPr>
            <p:spPr bwMode="auto">
              <a:xfrm>
                <a:off x="692954" y="6133610"/>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28" name="Rectangle 328"/>
              <p:cNvSpPr>
                <a:spLocks noChangeArrowheads="1"/>
              </p:cNvSpPr>
              <p:nvPr/>
            </p:nvSpPr>
            <p:spPr bwMode="auto">
              <a:xfrm>
                <a:off x="550903" y="6000824"/>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329" name="Line 329"/>
              <p:cNvSpPr>
                <a:spLocks noChangeShapeType="1"/>
              </p:cNvSpPr>
              <p:nvPr/>
            </p:nvSpPr>
            <p:spPr bwMode="auto">
              <a:xfrm>
                <a:off x="692954" y="6027380"/>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0" name="Line 330"/>
              <p:cNvSpPr>
                <a:spLocks noChangeShapeType="1"/>
              </p:cNvSpPr>
              <p:nvPr/>
            </p:nvSpPr>
            <p:spPr bwMode="auto">
              <a:xfrm>
                <a:off x="692954" y="5932954"/>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1" name="Line 331"/>
              <p:cNvSpPr>
                <a:spLocks noChangeShapeType="1"/>
              </p:cNvSpPr>
              <p:nvPr/>
            </p:nvSpPr>
            <p:spPr bwMode="auto">
              <a:xfrm>
                <a:off x="692954" y="5826724"/>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2" name="Line 332"/>
              <p:cNvSpPr>
                <a:spLocks noChangeShapeType="1"/>
              </p:cNvSpPr>
              <p:nvPr/>
            </p:nvSpPr>
            <p:spPr bwMode="auto">
              <a:xfrm>
                <a:off x="692954" y="5735250"/>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3" name="Rectangle 333"/>
              <p:cNvSpPr>
                <a:spLocks noChangeArrowheads="1"/>
              </p:cNvSpPr>
              <p:nvPr/>
            </p:nvSpPr>
            <p:spPr bwMode="auto">
              <a:xfrm>
                <a:off x="550903" y="5602462"/>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334" name="Line 334"/>
              <p:cNvSpPr>
                <a:spLocks noChangeShapeType="1"/>
              </p:cNvSpPr>
              <p:nvPr/>
            </p:nvSpPr>
            <p:spPr bwMode="auto">
              <a:xfrm>
                <a:off x="692954" y="564377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5" name="Line 335"/>
              <p:cNvSpPr>
                <a:spLocks noChangeShapeType="1"/>
              </p:cNvSpPr>
              <p:nvPr/>
            </p:nvSpPr>
            <p:spPr bwMode="auto">
              <a:xfrm>
                <a:off x="692954" y="5534594"/>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6" name="Line 336"/>
              <p:cNvSpPr>
                <a:spLocks noChangeShapeType="1"/>
              </p:cNvSpPr>
              <p:nvPr/>
            </p:nvSpPr>
            <p:spPr bwMode="auto">
              <a:xfrm>
                <a:off x="692954" y="5443117"/>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7" name="Line 337"/>
              <p:cNvSpPr>
                <a:spLocks noChangeShapeType="1"/>
              </p:cNvSpPr>
              <p:nvPr/>
            </p:nvSpPr>
            <p:spPr bwMode="auto">
              <a:xfrm>
                <a:off x="692954" y="533688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38" name="Rectangle 338"/>
              <p:cNvSpPr>
                <a:spLocks noChangeArrowheads="1"/>
              </p:cNvSpPr>
              <p:nvPr/>
            </p:nvSpPr>
            <p:spPr bwMode="auto">
              <a:xfrm>
                <a:off x="550903" y="5204102"/>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339" name="Line 339"/>
              <p:cNvSpPr>
                <a:spLocks noChangeShapeType="1"/>
              </p:cNvSpPr>
              <p:nvPr/>
            </p:nvSpPr>
            <p:spPr bwMode="auto">
              <a:xfrm>
                <a:off x="692954" y="5242461"/>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0" name="Line 340"/>
              <p:cNvSpPr>
                <a:spLocks noChangeShapeType="1"/>
              </p:cNvSpPr>
              <p:nvPr/>
            </p:nvSpPr>
            <p:spPr bwMode="auto">
              <a:xfrm>
                <a:off x="692954" y="513623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1" name="Line 341"/>
              <p:cNvSpPr>
                <a:spLocks noChangeShapeType="1"/>
              </p:cNvSpPr>
              <p:nvPr/>
            </p:nvSpPr>
            <p:spPr bwMode="auto">
              <a:xfrm>
                <a:off x="692954" y="5044757"/>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2" name="Line 342"/>
              <p:cNvSpPr>
                <a:spLocks noChangeShapeType="1"/>
              </p:cNvSpPr>
              <p:nvPr/>
            </p:nvSpPr>
            <p:spPr bwMode="auto">
              <a:xfrm>
                <a:off x="692954" y="4953281"/>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3" name="Rectangle 343"/>
              <p:cNvSpPr>
                <a:spLocks noChangeArrowheads="1"/>
              </p:cNvSpPr>
              <p:nvPr/>
            </p:nvSpPr>
            <p:spPr bwMode="auto">
              <a:xfrm>
                <a:off x="550903" y="4820495"/>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344" name="Line 344"/>
              <p:cNvSpPr>
                <a:spLocks noChangeShapeType="1"/>
              </p:cNvSpPr>
              <p:nvPr/>
            </p:nvSpPr>
            <p:spPr bwMode="auto">
              <a:xfrm>
                <a:off x="692954" y="4844101"/>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5" name="Line 345"/>
              <p:cNvSpPr>
                <a:spLocks noChangeShapeType="1"/>
              </p:cNvSpPr>
              <p:nvPr/>
            </p:nvSpPr>
            <p:spPr bwMode="auto">
              <a:xfrm>
                <a:off x="692954" y="475262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6" name="Line 346"/>
              <p:cNvSpPr>
                <a:spLocks noChangeShapeType="1"/>
              </p:cNvSpPr>
              <p:nvPr/>
            </p:nvSpPr>
            <p:spPr bwMode="auto">
              <a:xfrm>
                <a:off x="692954" y="464639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7" name="Line 347"/>
              <p:cNvSpPr>
                <a:spLocks noChangeShapeType="1"/>
              </p:cNvSpPr>
              <p:nvPr/>
            </p:nvSpPr>
            <p:spPr bwMode="auto">
              <a:xfrm>
                <a:off x="692954" y="4551969"/>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48" name="Rectangle 348"/>
              <p:cNvSpPr>
                <a:spLocks noChangeArrowheads="1"/>
              </p:cNvSpPr>
              <p:nvPr/>
            </p:nvSpPr>
            <p:spPr bwMode="auto">
              <a:xfrm>
                <a:off x="479424" y="4419183"/>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349" name="Line 349"/>
              <p:cNvSpPr>
                <a:spLocks noChangeShapeType="1"/>
              </p:cNvSpPr>
              <p:nvPr/>
            </p:nvSpPr>
            <p:spPr bwMode="auto">
              <a:xfrm>
                <a:off x="692954" y="4445739"/>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0" name="Line 350"/>
              <p:cNvSpPr>
                <a:spLocks noChangeShapeType="1"/>
              </p:cNvSpPr>
              <p:nvPr/>
            </p:nvSpPr>
            <p:spPr bwMode="auto">
              <a:xfrm>
                <a:off x="692954" y="4354265"/>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1" name="Line 351"/>
              <p:cNvSpPr>
                <a:spLocks noChangeShapeType="1"/>
              </p:cNvSpPr>
              <p:nvPr/>
            </p:nvSpPr>
            <p:spPr bwMode="auto">
              <a:xfrm>
                <a:off x="692954" y="424508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2" name="Line 352"/>
              <p:cNvSpPr>
                <a:spLocks noChangeShapeType="1"/>
              </p:cNvSpPr>
              <p:nvPr/>
            </p:nvSpPr>
            <p:spPr bwMode="auto">
              <a:xfrm>
                <a:off x="692954" y="4153609"/>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3" name="Rectangle 353"/>
              <p:cNvSpPr>
                <a:spLocks noChangeArrowheads="1"/>
              </p:cNvSpPr>
              <p:nvPr/>
            </p:nvSpPr>
            <p:spPr bwMode="auto">
              <a:xfrm>
                <a:off x="479424" y="402082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12</a:t>
                </a:r>
                <a:endParaRPr lang="en-US" sz="2000" dirty="0">
                  <a:latin typeface="Helvetica"/>
                  <a:cs typeface="Helvetica"/>
                </a:endParaRPr>
              </a:p>
            </p:txBody>
          </p:sp>
          <p:sp>
            <p:nvSpPr>
              <p:cNvPr id="354" name="Line 354"/>
              <p:cNvSpPr>
                <a:spLocks noChangeShapeType="1"/>
              </p:cNvSpPr>
              <p:nvPr/>
            </p:nvSpPr>
            <p:spPr bwMode="auto">
              <a:xfrm>
                <a:off x="692954" y="406213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5" name="Line 355"/>
              <p:cNvSpPr>
                <a:spLocks noChangeShapeType="1"/>
              </p:cNvSpPr>
              <p:nvPr/>
            </p:nvSpPr>
            <p:spPr bwMode="auto">
              <a:xfrm>
                <a:off x="692954" y="3952953"/>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6" name="Line 356"/>
              <p:cNvSpPr>
                <a:spLocks noChangeShapeType="1"/>
              </p:cNvSpPr>
              <p:nvPr/>
            </p:nvSpPr>
            <p:spPr bwMode="auto">
              <a:xfrm>
                <a:off x="692954" y="3861476"/>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57" name="Line 357"/>
              <p:cNvSpPr>
                <a:spLocks noChangeShapeType="1"/>
              </p:cNvSpPr>
              <p:nvPr/>
            </p:nvSpPr>
            <p:spPr bwMode="auto">
              <a:xfrm>
                <a:off x="692954" y="375524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58" name="Line 359"/>
              <p:cNvSpPr>
                <a:spLocks noChangeShapeType="1"/>
              </p:cNvSpPr>
              <p:nvPr/>
            </p:nvSpPr>
            <p:spPr bwMode="auto">
              <a:xfrm>
                <a:off x="692954" y="3663772"/>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59" name="Line 360"/>
              <p:cNvSpPr>
                <a:spLocks noChangeShapeType="1"/>
              </p:cNvSpPr>
              <p:nvPr/>
            </p:nvSpPr>
            <p:spPr bwMode="auto">
              <a:xfrm>
                <a:off x="692954" y="3554591"/>
                <a:ext cx="24333"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60" name="Line 361"/>
              <p:cNvSpPr>
                <a:spLocks noChangeShapeType="1"/>
              </p:cNvSpPr>
              <p:nvPr/>
            </p:nvSpPr>
            <p:spPr bwMode="auto">
              <a:xfrm flipV="1">
                <a:off x="692954" y="3554591"/>
                <a:ext cx="1520" cy="29773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361" name="Freeform 362"/>
              <p:cNvSpPr>
                <a:spLocks/>
              </p:cNvSpPr>
              <p:nvPr/>
            </p:nvSpPr>
            <p:spPr bwMode="auto">
              <a:xfrm>
                <a:off x="3660111" y="3923445"/>
                <a:ext cx="2364904" cy="2579019"/>
              </a:xfrm>
              <a:custGeom>
                <a:avLst/>
                <a:gdLst>
                  <a:gd name="T0" fmla="*/ 21 w 1555"/>
                  <a:gd name="T1" fmla="*/ 645 h 874"/>
                  <a:gd name="T2" fmla="*/ 47 w 1555"/>
                  <a:gd name="T3" fmla="*/ 864 h 874"/>
                  <a:gd name="T4" fmla="*/ 73 w 1555"/>
                  <a:gd name="T5" fmla="*/ 812 h 874"/>
                  <a:gd name="T6" fmla="*/ 99 w 1555"/>
                  <a:gd name="T7" fmla="*/ 869 h 874"/>
                  <a:gd name="T8" fmla="*/ 125 w 1555"/>
                  <a:gd name="T9" fmla="*/ 728 h 874"/>
                  <a:gd name="T10" fmla="*/ 151 w 1555"/>
                  <a:gd name="T11" fmla="*/ 723 h 874"/>
                  <a:gd name="T12" fmla="*/ 177 w 1555"/>
                  <a:gd name="T13" fmla="*/ 567 h 874"/>
                  <a:gd name="T14" fmla="*/ 203 w 1555"/>
                  <a:gd name="T15" fmla="*/ 864 h 874"/>
                  <a:gd name="T16" fmla="*/ 229 w 1555"/>
                  <a:gd name="T17" fmla="*/ 765 h 874"/>
                  <a:gd name="T18" fmla="*/ 255 w 1555"/>
                  <a:gd name="T19" fmla="*/ 754 h 874"/>
                  <a:gd name="T20" fmla="*/ 281 w 1555"/>
                  <a:gd name="T21" fmla="*/ 869 h 874"/>
                  <a:gd name="T22" fmla="*/ 307 w 1555"/>
                  <a:gd name="T23" fmla="*/ 848 h 874"/>
                  <a:gd name="T24" fmla="*/ 333 w 1555"/>
                  <a:gd name="T25" fmla="*/ 796 h 874"/>
                  <a:gd name="T26" fmla="*/ 359 w 1555"/>
                  <a:gd name="T27" fmla="*/ 864 h 874"/>
                  <a:gd name="T28" fmla="*/ 385 w 1555"/>
                  <a:gd name="T29" fmla="*/ 796 h 874"/>
                  <a:gd name="T30" fmla="*/ 411 w 1555"/>
                  <a:gd name="T31" fmla="*/ 531 h 874"/>
                  <a:gd name="T32" fmla="*/ 437 w 1555"/>
                  <a:gd name="T33" fmla="*/ 848 h 874"/>
                  <a:gd name="T34" fmla="*/ 463 w 1555"/>
                  <a:gd name="T35" fmla="*/ 832 h 874"/>
                  <a:gd name="T36" fmla="*/ 489 w 1555"/>
                  <a:gd name="T37" fmla="*/ 780 h 874"/>
                  <a:gd name="T38" fmla="*/ 515 w 1555"/>
                  <a:gd name="T39" fmla="*/ 702 h 874"/>
                  <a:gd name="T40" fmla="*/ 541 w 1555"/>
                  <a:gd name="T41" fmla="*/ 843 h 874"/>
                  <a:gd name="T42" fmla="*/ 567 w 1555"/>
                  <a:gd name="T43" fmla="*/ 853 h 874"/>
                  <a:gd name="T44" fmla="*/ 593 w 1555"/>
                  <a:gd name="T45" fmla="*/ 864 h 874"/>
                  <a:gd name="T46" fmla="*/ 619 w 1555"/>
                  <a:gd name="T47" fmla="*/ 869 h 874"/>
                  <a:gd name="T48" fmla="*/ 645 w 1555"/>
                  <a:gd name="T49" fmla="*/ 869 h 874"/>
                  <a:gd name="T50" fmla="*/ 671 w 1555"/>
                  <a:gd name="T51" fmla="*/ 874 h 874"/>
                  <a:gd name="T52" fmla="*/ 697 w 1555"/>
                  <a:gd name="T53" fmla="*/ 874 h 874"/>
                  <a:gd name="T54" fmla="*/ 723 w 1555"/>
                  <a:gd name="T55" fmla="*/ 864 h 874"/>
                  <a:gd name="T56" fmla="*/ 749 w 1555"/>
                  <a:gd name="T57" fmla="*/ 874 h 874"/>
                  <a:gd name="T58" fmla="*/ 775 w 1555"/>
                  <a:gd name="T59" fmla="*/ 864 h 874"/>
                  <a:gd name="T60" fmla="*/ 801 w 1555"/>
                  <a:gd name="T61" fmla="*/ 869 h 874"/>
                  <a:gd name="T62" fmla="*/ 827 w 1555"/>
                  <a:gd name="T63" fmla="*/ 874 h 874"/>
                  <a:gd name="T64" fmla="*/ 853 w 1555"/>
                  <a:gd name="T65" fmla="*/ 869 h 874"/>
                  <a:gd name="T66" fmla="*/ 879 w 1555"/>
                  <a:gd name="T67" fmla="*/ 858 h 874"/>
                  <a:gd name="T68" fmla="*/ 905 w 1555"/>
                  <a:gd name="T69" fmla="*/ 848 h 874"/>
                  <a:gd name="T70" fmla="*/ 931 w 1555"/>
                  <a:gd name="T71" fmla="*/ 848 h 874"/>
                  <a:gd name="T72" fmla="*/ 957 w 1555"/>
                  <a:gd name="T73" fmla="*/ 853 h 874"/>
                  <a:gd name="T74" fmla="*/ 983 w 1555"/>
                  <a:gd name="T75" fmla="*/ 858 h 874"/>
                  <a:gd name="T76" fmla="*/ 1009 w 1555"/>
                  <a:gd name="T77" fmla="*/ 869 h 874"/>
                  <a:gd name="T78" fmla="*/ 1035 w 1555"/>
                  <a:gd name="T79" fmla="*/ 874 h 874"/>
                  <a:gd name="T80" fmla="*/ 1061 w 1555"/>
                  <a:gd name="T81" fmla="*/ 791 h 874"/>
                  <a:gd name="T82" fmla="*/ 1087 w 1555"/>
                  <a:gd name="T83" fmla="*/ 869 h 874"/>
                  <a:gd name="T84" fmla="*/ 1113 w 1555"/>
                  <a:gd name="T85" fmla="*/ 692 h 874"/>
                  <a:gd name="T86" fmla="*/ 1139 w 1555"/>
                  <a:gd name="T87" fmla="*/ 473 h 874"/>
                  <a:gd name="T88" fmla="*/ 1165 w 1555"/>
                  <a:gd name="T89" fmla="*/ 858 h 874"/>
                  <a:gd name="T90" fmla="*/ 1191 w 1555"/>
                  <a:gd name="T91" fmla="*/ 869 h 874"/>
                  <a:gd name="T92" fmla="*/ 1217 w 1555"/>
                  <a:gd name="T93" fmla="*/ 848 h 874"/>
                  <a:gd name="T94" fmla="*/ 1243 w 1555"/>
                  <a:gd name="T95" fmla="*/ 874 h 874"/>
                  <a:gd name="T96" fmla="*/ 1269 w 1555"/>
                  <a:gd name="T97" fmla="*/ 869 h 874"/>
                  <a:gd name="T98" fmla="*/ 1295 w 1555"/>
                  <a:gd name="T99" fmla="*/ 864 h 874"/>
                  <a:gd name="T100" fmla="*/ 1321 w 1555"/>
                  <a:gd name="T101" fmla="*/ 869 h 874"/>
                  <a:gd name="T102" fmla="*/ 1347 w 1555"/>
                  <a:gd name="T103" fmla="*/ 858 h 874"/>
                  <a:gd name="T104" fmla="*/ 1373 w 1555"/>
                  <a:gd name="T105" fmla="*/ 848 h 874"/>
                  <a:gd name="T106" fmla="*/ 1399 w 1555"/>
                  <a:gd name="T107" fmla="*/ 869 h 874"/>
                  <a:gd name="T108" fmla="*/ 1425 w 1555"/>
                  <a:gd name="T109" fmla="*/ 864 h 874"/>
                  <a:gd name="T110" fmla="*/ 1451 w 1555"/>
                  <a:gd name="T111" fmla="*/ 858 h 874"/>
                  <a:gd name="T112" fmla="*/ 1477 w 1555"/>
                  <a:gd name="T113" fmla="*/ 812 h 874"/>
                  <a:gd name="T114" fmla="*/ 1503 w 1555"/>
                  <a:gd name="T115" fmla="*/ 801 h 874"/>
                  <a:gd name="T116" fmla="*/ 1529 w 1555"/>
                  <a:gd name="T117" fmla="*/ 838 h 874"/>
                  <a:gd name="T118" fmla="*/ 1555 w 1555"/>
                  <a:gd name="T119" fmla="*/ 82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5" h="874">
                    <a:moveTo>
                      <a:pt x="0" y="843"/>
                    </a:moveTo>
                    <a:lnTo>
                      <a:pt x="5" y="843"/>
                    </a:lnTo>
                    <a:lnTo>
                      <a:pt x="5" y="858"/>
                    </a:lnTo>
                    <a:lnTo>
                      <a:pt x="10" y="848"/>
                    </a:lnTo>
                    <a:lnTo>
                      <a:pt x="15" y="780"/>
                    </a:lnTo>
                    <a:lnTo>
                      <a:pt x="21" y="645"/>
                    </a:lnTo>
                    <a:lnTo>
                      <a:pt x="26" y="681"/>
                    </a:lnTo>
                    <a:lnTo>
                      <a:pt x="31" y="827"/>
                    </a:lnTo>
                    <a:lnTo>
                      <a:pt x="31" y="858"/>
                    </a:lnTo>
                    <a:lnTo>
                      <a:pt x="36" y="754"/>
                    </a:lnTo>
                    <a:lnTo>
                      <a:pt x="42" y="843"/>
                    </a:lnTo>
                    <a:lnTo>
                      <a:pt x="47" y="864"/>
                    </a:lnTo>
                    <a:lnTo>
                      <a:pt x="52" y="791"/>
                    </a:lnTo>
                    <a:lnTo>
                      <a:pt x="57" y="838"/>
                    </a:lnTo>
                    <a:lnTo>
                      <a:pt x="57" y="760"/>
                    </a:lnTo>
                    <a:lnTo>
                      <a:pt x="62" y="869"/>
                    </a:lnTo>
                    <a:lnTo>
                      <a:pt x="68" y="728"/>
                    </a:lnTo>
                    <a:lnTo>
                      <a:pt x="73" y="812"/>
                    </a:lnTo>
                    <a:lnTo>
                      <a:pt x="78" y="734"/>
                    </a:lnTo>
                    <a:lnTo>
                      <a:pt x="83" y="765"/>
                    </a:lnTo>
                    <a:lnTo>
                      <a:pt x="83" y="812"/>
                    </a:lnTo>
                    <a:lnTo>
                      <a:pt x="88" y="853"/>
                    </a:lnTo>
                    <a:lnTo>
                      <a:pt x="94" y="848"/>
                    </a:lnTo>
                    <a:lnTo>
                      <a:pt x="99" y="869"/>
                    </a:lnTo>
                    <a:lnTo>
                      <a:pt x="104" y="853"/>
                    </a:lnTo>
                    <a:lnTo>
                      <a:pt x="109" y="780"/>
                    </a:lnTo>
                    <a:lnTo>
                      <a:pt x="109" y="812"/>
                    </a:lnTo>
                    <a:lnTo>
                      <a:pt x="114" y="723"/>
                    </a:lnTo>
                    <a:lnTo>
                      <a:pt x="120" y="650"/>
                    </a:lnTo>
                    <a:lnTo>
                      <a:pt x="125" y="728"/>
                    </a:lnTo>
                    <a:lnTo>
                      <a:pt x="130" y="697"/>
                    </a:lnTo>
                    <a:lnTo>
                      <a:pt x="135" y="728"/>
                    </a:lnTo>
                    <a:lnTo>
                      <a:pt x="135" y="723"/>
                    </a:lnTo>
                    <a:lnTo>
                      <a:pt x="140" y="765"/>
                    </a:lnTo>
                    <a:lnTo>
                      <a:pt x="146" y="843"/>
                    </a:lnTo>
                    <a:lnTo>
                      <a:pt x="151" y="723"/>
                    </a:lnTo>
                    <a:lnTo>
                      <a:pt x="156" y="182"/>
                    </a:lnTo>
                    <a:lnTo>
                      <a:pt x="161" y="531"/>
                    </a:lnTo>
                    <a:lnTo>
                      <a:pt x="161" y="838"/>
                    </a:lnTo>
                    <a:lnTo>
                      <a:pt x="166" y="302"/>
                    </a:lnTo>
                    <a:lnTo>
                      <a:pt x="172" y="432"/>
                    </a:lnTo>
                    <a:lnTo>
                      <a:pt x="177" y="567"/>
                    </a:lnTo>
                    <a:lnTo>
                      <a:pt x="182" y="869"/>
                    </a:lnTo>
                    <a:lnTo>
                      <a:pt x="187" y="843"/>
                    </a:lnTo>
                    <a:lnTo>
                      <a:pt x="187" y="801"/>
                    </a:lnTo>
                    <a:lnTo>
                      <a:pt x="192" y="822"/>
                    </a:lnTo>
                    <a:lnTo>
                      <a:pt x="198" y="723"/>
                    </a:lnTo>
                    <a:lnTo>
                      <a:pt x="203" y="864"/>
                    </a:lnTo>
                    <a:lnTo>
                      <a:pt x="208" y="760"/>
                    </a:lnTo>
                    <a:lnTo>
                      <a:pt x="213" y="760"/>
                    </a:lnTo>
                    <a:lnTo>
                      <a:pt x="213" y="770"/>
                    </a:lnTo>
                    <a:lnTo>
                      <a:pt x="218" y="775"/>
                    </a:lnTo>
                    <a:lnTo>
                      <a:pt x="224" y="791"/>
                    </a:lnTo>
                    <a:lnTo>
                      <a:pt x="229" y="765"/>
                    </a:lnTo>
                    <a:lnTo>
                      <a:pt x="234" y="770"/>
                    </a:lnTo>
                    <a:lnTo>
                      <a:pt x="239" y="843"/>
                    </a:lnTo>
                    <a:lnTo>
                      <a:pt x="239" y="848"/>
                    </a:lnTo>
                    <a:lnTo>
                      <a:pt x="244" y="874"/>
                    </a:lnTo>
                    <a:lnTo>
                      <a:pt x="250" y="801"/>
                    </a:lnTo>
                    <a:lnTo>
                      <a:pt x="255" y="754"/>
                    </a:lnTo>
                    <a:lnTo>
                      <a:pt x="260" y="395"/>
                    </a:lnTo>
                    <a:lnTo>
                      <a:pt x="265" y="739"/>
                    </a:lnTo>
                    <a:lnTo>
                      <a:pt x="265" y="869"/>
                    </a:lnTo>
                    <a:lnTo>
                      <a:pt x="270" y="817"/>
                    </a:lnTo>
                    <a:lnTo>
                      <a:pt x="276" y="858"/>
                    </a:lnTo>
                    <a:lnTo>
                      <a:pt x="281" y="869"/>
                    </a:lnTo>
                    <a:lnTo>
                      <a:pt x="286" y="869"/>
                    </a:lnTo>
                    <a:lnTo>
                      <a:pt x="291" y="869"/>
                    </a:lnTo>
                    <a:lnTo>
                      <a:pt x="291" y="853"/>
                    </a:lnTo>
                    <a:lnTo>
                      <a:pt x="296" y="765"/>
                    </a:lnTo>
                    <a:lnTo>
                      <a:pt x="302" y="744"/>
                    </a:lnTo>
                    <a:lnTo>
                      <a:pt x="307" y="848"/>
                    </a:lnTo>
                    <a:lnTo>
                      <a:pt x="312" y="832"/>
                    </a:lnTo>
                    <a:lnTo>
                      <a:pt x="317" y="791"/>
                    </a:lnTo>
                    <a:lnTo>
                      <a:pt x="317" y="635"/>
                    </a:lnTo>
                    <a:lnTo>
                      <a:pt x="322" y="681"/>
                    </a:lnTo>
                    <a:lnTo>
                      <a:pt x="328" y="754"/>
                    </a:lnTo>
                    <a:lnTo>
                      <a:pt x="333" y="796"/>
                    </a:lnTo>
                    <a:lnTo>
                      <a:pt x="338" y="822"/>
                    </a:lnTo>
                    <a:lnTo>
                      <a:pt x="343" y="827"/>
                    </a:lnTo>
                    <a:lnTo>
                      <a:pt x="343" y="739"/>
                    </a:lnTo>
                    <a:lnTo>
                      <a:pt x="348" y="728"/>
                    </a:lnTo>
                    <a:lnTo>
                      <a:pt x="354" y="806"/>
                    </a:lnTo>
                    <a:lnTo>
                      <a:pt x="359" y="864"/>
                    </a:lnTo>
                    <a:lnTo>
                      <a:pt x="364" y="864"/>
                    </a:lnTo>
                    <a:lnTo>
                      <a:pt x="369" y="848"/>
                    </a:lnTo>
                    <a:lnTo>
                      <a:pt x="369" y="786"/>
                    </a:lnTo>
                    <a:lnTo>
                      <a:pt x="374" y="666"/>
                    </a:lnTo>
                    <a:lnTo>
                      <a:pt x="380" y="702"/>
                    </a:lnTo>
                    <a:lnTo>
                      <a:pt x="385" y="796"/>
                    </a:lnTo>
                    <a:lnTo>
                      <a:pt x="390" y="760"/>
                    </a:lnTo>
                    <a:lnTo>
                      <a:pt x="395" y="687"/>
                    </a:lnTo>
                    <a:lnTo>
                      <a:pt x="395" y="427"/>
                    </a:lnTo>
                    <a:lnTo>
                      <a:pt x="400" y="297"/>
                    </a:lnTo>
                    <a:lnTo>
                      <a:pt x="406" y="832"/>
                    </a:lnTo>
                    <a:lnTo>
                      <a:pt x="411" y="531"/>
                    </a:lnTo>
                    <a:lnTo>
                      <a:pt x="416" y="853"/>
                    </a:lnTo>
                    <a:lnTo>
                      <a:pt x="421" y="515"/>
                    </a:lnTo>
                    <a:lnTo>
                      <a:pt x="421" y="848"/>
                    </a:lnTo>
                    <a:lnTo>
                      <a:pt x="426" y="718"/>
                    </a:lnTo>
                    <a:lnTo>
                      <a:pt x="432" y="817"/>
                    </a:lnTo>
                    <a:lnTo>
                      <a:pt x="437" y="848"/>
                    </a:lnTo>
                    <a:lnTo>
                      <a:pt x="442" y="806"/>
                    </a:lnTo>
                    <a:lnTo>
                      <a:pt x="447" y="739"/>
                    </a:lnTo>
                    <a:lnTo>
                      <a:pt x="447" y="760"/>
                    </a:lnTo>
                    <a:lnTo>
                      <a:pt x="452" y="822"/>
                    </a:lnTo>
                    <a:lnTo>
                      <a:pt x="458" y="853"/>
                    </a:lnTo>
                    <a:lnTo>
                      <a:pt x="463" y="832"/>
                    </a:lnTo>
                    <a:lnTo>
                      <a:pt x="468" y="713"/>
                    </a:lnTo>
                    <a:lnTo>
                      <a:pt x="473" y="749"/>
                    </a:lnTo>
                    <a:lnTo>
                      <a:pt x="473" y="832"/>
                    </a:lnTo>
                    <a:lnTo>
                      <a:pt x="478" y="869"/>
                    </a:lnTo>
                    <a:lnTo>
                      <a:pt x="484" y="843"/>
                    </a:lnTo>
                    <a:lnTo>
                      <a:pt x="489" y="780"/>
                    </a:lnTo>
                    <a:lnTo>
                      <a:pt x="494" y="796"/>
                    </a:lnTo>
                    <a:lnTo>
                      <a:pt x="499" y="806"/>
                    </a:lnTo>
                    <a:lnTo>
                      <a:pt x="499" y="505"/>
                    </a:lnTo>
                    <a:lnTo>
                      <a:pt x="504" y="619"/>
                    </a:lnTo>
                    <a:lnTo>
                      <a:pt x="510" y="702"/>
                    </a:lnTo>
                    <a:lnTo>
                      <a:pt x="515" y="702"/>
                    </a:lnTo>
                    <a:lnTo>
                      <a:pt x="520" y="858"/>
                    </a:lnTo>
                    <a:lnTo>
                      <a:pt x="525" y="728"/>
                    </a:lnTo>
                    <a:lnTo>
                      <a:pt x="525" y="676"/>
                    </a:lnTo>
                    <a:lnTo>
                      <a:pt x="531" y="635"/>
                    </a:lnTo>
                    <a:lnTo>
                      <a:pt x="536" y="806"/>
                    </a:lnTo>
                    <a:lnTo>
                      <a:pt x="541" y="843"/>
                    </a:lnTo>
                    <a:lnTo>
                      <a:pt x="546" y="822"/>
                    </a:lnTo>
                    <a:lnTo>
                      <a:pt x="551" y="864"/>
                    </a:lnTo>
                    <a:lnTo>
                      <a:pt x="551" y="843"/>
                    </a:lnTo>
                    <a:lnTo>
                      <a:pt x="557" y="853"/>
                    </a:lnTo>
                    <a:lnTo>
                      <a:pt x="562" y="858"/>
                    </a:lnTo>
                    <a:lnTo>
                      <a:pt x="567" y="853"/>
                    </a:lnTo>
                    <a:lnTo>
                      <a:pt x="572" y="853"/>
                    </a:lnTo>
                    <a:lnTo>
                      <a:pt x="577" y="864"/>
                    </a:lnTo>
                    <a:lnTo>
                      <a:pt x="577" y="853"/>
                    </a:lnTo>
                    <a:lnTo>
                      <a:pt x="583" y="869"/>
                    </a:lnTo>
                    <a:lnTo>
                      <a:pt x="588" y="864"/>
                    </a:lnTo>
                    <a:lnTo>
                      <a:pt x="593" y="864"/>
                    </a:lnTo>
                    <a:lnTo>
                      <a:pt x="598" y="864"/>
                    </a:lnTo>
                    <a:lnTo>
                      <a:pt x="603" y="864"/>
                    </a:lnTo>
                    <a:lnTo>
                      <a:pt x="603" y="869"/>
                    </a:lnTo>
                    <a:lnTo>
                      <a:pt x="609" y="874"/>
                    </a:lnTo>
                    <a:lnTo>
                      <a:pt x="614" y="869"/>
                    </a:lnTo>
                    <a:lnTo>
                      <a:pt x="619" y="869"/>
                    </a:lnTo>
                    <a:lnTo>
                      <a:pt x="624" y="858"/>
                    </a:lnTo>
                    <a:lnTo>
                      <a:pt x="629" y="858"/>
                    </a:lnTo>
                    <a:lnTo>
                      <a:pt x="629" y="858"/>
                    </a:lnTo>
                    <a:lnTo>
                      <a:pt x="635" y="864"/>
                    </a:lnTo>
                    <a:lnTo>
                      <a:pt x="640" y="869"/>
                    </a:lnTo>
                    <a:lnTo>
                      <a:pt x="645" y="869"/>
                    </a:lnTo>
                    <a:lnTo>
                      <a:pt x="650" y="864"/>
                    </a:lnTo>
                    <a:lnTo>
                      <a:pt x="655" y="874"/>
                    </a:lnTo>
                    <a:lnTo>
                      <a:pt x="655" y="874"/>
                    </a:lnTo>
                    <a:lnTo>
                      <a:pt x="661" y="874"/>
                    </a:lnTo>
                    <a:lnTo>
                      <a:pt x="666" y="874"/>
                    </a:lnTo>
                    <a:lnTo>
                      <a:pt x="671" y="874"/>
                    </a:lnTo>
                    <a:lnTo>
                      <a:pt x="676" y="869"/>
                    </a:lnTo>
                    <a:lnTo>
                      <a:pt x="681" y="869"/>
                    </a:lnTo>
                    <a:lnTo>
                      <a:pt x="681" y="874"/>
                    </a:lnTo>
                    <a:lnTo>
                      <a:pt x="687" y="874"/>
                    </a:lnTo>
                    <a:lnTo>
                      <a:pt x="692" y="869"/>
                    </a:lnTo>
                    <a:lnTo>
                      <a:pt x="697" y="874"/>
                    </a:lnTo>
                    <a:lnTo>
                      <a:pt x="702" y="874"/>
                    </a:lnTo>
                    <a:lnTo>
                      <a:pt x="707" y="869"/>
                    </a:lnTo>
                    <a:lnTo>
                      <a:pt x="707" y="864"/>
                    </a:lnTo>
                    <a:lnTo>
                      <a:pt x="713" y="869"/>
                    </a:lnTo>
                    <a:lnTo>
                      <a:pt x="718" y="869"/>
                    </a:lnTo>
                    <a:lnTo>
                      <a:pt x="723" y="864"/>
                    </a:lnTo>
                    <a:lnTo>
                      <a:pt x="728" y="869"/>
                    </a:lnTo>
                    <a:lnTo>
                      <a:pt x="733" y="874"/>
                    </a:lnTo>
                    <a:lnTo>
                      <a:pt x="733" y="874"/>
                    </a:lnTo>
                    <a:lnTo>
                      <a:pt x="739" y="874"/>
                    </a:lnTo>
                    <a:lnTo>
                      <a:pt x="744" y="874"/>
                    </a:lnTo>
                    <a:lnTo>
                      <a:pt x="749" y="874"/>
                    </a:lnTo>
                    <a:lnTo>
                      <a:pt x="754" y="874"/>
                    </a:lnTo>
                    <a:lnTo>
                      <a:pt x="759" y="874"/>
                    </a:lnTo>
                    <a:lnTo>
                      <a:pt x="759" y="874"/>
                    </a:lnTo>
                    <a:lnTo>
                      <a:pt x="765" y="869"/>
                    </a:lnTo>
                    <a:lnTo>
                      <a:pt x="770" y="869"/>
                    </a:lnTo>
                    <a:lnTo>
                      <a:pt x="775" y="864"/>
                    </a:lnTo>
                    <a:lnTo>
                      <a:pt x="780" y="874"/>
                    </a:lnTo>
                    <a:lnTo>
                      <a:pt x="785" y="874"/>
                    </a:lnTo>
                    <a:lnTo>
                      <a:pt x="785" y="869"/>
                    </a:lnTo>
                    <a:lnTo>
                      <a:pt x="791" y="869"/>
                    </a:lnTo>
                    <a:lnTo>
                      <a:pt x="796" y="869"/>
                    </a:lnTo>
                    <a:lnTo>
                      <a:pt x="801" y="869"/>
                    </a:lnTo>
                    <a:lnTo>
                      <a:pt x="806" y="874"/>
                    </a:lnTo>
                    <a:lnTo>
                      <a:pt x="811" y="874"/>
                    </a:lnTo>
                    <a:lnTo>
                      <a:pt x="811" y="874"/>
                    </a:lnTo>
                    <a:lnTo>
                      <a:pt x="817" y="874"/>
                    </a:lnTo>
                    <a:lnTo>
                      <a:pt x="822" y="874"/>
                    </a:lnTo>
                    <a:lnTo>
                      <a:pt x="827" y="874"/>
                    </a:lnTo>
                    <a:lnTo>
                      <a:pt x="832" y="864"/>
                    </a:lnTo>
                    <a:lnTo>
                      <a:pt x="837" y="853"/>
                    </a:lnTo>
                    <a:lnTo>
                      <a:pt x="837" y="853"/>
                    </a:lnTo>
                    <a:lnTo>
                      <a:pt x="843" y="858"/>
                    </a:lnTo>
                    <a:lnTo>
                      <a:pt x="848" y="869"/>
                    </a:lnTo>
                    <a:lnTo>
                      <a:pt x="853" y="869"/>
                    </a:lnTo>
                    <a:lnTo>
                      <a:pt x="858" y="874"/>
                    </a:lnTo>
                    <a:lnTo>
                      <a:pt x="863" y="869"/>
                    </a:lnTo>
                    <a:lnTo>
                      <a:pt x="863" y="853"/>
                    </a:lnTo>
                    <a:lnTo>
                      <a:pt x="869" y="874"/>
                    </a:lnTo>
                    <a:lnTo>
                      <a:pt x="874" y="874"/>
                    </a:lnTo>
                    <a:lnTo>
                      <a:pt x="879" y="858"/>
                    </a:lnTo>
                    <a:lnTo>
                      <a:pt x="884" y="848"/>
                    </a:lnTo>
                    <a:lnTo>
                      <a:pt x="889" y="853"/>
                    </a:lnTo>
                    <a:lnTo>
                      <a:pt x="889" y="853"/>
                    </a:lnTo>
                    <a:lnTo>
                      <a:pt x="895" y="869"/>
                    </a:lnTo>
                    <a:lnTo>
                      <a:pt x="900" y="864"/>
                    </a:lnTo>
                    <a:lnTo>
                      <a:pt x="905" y="848"/>
                    </a:lnTo>
                    <a:lnTo>
                      <a:pt x="910" y="853"/>
                    </a:lnTo>
                    <a:lnTo>
                      <a:pt x="915" y="858"/>
                    </a:lnTo>
                    <a:lnTo>
                      <a:pt x="915" y="858"/>
                    </a:lnTo>
                    <a:lnTo>
                      <a:pt x="921" y="853"/>
                    </a:lnTo>
                    <a:lnTo>
                      <a:pt x="926" y="848"/>
                    </a:lnTo>
                    <a:lnTo>
                      <a:pt x="931" y="848"/>
                    </a:lnTo>
                    <a:lnTo>
                      <a:pt x="936" y="848"/>
                    </a:lnTo>
                    <a:lnTo>
                      <a:pt x="941" y="848"/>
                    </a:lnTo>
                    <a:lnTo>
                      <a:pt x="941" y="848"/>
                    </a:lnTo>
                    <a:lnTo>
                      <a:pt x="947" y="848"/>
                    </a:lnTo>
                    <a:lnTo>
                      <a:pt x="952" y="848"/>
                    </a:lnTo>
                    <a:lnTo>
                      <a:pt x="957" y="853"/>
                    </a:lnTo>
                    <a:lnTo>
                      <a:pt x="962" y="858"/>
                    </a:lnTo>
                    <a:lnTo>
                      <a:pt x="967" y="858"/>
                    </a:lnTo>
                    <a:lnTo>
                      <a:pt x="967" y="858"/>
                    </a:lnTo>
                    <a:lnTo>
                      <a:pt x="973" y="853"/>
                    </a:lnTo>
                    <a:lnTo>
                      <a:pt x="978" y="864"/>
                    </a:lnTo>
                    <a:lnTo>
                      <a:pt x="983" y="858"/>
                    </a:lnTo>
                    <a:lnTo>
                      <a:pt x="988" y="858"/>
                    </a:lnTo>
                    <a:lnTo>
                      <a:pt x="994" y="864"/>
                    </a:lnTo>
                    <a:lnTo>
                      <a:pt x="994" y="864"/>
                    </a:lnTo>
                    <a:lnTo>
                      <a:pt x="999" y="864"/>
                    </a:lnTo>
                    <a:lnTo>
                      <a:pt x="1004" y="864"/>
                    </a:lnTo>
                    <a:lnTo>
                      <a:pt x="1009" y="869"/>
                    </a:lnTo>
                    <a:lnTo>
                      <a:pt x="1014" y="874"/>
                    </a:lnTo>
                    <a:lnTo>
                      <a:pt x="1020" y="874"/>
                    </a:lnTo>
                    <a:lnTo>
                      <a:pt x="1020" y="869"/>
                    </a:lnTo>
                    <a:lnTo>
                      <a:pt x="1025" y="864"/>
                    </a:lnTo>
                    <a:lnTo>
                      <a:pt x="1030" y="869"/>
                    </a:lnTo>
                    <a:lnTo>
                      <a:pt x="1035" y="874"/>
                    </a:lnTo>
                    <a:lnTo>
                      <a:pt x="1040" y="874"/>
                    </a:lnTo>
                    <a:lnTo>
                      <a:pt x="1046" y="874"/>
                    </a:lnTo>
                    <a:lnTo>
                      <a:pt x="1046" y="869"/>
                    </a:lnTo>
                    <a:lnTo>
                      <a:pt x="1051" y="858"/>
                    </a:lnTo>
                    <a:lnTo>
                      <a:pt x="1056" y="817"/>
                    </a:lnTo>
                    <a:lnTo>
                      <a:pt x="1061" y="791"/>
                    </a:lnTo>
                    <a:lnTo>
                      <a:pt x="1066" y="780"/>
                    </a:lnTo>
                    <a:lnTo>
                      <a:pt x="1072" y="754"/>
                    </a:lnTo>
                    <a:lnTo>
                      <a:pt x="1072" y="734"/>
                    </a:lnTo>
                    <a:lnTo>
                      <a:pt x="1077" y="749"/>
                    </a:lnTo>
                    <a:lnTo>
                      <a:pt x="1082" y="806"/>
                    </a:lnTo>
                    <a:lnTo>
                      <a:pt x="1087" y="869"/>
                    </a:lnTo>
                    <a:lnTo>
                      <a:pt x="1092" y="869"/>
                    </a:lnTo>
                    <a:lnTo>
                      <a:pt x="1098" y="786"/>
                    </a:lnTo>
                    <a:lnTo>
                      <a:pt x="1098" y="385"/>
                    </a:lnTo>
                    <a:lnTo>
                      <a:pt x="1103" y="0"/>
                    </a:lnTo>
                    <a:lnTo>
                      <a:pt x="1108" y="161"/>
                    </a:lnTo>
                    <a:lnTo>
                      <a:pt x="1113" y="692"/>
                    </a:lnTo>
                    <a:lnTo>
                      <a:pt x="1118" y="869"/>
                    </a:lnTo>
                    <a:lnTo>
                      <a:pt x="1124" y="827"/>
                    </a:lnTo>
                    <a:lnTo>
                      <a:pt x="1124" y="640"/>
                    </a:lnTo>
                    <a:lnTo>
                      <a:pt x="1129" y="255"/>
                    </a:lnTo>
                    <a:lnTo>
                      <a:pt x="1134" y="421"/>
                    </a:lnTo>
                    <a:lnTo>
                      <a:pt x="1139" y="473"/>
                    </a:lnTo>
                    <a:lnTo>
                      <a:pt x="1144" y="713"/>
                    </a:lnTo>
                    <a:lnTo>
                      <a:pt x="1150" y="775"/>
                    </a:lnTo>
                    <a:lnTo>
                      <a:pt x="1150" y="848"/>
                    </a:lnTo>
                    <a:lnTo>
                      <a:pt x="1155" y="858"/>
                    </a:lnTo>
                    <a:lnTo>
                      <a:pt x="1160" y="853"/>
                    </a:lnTo>
                    <a:lnTo>
                      <a:pt x="1165" y="858"/>
                    </a:lnTo>
                    <a:lnTo>
                      <a:pt x="1170" y="874"/>
                    </a:lnTo>
                    <a:lnTo>
                      <a:pt x="1176" y="853"/>
                    </a:lnTo>
                    <a:lnTo>
                      <a:pt x="1176" y="838"/>
                    </a:lnTo>
                    <a:lnTo>
                      <a:pt x="1181" y="827"/>
                    </a:lnTo>
                    <a:lnTo>
                      <a:pt x="1186" y="848"/>
                    </a:lnTo>
                    <a:lnTo>
                      <a:pt x="1191" y="869"/>
                    </a:lnTo>
                    <a:lnTo>
                      <a:pt x="1196" y="874"/>
                    </a:lnTo>
                    <a:lnTo>
                      <a:pt x="1202" y="874"/>
                    </a:lnTo>
                    <a:lnTo>
                      <a:pt x="1202" y="843"/>
                    </a:lnTo>
                    <a:lnTo>
                      <a:pt x="1207" y="832"/>
                    </a:lnTo>
                    <a:lnTo>
                      <a:pt x="1212" y="869"/>
                    </a:lnTo>
                    <a:lnTo>
                      <a:pt x="1217" y="848"/>
                    </a:lnTo>
                    <a:lnTo>
                      <a:pt x="1222" y="812"/>
                    </a:lnTo>
                    <a:lnTo>
                      <a:pt x="1228" y="822"/>
                    </a:lnTo>
                    <a:lnTo>
                      <a:pt x="1228" y="838"/>
                    </a:lnTo>
                    <a:lnTo>
                      <a:pt x="1233" y="853"/>
                    </a:lnTo>
                    <a:lnTo>
                      <a:pt x="1238" y="858"/>
                    </a:lnTo>
                    <a:lnTo>
                      <a:pt x="1243" y="874"/>
                    </a:lnTo>
                    <a:lnTo>
                      <a:pt x="1248" y="858"/>
                    </a:lnTo>
                    <a:lnTo>
                      <a:pt x="1254" y="869"/>
                    </a:lnTo>
                    <a:lnTo>
                      <a:pt x="1254" y="874"/>
                    </a:lnTo>
                    <a:lnTo>
                      <a:pt x="1259" y="869"/>
                    </a:lnTo>
                    <a:lnTo>
                      <a:pt x="1264" y="874"/>
                    </a:lnTo>
                    <a:lnTo>
                      <a:pt x="1269" y="869"/>
                    </a:lnTo>
                    <a:lnTo>
                      <a:pt x="1274" y="869"/>
                    </a:lnTo>
                    <a:lnTo>
                      <a:pt x="1280" y="874"/>
                    </a:lnTo>
                    <a:lnTo>
                      <a:pt x="1280" y="874"/>
                    </a:lnTo>
                    <a:lnTo>
                      <a:pt x="1285" y="858"/>
                    </a:lnTo>
                    <a:lnTo>
                      <a:pt x="1290" y="853"/>
                    </a:lnTo>
                    <a:lnTo>
                      <a:pt x="1295" y="864"/>
                    </a:lnTo>
                    <a:lnTo>
                      <a:pt x="1300" y="864"/>
                    </a:lnTo>
                    <a:lnTo>
                      <a:pt x="1306" y="869"/>
                    </a:lnTo>
                    <a:lnTo>
                      <a:pt x="1306" y="869"/>
                    </a:lnTo>
                    <a:lnTo>
                      <a:pt x="1311" y="874"/>
                    </a:lnTo>
                    <a:lnTo>
                      <a:pt x="1316" y="869"/>
                    </a:lnTo>
                    <a:lnTo>
                      <a:pt x="1321" y="869"/>
                    </a:lnTo>
                    <a:lnTo>
                      <a:pt x="1326" y="864"/>
                    </a:lnTo>
                    <a:lnTo>
                      <a:pt x="1332" y="853"/>
                    </a:lnTo>
                    <a:lnTo>
                      <a:pt x="1332" y="858"/>
                    </a:lnTo>
                    <a:lnTo>
                      <a:pt x="1337" y="858"/>
                    </a:lnTo>
                    <a:lnTo>
                      <a:pt x="1342" y="858"/>
                    </a:lnTo>
                    <a:lnTo>
                      <a:pt x="1347" y="858"/>
                    </a:lnTo>
                    <a:lnTo>
                      <a:pt x="1352" y="864"/>
                    </a:lnTo>
                    <a:lnTo>
                      <a:pt x="1358" y="858"/>
                    </a:lnTo>
                    <a:lnTo>
                      <a:pt x="1358" y="853"/>
                    </a:lnTo>
                    <a:lnTo>
                      <a:pt x="1363" y="858"/>
                    </a:lnTo>
                    <a:lnTo>
                      <a:pt x="1368" y="858"/>
                    </a:lnTo>
                    <a:lnTo>
                      <a:pt x="1373" y="848"/>
                    </a:lnTo>
                    <a:lnTo>
                      <a:pt x="1378" y="853"/>
                    </a:lnTo>
                    <a:lnTo>
                      <a:pt x="1384" y="869"/>
                    </a:lnTo>
                    <a:lnTo>
                      <a:pt x="1384" y="869"/>
                    </a:lnTo>
                    <a:lnTo>
                      <a:pt x="1389" y="869"/>
                    </a:lnTo>
                    <a:lnTo>
                      <a:pt x="1394" y="869"/>
                    </a:lnTo>
                    <a:lnTo>
                      <a:pt x="1399" y="869"/>
                    </a:lnTo>
                    <a:lnTo>
                      <a:pt x="1404" y="853"/>
                    </a:lnTo>
                    <a:lnTo>
                      <a:pt x="1410" y="858"/>
                    </a:lnTo>
                    <a:lnTo>
                      <a:pt x="1410" y="864"/>
                    </a:lnTo>
                    <a:lnTo>
                      <a:pt x="1415" y="858"/>
                    </a:lnTo>
                    <a:lnTo>
                      <a:pt x="1420" y="858"/>
                    </a:lnTo>
                    <a:lnTo>
                      <a:pt x="1425" y="864"/>
                    </a:lnTo>
                    <a:lnTo>
                      <a:pt x="1430" y="858"/>
                    </a:lnTo>
                    <a:lnTo>
                      <a:pt x="1436" y="853"/>
                    </a:lnTo>
                    <a:lnTo>
                      <a:pt x="1436" y="858"/>
                    </a:lnTo>
                    <a:lnTo>
                      <a:pt x="1441" y="858"/>
                    </a:lnTo>
                    <a:lnTo>
                      <a:pt x="1446" y="848"/>
                    </a:lnTo>
                    <a:lnTo>
                      <a:pt x="1451" y="858"/>
                    </a:lnTo>
                    <a:lnTo>
                      <a:pt x="1456" y="853"/>
                    </a:lnTo>
                    <a:lnTo>
                      <a:pt x="1462" y="853"/>
                    </a:lnTo>
                    <a:lnTo>
                      <a:pt x="1462" y="848"/>
                    </a:lnTo>
                    <a:lnTo>
                      <a:pt x="1467" y="838"/>
                    </a:lnTo>
                    <a:lnTo>
                      <a:pt x="1472" y="827"/>
                    </a:lnTo>
                    <a:lnTo>
                      <a:pt x="1477" y="812"/>
                    </a:lnTo>
                    <a:lnTo>
                      <a:pt x="1483" y="801"/>
                    </a:lnTo>
                    <a:lnTo>
                      <a:pt x="1488" y="812"/>
                    </a:lnTo>
                    <a:lnTo>
                      <a:pt x="1488" y="723"/>
                    </a:lnTo>
                    <a:lnTo>
                      <a:pt x="1493" y="765"/>
                    </a:lnTo>
                    <a:lnTo>
                      <a:pt x="1498" y="786"/>
                    </a:lnTo>
                    <a:lnTo>
                      <a:pt x="1503" y="801"/>
                    </a:lnTo>
                    <a:lnTo>
                      <a:pt x="1509" y="827"/>
                    </a:lnTo>
                    <a:lnTo>
                      <a:pt x="1514" y="864"/>
                    </a:lnTo>
                    <a:lnTo>
                      <a:pt x="1514" y="858"/>
                    </a:lnTo>
                    <a:lnTo>
                      <a:pt x="1519" y="838"/>
                    </a:lnTo>
                    <a:lnTo>
                      <a:pt x="1524" y="874"/>
                    </a:lnTo>
                    <a:lnTo>
                      <a:pt x="1529" y="838"/>
                    </a:lnTo>
                    <a:lnTo>
                      <a:pt x="1535" y="869"/>
                    </a:lnTo>
                    <a:lnTo>
                      <a:pt x="1540" y="869"/>
                    </a:lnTo>
                    <a:lnTo>
                      <a:pt x="1540" y="853"/>
                    </a:lnTo>
                    <a:lnTo>
                      <a:pt x="1545" y="817"/>
                    </a:lnTo>
                    <a:lnTo>
                      <a:pt x="1550" y="806"/>
                    </a:lnTo>
                    <a:lnTo>
                      <a:pt x="1555" y="82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362" name="Freeform 363"/>
              <p:cNvSpPr>
                <a:spLocks/>
              </p:cNvSpPr>
              <p:nvPr/>
            </p:nvSpPr>
            <p:spPr bwMode="auto">
              <a:xfrm>
                <a:off x="3660111" y="5779511"/>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363" name="Freeform 364"/>
              <p:cNvSpPr>
                <a:spLocks/>
              </p:cNvSpPr>
              <p:nvPr/>
            </p:nvSpPr>
            <p:spPr bwMode="auto">
              <a:xfrm>
                <a:off x="3660111" y="5319183"/>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364" name="Freeform 365"/>
              <p:cNvSpPr>
                <a:spLocks/>
              </p:cNvSpPr>
              <p:nvPr/>
            </p:nvSpPr>
            <p:spPr bwMode="auto">
              <a:xfrm>
                <a:off x="3660111" y="5012297"/>
                <a:ext cx="2374029" cy="2952"/>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365" name="Line 366"/>
              <p:cNvSpPr>
                <a:spLocks noChangeShapeType="1"/>
              </p:cNvSpPr>
              <p:nvPr/>
            </p:nvSpPr>
            <p:spPr bwMode="auto">
              <a:xfrm flipV="1">
                <a:off x="3660111"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66" name="Line 368"/>
              <p:cNvSpPr>
                <a:spLocks noChangeShapeType="1"/>
              </p:cNvSpPr>
              <p:nvPr/>
            </p:nvSpPr>
            <p:spPr bwMode="auto">
              <a:xfrm flipV="1">
                <a:off x="3723986"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67" name="Line 369"/>
              <p:cNvSpPr>
                <a:spLocks noChangeShapeType="1"/>
              </p:cNvSpPr>
              <p:nvPr/>
            </p:nvSpPr>
            <p:spPr bwMode="auto">
              <a:xfrm flipV="1">
                <a:off x="379394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68" name="Line 370"/>
              <p:cNvSpPr>
                <a:spLocks noChangeShapeType="1"/>
              </p:cNvSpPr>
              <p:nvPr/>
            </p:nvSpPr>
            <p:spPr bwMode="auto">
              <a:xfrm flipV="1">
                <a:off x="385782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69" name="Line 371"/>
              <p:cNvSpPr>
                <a:spLocks noChangeShapeType="1"/>
              </p:cNvSpPr>
              <p:nvPr/>
            </p:nvSpPr>
            <p:spPr bwMode="auto">
              <a:xfrm flipV="1">
                <a:off x="392169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0" name="Line 372"/>
              <p:cNvSpPr>
                <a:spLocks noChangeShapeType="1"/>
              </p:cNvSpPr>
              <p:nvPr/>
            </p:nvSpPr>
            <p:spPr bwMode="auto">
              <a:xfrm flipV="1">
                <a:off x="3991654"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1" name="Line 374"/>
              <p:cNvSpPr>
                <a:spLocks noChangeShapeType="1"/>
              </p:cNvSpPr>
              <p:nvPr/>
            </p:nvSpPr>
            <p:spPr bwMode="auto">
              <a:xfrm flipV="1">
                <a:off x="405552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2" name="Line 375"/>
              <p:cNvSpPr>
                <a:spLocks noChangeShapeType="1"/>
              </p:cNvSpPr>
              <p:nvPr/>
            </p:nvSpPr>
            <p:spPr bwMode="auto">
              <a:xfrm flipV="1">
                <a:off x="4119404"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3" name="Line 376"/>
              <p:cNvSpPr>
                <a:spLocks noChangeShapeType="1"/>
              </p:cNvSpPr>
              <p:nvPr/>
            </p:nvSpPr>
            <p:spPr bwMode="auto">
              <a:xfrm flipV="1">
                <a:off x="418936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4" name="Line 377"/>
              <p:cNvSpPr>
                <a:spLocks noChangeShapeType="1"/>
              </p:cNvSpPr>
              <p:nvPr/>
            </p:nvSpPr>
            <p:spPr bwMode="auto">
              <a:xfrm flipV="1">
                <a:off x="4253238"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5" name="Line 378"/>
              <p:cNvSpPr>
                <a:spLocks noChangeShapeType="1"/>
              </p:cNvSpPr>
              <p:nvPr/>
            </p:nvSpPr>
            <p:spPr bwMode="auto">
              <a:xfrm flipV="1">
                <a:off x="4317113"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6" name="Line 380"/>
              <p:cNvSpPr>
                <a:spLocks noChangeShapeType="1"/>
              </p:cNvSpPr>
              <p:nvPr/>
            </p:nvSpPr>
            <p:spPr bwMode="auto">
              <a:xfrm flipV="1">
                <a:off x="438707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7" name="Line 381"/>
              <p:cNvSpPr>
                <a:spLocks noChangeShapeType="1"/>
              </p:cNvSpPr>
              <p:nvPr/>
            </p:nvSpPr>
            <p:spPr bwMode="auto">
              <a:xfrm flipV="1">
                <a:off x="445094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8" name="Line 382"/>
              <p:cNvSpPr>
                <a:spLocks noChangeShapeType="1"/>
              </p:cNvSpPr>
              <p:nvPr/>
            </p:nvSpPr>
            <p:spPr bwMode="auto">
              <a:xfrm flipV="1">
                <a:off x="451482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79" name="Line 383"/>
              <p:cNvSpPr>
                <a:spLocks noChangeShapeType="1"/>
              </p:cNvSpPr>
              <p:nvPr/>
            </p:nvSpPr>
            <p:spPr bwMode="auto">
              <a:xfrm flipV="1">
                <a:off x="458630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0" name="Line 384"/>
              <p:cNvSpPr>
                <a:spLocks noChangeShapeType="1"/>
              </p:cNvSpPr>
              <p:nvPr/>
            </p:nvSpPr>
            <p:spPr bwMode="auto">
              <a:xfrm flipV="1">
                <a:off x="4648656"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1" name="Line 386"/>
              <p:cNvSpPr>
                <a:spLocks noChangeShapeType="1"/>
              </p:cNvSpPr>
              <p:nvPr/>
            </p:nvSpPr>
            <p:spPr bwMode="auto">
              <a:xfrm flipV="1">
                <a:off x="471253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2" name="Line 387"/>
              <p:cNvSpPr>
                <a:spLocks noChangeShapeType="1"/>
              </p:cNvSpPr>
              <p:nvPr/>
            </p:nvSpPr>
            <p:spPr bwMode="auto">
              <a:xfrm flipV="1">
                <a:off x="478401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3" name="Line 388"/>
              <p:cNvSpPr>
                <a:spLocks noChangeShapeType="1"/>
              </p:cNvSpPr>
              <p:nvPr/>
            </p:nvSpPr>
            <p:spPr bwMode="auto">
              <a:xfrm flipV="1">
                <a:off x="484636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4" name="Line 389"/>
              <p:cNvSpPr>
                <a:spLocks noChangeShapeType="1"/>
              </p:cNvSpPr>
              <p:nvPr/>
            </p:nvSpPr>
            <p:spPr bwMode="auto">
              <a:xfrm flipV="1">
                <a:off x="491024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5" name="Line 390"/>
              <p:cNvSpPr>
                <a:spLocks noChangeShapeType="1"/>
              </p:cNvSpPr>
              <p:nvPr/>
            </p:nvSpPr>
            <p:spPr bwMode="auto">
              <a:xfrm flipV="1">
                <a:off x="4981719"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6" name="Line 392"/>
              <p:cNvSpPr>
                <a:spLocks noChangeShapeType="1"/>
              </p:cNvSpPr>
              <p:nvPr/>
            </p:nvSpPr>
            <p:spPr bwMode="auto">
              <a:xfrm flipV="1">
                <a:off x="5044074"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7" name="Line 393"/>
              <p:cNvSpPr>
                <a:spLocks noChangeShapeType="1"/>
              </p:cNvSpPr>
              <p:nvPr/>
            </p:nvSpPr>
            <p:spPr bwMode="auto">
              <a:xfrm flipV="1">
                <a:off x="510794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8" name="Line 394"/>
              <p:cNvSpPr>
                <a:spLocks noChangeShapeType="1"/>
              </p:cNvSpPr>
              <p:nvPr/>
            </p:nvSpPr>
            <p:spPr bwMode="auto">
              <a:xfrm flipV="1">
                <a:off x="5179428"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89" name="Line 395"/>
              <p:cNvSpPr>
                <a:spLocks noChangeShapeType="1"/>
              </p:cNvSpPr>
              <p:nvPr/>
            </p:nvSpPr>
            <p:spPr bwMode="auto">
              <a:xfrm flipV="1">
                <a:off x="524178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0" name="Line 396"/>
              <p:cNvSpPr>
                <a:spLocks noChangeShapeType="1"/>
              </p:cNvSpPr>
              <p:nvPr/>
            </p:nvSpPr>
            <p:spPr bwMode="auto">
              <a:xfrm flipV="1">
                <a:off x="5305658"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1" name="Line 398"/>
              <p:cNvSpPr>
                <a:spLocks noChangeShapeType="1"/>
              </p:cNvSpPr>
              <p:nvPr/>
            </p:nvSpPr>
            <p:spPr bwMode="auto">
              <a:xfrm flipV="1">
                <a:off x="537713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2" name="Line 399"/>
              <p:cNvSpPr>
                <a:spLocks noChangeShapeType="1"/>
              </p:cNvSpPr>
              <p:nvPr/>
            </p:nvSpPr>
            <p:spPr bwMode="auto">
              <a:xfrm flipV="1">
                <a:off x="5439492"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3" name="Line 400"/>
              <p:cNvSpPr>
                <a:spLocks noChangeShapeType="1"/>
              </p:cNvSpPr>
              <p:nvPr/>
            </p:nvSpPr>
            <p:spPr bwMode="auto">
              <a:xfrm flipV="1">
                <a:off x="550336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4" name="Line 401"/>
              <p:cNvSpPr>
                <a:spLocks noChangeShapeType="1"/>
              </p:cNvSpPr>
              <p:nvPr/>
            </p:nvSpPr>
            <p:spPr bwMode="auto">
              <a:xfrm flipV="1">
                <a:off x="5574846"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5" name="Line 402"/>
              <p:cNvSpPr>
                <a:spLocks noChangeShapeType="1"/>
              </p:cNvSpPr>
              <p:nvPr/>
            </p:nvSpPr>
            <p:spPr bwMode="auto">
              <a:xfrm flipV="1">
                <a:off x="5637201"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6" name="Line 404"/>
              <p:cNvSpPr>
                <a:spLocks noChangeShapeType="1"/>
              </p:cNvSpPr>
              <p:nvPr/>
            </p:nvSpPr>
            <p:spPr bwMode="auto">
              <a:xfrm flipV="1">
                <a:off x="5701076"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7" name="Line 405"/>
              <p:cNvSpPr>
                <a:spLocks noChangeShapeType="1"/>
              </p:cNvSpPr>
              <p:nvPr/>
            </p:nvSpPr>
            <p:spPr bwMode="auto">
              <a:xfrm flipV="1">
                <a:off x="577255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8" name="Line 407"/>
              <p:cNvSpPr>
                <a:spLocks noChangeShapeType="1"/>
              </p:cNvSpPr>
              <p:nvPr/>
            </p:nvSpPr>
            <p:spPr bwMode="auto">
              <a:xfrm flipV="1">
                <a:off x="583491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399" name="Line 408"/>
              <p:cNvSpPr>
                <a:spLocks noChangeShapeType="1"/>
              </p:cNvSpPr>
              <p:nvPr/>
            </p:nvSpPr>
            <p:spPr bwMode="auto">
              <a:xfrm flipV="1">
                <a:off x="589878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0" name="Line 409"/>
              <p:cNvSpPr>
                <a:spLocks noChangeShapeType="1"/>
              </p:cNvSpPr>
              <p:nvPr/>
            </p:nvSpPr>
            <p:spPr bwMode="auto">
              <a:xfrm flipV="1">
                <a:off x="5970264"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grpSp>
            <p:nvGrpSpPr>
              <p:cNvPr id="401" name="Group 400"/>
              <p:cNvGrpSpPr/>
              <p:nvPr/>
            </p:nvGrpSpPr>
            <p:grpSpPr>
              <a:xfrm>
                <a:off x="3623611" y="6585067"/>
                <a:ext cx="2495431" cy="184666"/>
                <a:chOff x="3382963" y="5045076"/>
                <a:chExt cx="2604810" cy="99348"/>
              </a:xfrm>
            </p:grpSpPr>
            <p:sp>
              <p:nvSpPr>
                <p:cNvPr id="523" name="Rectangle 367"/>
                <p:cNvSpPr>
                  <a:spLocks noChangeArrowheads="1"/>
                </p:cNvSpPr>
                <p:nvPr/>
              </p:nvSpPr>
              <p:spPr bwMode="auto">
                <a:xfrm>
                  <a:off x="3382963" y="5045076"/>
                  <a:ext cx="89336"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latin typeface="Helvetica"/>
                      <a:cs typeface="Helvetica"/>
                    </a:rPr>
                    <a:t>0</a:t>
                  </a:r>
                  <a:endParaRPr lang="en-US" dirty="0">
                    <a:latin typeface="Helvetica"/>
                    <a:cs typeface="Helvetica"/>
                  </a:endParaRPr>
                </a:p>
              </p:txBody>
            </p:sp>
            <p:sp>
              <p:nvSpPr>
                <p:cNvPr id="524" name="Rectangle 373"/>
                <p:cNvSpPr>
                  <a:spLocks noChangeArrowheads="1"/>
                </p:cNvSpPr>
                <p:nvPr/>
              </p:nvSpPr>
              <p:spPr bwMode="auto">
                <a:xfrm>
                  <a:off x="3697288" y="5045076"/>
                  <a:ext cx="178674"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525" name="Rectangle 379"/>
                <p:cNvSpPr>
                  <a:spLocks noChangeArrowheads="1"/>
                </p:cNvSpPr>
                <p:nvPr/>
              </p:nvSpPr>
              <p:spPr bwMode="auto">
                <a:xfrm>
                  <a:off x="40020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526" name="Rectangle 385"/>
                <p:cNvSpPr>
                  <a:spLocks noChangeArrowheads="1"/>
                </p:cNvSpPr>
                <p:nvPr/>
              </p:nvSpPr>
              <p:spPr bwMode="auto">
                <a:xfrm>
                  <a:off x="4340225"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150</a:t>
                  </a:r>
                  <a:endParaRPr lang="en-US">
                    <a:latin typeface="Helvetica"/>
                    <a:cs typeface="Helvetica"/>
                  </a:endParaRPr>
                </a:p>
              </p:txBody>
            </p:sp>
            <p:sp>
              <p:nvSpPr>
                <p:cNvPr id="527" name="Rectangle 391"/>
                <p:cNvSpPr>
                  <a:spLocks noChangeArrowheads="1"/>
                </p:cNvSpPr>
                <p:nvPr/>
              </p:nvSpPr>
              <p:spPr bwMode="auto">
                <a:xfrm>
                  <a:off x="46878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528" name="Rectangle 397"/>
                <p:cNvSpPr>
                  <a:spLocks noChangeArrowheads="1"/>
                </p:cNvSpPr>
                <p:nvPr/>
              </p:nvSpPr>
              <p:spPr bwMode="auto">
                <a:xfrm>
                  <a:off x="5033963"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250</a:t>
                  </a:r>
                  <a:endParaRPr lang="en-US">
                    <a:latin typeface="Helvetica"/>
                    <a:cs typeface="Helvetica"/>
                  </a:endParaRPr>
                </a:p>
              </p:txBody>
            </p:sp>
            <p:sp>
              <p:nvSpPr>
                <p:cNvPr id="529" name="Rectangle 403"/>
                <p:cNvSpPr>
                  <a:spLocks noChangeArrowheads="1"/>
                </p:cNvSpPr>
                <p:nvPr/>
              </p:nvSpPr>
              <p:spPr bwMode="auto">
                <a:xfrm>
                  <a:off x="53736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300</a:t>
                  </a:r>
                  <a:endParaRPr lang="en-US">
                    <a:latin typeface="Helvetica"/>
                    <a:cs typeface="Helvetica"/>
                  </a:endParaRPr>
                </a:p>
              </p:txBody>
            </p:sp>
            <p:sp>
              <p:nvSpPr>
                <p:cNvPr id="530" name="Rectangle 410"/>
                <p:cNvSpPr>
                  <a:spLocks noChangeArrowheads="1"/>
                </p:cNvSpPr>
                <p:nvPr/>
              </p:nvSpPr>
              <p:spPr bwMode="auto">
                <a:xfrm>
                  <a:off x="5719763"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grpSp>
          <p:sp>
            <p:nvSpPr>
              <p:cNvPr id="402" name="Line 411"/>
              <p:cNvSpPr>
                <a:spLocks noChangeShapeType="1"/>
              </p:cNvSpPr>
              <p:nvPr/>
            </p:nvSpPr>
            <p:spPr bwMode="auto">
              <a:xfrm flipV="1">
                <a:off x="6034140"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3" name="Line 412"/>
              <p:cNvSpPr>
                <a:spLocks noChangeShapeType="1"/>
              </p:cNvSpPr>
              <p:nvPr/>
            </p:nvSpPr>
            <p:spPr bwMode="auto">
              <a:xfrm>
                <a:off x="3612964" y="6531972"/>
                <a:ext cx="2468321"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4" name="Line 413"/>
              <p:cNvSpPr>
                <a:spLocks noChangeShapeType="1"/>
              </p:cNvSpPr>
              <p:nvPr/>
            </p:nvSpPr>
            <p:spPr bwMode="auto">
              <a:xfrm>
                <a:off x="3660111" y="6531972"/>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5" name="Line 414"/>
              <p:cNvSpPr>
                <a:spLocks noChangeShapeType="1"/>
              </p:cNvSpPr>
              <p:nvPr/>
            </p:nvSpPr>
            <p:spPr bwMode="auto">
              <a:xfrm>
                <a:off x="3660111" y="642574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6" name="Line 415"/>
              <p:cNvSpPr>
                <a:spLocks noChangeShapeType="1"/>
              </p:cNvSpPr>
              <p:nvPr/>
            </p:nvSpPr>
            <p:spPr bwMode="auto">
              <a:xfrm>
                <a:off x="3660111" y="6334266"/>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07" name="Line 416"/>
              <p:cNvSpPr>
                <a:spLocks noChangeShapeType="1"/>
              </p:cNvSpPr>
              <p:nvPr/>
            </p:nvSpPr>
            <p:spPr bwMode="auto">
              <a:xfrm>
                <a:off x="3660111" y="6225086"/>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08" name="Line 417"/>
              <p:cNvSpPr>
                <a:spLocks noChangeShapeType="1"/>
              </p:cNvSpPr>
              <p:nvPr/>
            </p:nvSpPr>
            <p:spPr bwMode="auto">
              <a:xfrm>
                <a:off x="3660111" y="6133610"/>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09" name="Rectangle 418"/>
              <p:cNvSpPr>
                <a:spLocks noChangeArrowheads="1"/>
              </p:cNvSpPr>
              <p:nvPr/>
            </p:nvSpPr>
            <p:spPr bwMode="auto">
              <a:xfrm>
                <a:off x="3518058" y="6000824"/>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410" name="Line 419"/>
              <p:cNvSpPr>
                <a:spLocks noChangeShapeType="1"/>
              </p:cNvSpPr>
              <p:nvPr/>
            </p:nvSpPr>
            <p:spPr bwMode="auto">
              <a:xfrm>
                <a:off x="3660111" y="6027380"/>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1" name="Line 420"/>
              <p:cNvSpPr>
                <a:spLocks noChangeShapeType="1"/>
              </p:cNvSpPr>
              <p:nvPr/>
            </p:nvSpPr>
            <p:spPr bwMode="auto">
              <a:xfrm>
                <a:off x="3660111" y="5932954"/>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2" name="Line 421"/>
              <p:cNvSpPr>
                <a:spLocks noChangeShapeType="1"/>
              </p:cNvSpPr>
              <p:nvPr/>
            </p:nvSpPr>
            <p:spPr bwMode="auto">
              <a:xfrm>
                <a:off x="3660111" y="5826724"/>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3" name="Line 422"/>
              <p:cNvSpPr>
                <a:spLocks noChangeShapeType="1"/>
              </p:cNvSpPr>
              <p:nvPr/>
            </p:nvSpPr>
            <p:spPr bwMode="auto">
              <a:xfrm>
                <a:off x="3660111" y="5735250"/>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4" name="Rectangle 423"/>
              <p:cNvSpPr>
                <a:spLocks noChangeArrowheads="1"/>
              </p:cNvSpPr>
              <p:nvPr/>
            </p:nvSpPr>
            <p:spPr bwMode="auto">
              <a:xfrm>
                <a:off x="3518058" y="5602462"/>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415" name="Line 424"/>
              <p:cNvSpPr>
                <a:spLocks noChangeShapeType="1"/>
              </p:cNvSpPr>
              <p:nvPr/>
            </p:nvSpPr>
            <p:spPr bwMode="auto">
              <a:xfrm>
                <a:off x="3660111" y="564377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6" name="Line 425"/>
              <p:cNvSpPr>
                <a:spLocks noChangeShapeType="1"/>
              </p:cNvSpPr>
              <p:nvPr/>
            </p:nvSpPr>
            <p:spPr bwMode="auto">
              <a:xfrm>
                <a:off x="3660111" y="5534594"/>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7" name="Line 426"/>
              <p:cNvSpPr>
                <a:spLocks noChangeShapeType="1"/>
              </p:cNvSpPr>
              <p:nvPr/>
            </p:nvSpPr>
            <p:spPr bwMode="auto">
              <a:xfrm>
                <a:off x="3660111" y="5443117"/>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8" name="Line 427"/>
              <p:cNvSpPr>
                <a:spLocks noChangeShapeType="1"/>
              </p:cNvSpPr>
              <p:nvPr/>
            </p:nvSpPr>
            <p:spPr bwMode="auto">
              <a:xfrm>
                <a:off x="3660111" y="5336888"/>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19" name="Rectangle 428"/>
              <p:cNvSpPr>
                <a:spLocks noChangeArrowheads="1"/>
              </p:cNvSpPr>
              <p:nvPr/>
            </p:nvSpPr>
            <p:spPr bwMode="auto">
              <a:xfrm>
                <a:off x="3518058" y="5204102"/>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420" name="Line 429"/>
              <p:cNvSpPr>
                <a:spLocks noChangeShapeType="1"/>
              </p:cNvSpPr>
              <p:nvPr/>
            </p:nvSpPr>
            <p:spPr bwMode="auto">
              <a:xfrm>
                <a:off x="3660111" y="5242461"/>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1" name="Line 430"/>
              <p:cNvSpPr>
                <a:spLocks noChangeShapeType="1"/>
              </p:cNvSpPr>
              <p:nvPr/>
            </p:nvSpPr>
            <p:spPr bwMode="auto">
              <a:xfrm>
                <a:off x="3660111" y="513623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2" name="Line 431"/>
              <p:cNvSpPr>
                <a:spLocks noChangeShapeType="1"/>
              </p:cNvSpPr>
              <p:nvPr/>
            </p:nvSpPr>
            <p:spPr bwMode="auto">
              <a:xfrm>
                <a:off x="3660111" y="5044757"/>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3" name="Line 432"/>
              <p:cNvSpPr>
                <a:spLocks noChangeShapeType="1"/>
              </p:cNvSpPr>
              <p:nvPr/>
            </p:nvSpPr>
            <p:spPr bwMode="auto">
              <a:xfrm>
                <a:off x="3660111" y="4953281"/>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4" name="Rectangle 433"/>
              <p:cNvSpPr>
                <a:spLocks noChangeArrowheads="1"/>
              </p:cNvSpPr>
              <p:nvPr/>
            </p:nvSpPr>
            <p:spPr bwMode="auto">
              <a:xfrm>
                <a:off x="3518058" y="4820495"/>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425" name="Line 434"/>
              <p:cNvSpPr>
                <a:spLocks noChangeShapeType="1"/>
              </p:cNvSpPr>
              <p:nvPr/>
            </p:nvSpPr>
            <p:spPr bwMode="auto">
              <a:xfrm>
                <a:off x="3660111" y="4844101"/>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6" name="Line 435"/>
              <p:cNvSpPr>
                <a:spLocks noChangeShapeType="1"/>
              </p:cNvSpPr>
              <p:nvPr/>
            </p:nvSpPr>
            <p:spPr bwMode="auto">
              <a:xfrm>
                <a:off x="3660111" y="475262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7" name="Line 436"/>
              <p:cNvSpPr>
                <a:spLocks noChangeShapeType="1"/>
              </p:cNvSpPr>
              <p:nvPr/>
            </p:nvSpPr>
            <p:spPr bwMode="auto">
              <a:xfrm>
                <a:off x="3660111" y="464639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8" name="Line 437"/>
              <p:cNvSpPr>
                <a:spLocks noChangeShapeType="1"/>
              </p:cNvSpPr>
              <p:nvPr/>
            </p:nvSpPr>
            <p:spPr bwMode="auto">
              <a:xfrm>
                <a:off x="3660111" y="4551969"/>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29" name="Rectangle 438"/>
              <p:cNvSpPr>
                <a:spLocks noChangeArrowheads="1"/>
              </p:cNvSpPr>
              <p:nvPr/>
            </p:nvSpPr>
            <p:spPr bwMode="auto">
              <a:xfrm>
                <a:off x="3446580" y="4419183"/>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430" name="Line 439"/>
              <p:cNvSpPr>
                <a:spLocks noChangeShapeType="1"/>
              </p:cNvSpPr>
              <p:nvPr/>
            </p:nvSpPr>
            <p:spPr bwMode="auto">
              <a:xfrm>
                <a:off x="3660111" y="4445739"/>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1" name="Line 440"/>
              <p:cNvSpPr>
                <a:spLocks noChangeShapeType="1"/>
              </p:cNvSpPr>
              <p:nvPr/>
            </p:nvSpPr>
            <p:spPr bwMode="auto">
              <a:xfrm>
                <a:off x="3660111" y="4354265"/>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2" name="Line 441"/>
              <p:cNvSpPr>
                <a:spLocks noChangeShapeType="1"/>
              </p:cNvSpPr>
              <p:nvPr/>
            </p:nvSpPr>
            <p:spPr bwMode="auto">
              <a:xfrm>
                <a:off x="3660111" y="424508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3" name="Line 442"/>
              <p:cNvSpPr>
                <a:spLocks noChangeShapeType="1"/>
              </p:cNvSpPr>
              <p:nvPr/>
            </p:nvSpPr>
            <p:spPr bwMode="auto">
              <a:xfrm>
                <a:off x="3660111" y="4153609"/>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4" name="Rectangle 443"/>
              <p:cNvSpPr>
                <a:spLocks noChangeArrowheads="1"/>
              </p:cNvSpPr>
              <p:nvPr/>
            </p:nvSpPr>
            <p:spPr bwMode="auto">
              <a:xfrm>
                <a:off x="3446580" y="402082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12</a:t>
                </a:r>
                <a:endParaRPr lang="en-US" sz="2000">
                  <a:latin typeface="Helvetica"/>
                  <a:cs typeface="Helvetica"/>
                </a:endParaRPr>
              </a:p>
            </p:txBody>
          </p:sp>
          <p:sp>
            <p:nvSpPr>
              <p:cNvPr id="435" name="Line 444"/>
              <p:cNvSpPr>
                <a:spLocks noChangeShapeType="1"/>
              </p:cNvSpPr>
              <p:nvPr/>
            </p:nvSpPr>
            <p:spPr bwMode="auto">
              <a:xfrm>
                <a:off x="3660111" y="406213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6" name="Line 445"/>
              <p:cNvSpPr>
                <a:spLocks noChangeShapeType="1"/>
              </p:cNvSpPr>
              <p:nvPr/>
            </p:nvSpPr>
            <p:spPr bwMode="auto">
              <a:xfrm>
                <a:off x="3660111" y="3952953"/>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7" name="Line 446"/>
              <p:cNvSpPr>
                <a:spLocks noChangeShapeType="1"/>
              </p:cNvSpPr>
              <p:nvPr/>
            </p:nvSpPr>
            <p:spPr bwMode="auto">
              <a:xfrm>
                <a:off x="3660111" y="3861476"/>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38" name="Line 447"/>
              <p:cNvSpPr>
                <a:spLocks noChangeShapeType="1"/>
              </p:cNvSpPr>
              <p:nvPr/>
            </p:nvSpPr>
            <p:spPr bwMode="auto">
              <a:xfrm>
                <a:off x="3660111" y="3755247"/>
                <a:ext cx="3193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39" name="Rectangle 448"/>
              <p:cNvSpPr>
                <a:spLocks noChangeArrowheads="1"/>
              </p:cNvSpPr>
              <p:nvPr/>
            </p:nvSpPr>
            <p:spPr bwMode="auto">
              <a:xfrm>
                <a:off x="3446580" y="362246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sp>
            <p:nvSpPr>
              <p:cNvPr id="440" name="Line 449"/>
              <p:cNvSpPr>
                <a:spLocks noChangeShapeType="1"/>
              </p:cNvSpPr>
              <p:nvPr/>
            </p:nvSpPr>
            <p:spPr bwMode="auto">
              <a:xfrm>
                <a:off x="3660111" y="3663772"/>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41" name="Line 450"/>
              <p:cNvSpPr>
                <a:spLocks noChangeShapeType="1"/>
              </p:cNvSpPr>
              <p:nvPr/>
            </p:nvSpPr>
            <p:spPr bwMode="auto">
              <a:xfrm>
                <a:off x="3660111" y="3554591"/>
                <a:ext cx="15208"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42" name="Line 451"/>
              <p:cNvSpPr>
                <a:spLocks noChangeShapeType="1"/>
              </p:cNvSpPr>
              <p:nvPr/>
            </p:nvSpPr>
            <p:spPr bwMode="auto">
              <a:xfrm flipV="1">
                <a:off x="3660111" y="3554591"/>
                <a:ext cx="1520" cy="29773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43" name="Freeform 452"/>
              <p:cNvSpPr>
                <a:spLocks/>
              </p:cNvSpPr>
              <p:nvPr/>
            </p:nvSpPr>
            <p:spPr bwMode="auto">
              <a:xfrm>
                <a:off x="6627267" y="3708034"/>
                <a:ext cx="2357300" cy="2809183"/>
              </a:xfrm>
              <a:custGeom>
                <a:avLst/>
                <a:gdLst>
                  <a:gd name="T0" fmla="*/ 15 w 1550"/>
                  <a:gd name="T1" fmla="*/ 931 h 952"/>
                  <a:gd name="T2" fmla="*/ 41 w 1550"/>
                  <a:gd name="T3" fmla="*/ 890 h 952"/>
                  <a:gd name="T4" fmla="*/ 67 w 1550"/>
                  <a:gd name="T5" fmla="*/ 812 h 952"/>
                  <a:gd name="T6" fmla="*/ 93 w 1550"/>
                  <a:gd name="T7" fmla="*/ 926 h 952"/>
                  <a:gd name="T8" fmla="*/ 119 w 1550"/>
                  <a:gd name="T9" fmla="*/ 775 h 952"/>
                  <a:gd name="T10" fmla="*/ 145 w 1550"/>
                  <a:gd name="T11" fmla="*/ 619 h 952"/>
                  <a:gd name="T12" fmla="*/ 171 w 1550"/>
                  <a:gd name="T13" fmla="*/ 937 h 952"/>
                  <a:gd name="T14" fmla="*/ 197 w 1550"/>
                  <a:gd name="T15" fmla="*/ 921 h 952"/>
                  <a:gd name="T16" fmla="*/ 223 w 1550"/>
                  <a:gd name="T17" fmla="*/ 911 h 952"/>
                  <a:gd name="T18" fmla="*/ 249 w 1550"/>
                  <a:gd name="T19" fmla="*/ 905 h 952"/>
                  <a:gd name="T20" fmla="*/ 275 w 1550"/>
                  <a:gd name="T21" fmla="*/ 926 h 952"/>
                  <a:gd name="T22" fmla="*/ 301 w 1550"/>
                  <a:gd name="T23" fmla="*/ 937 h 952"/>
                  <a:gd name="T24" fmla="*/ 327 w 1550"/>
                  <a:gd name="T25" fmla="*/ 937 h 952"/>
                  <a:gd name="T26" fmla="*/ 353 w 1550"/>
                  <a:gd name="T27" fmla="*/ 937 h 952"/>
                  <a:gd name="T28" fmla="*/ 379 w 1550"/>
                  <a:gd name="T29" fmla="*/ 931 h 952"/>
                  <a:gd name="T30" fmla="*/ 405 w 1550"/>
                  <a:gd name="T31" fmla="*/ 926 h 952"/>
                  <a:gd name="T32" fmla="*/ 431 w 1550"/>
                  <a:gd name="T33" fmla="*/ 926 h 952"/>
                  <a:gd name="T34" fmla="*/ 457 w 1550"/>
                  <a:gd name="T35" fmla="*/ 931 h 952"/>
                  <a:gd name="T36" fmla="*/ 484 w 1550"/>
                  <a:gd name="T37" fmla="*/ 807 h 952"/>
                  <a:gd name="T38" fmla="*/ 510 w 1550"/>
                  <a:gd name="T39" fmla="*/ 885 h 952"/>
                  <a:gd name="T40" fmla="*/ 536 w 1550"/>
                  <a:gd name="T41" fmla="*/ 864 h 952"/>
                  <a:gd name="T42" fmla="*/ 562 w 1550"/>
                  <a:gd name="T43" fmla="*/ 942 h 952"/>
                  <a:gd name="T44" fmla="*/ 588 w 1550"/>
                  <a:gd name="T45" fmla="*/ 848 h 952"/>
                  <a:gd name="T46" fmla="*/ 614 w 1550"/>
                  <a:gd name="T47" fmla="*/ 931 h 952"/>
                  <a:gd name="T48" fmla="*/ 640 w 1550"/>
                  <a:gd name="T49" fmla="*/ 687 h 952"/>
                  <a:gd name="T50" fmla="*/ 666 w 1550"/>
                  <a:gd name="T51" fmla="*/ 754 h 952"/>
                  <a:gd name="T52" fmla="*/ 692 w 1550"/>
                  <a:gd name="T53" fmla="*/ 859 h 952"/>
                  <a:gd name="T54" fmla="*/ 718 w 1550"/>
                  <a:gd name="T55" fmla="*/ 911 h 952"/>
                  <a:gd name="T56" fmla="*/ 744 w 1550"/>
                  <a:gd name="T57" fmla="*/ 947 h 952"/>
                  <a:gd name="T58" fmla="*/ 770 w 1550"/>
                  <a:gd name="T59" fmla="*/ 937 h 952"/>
                  <a:gd name="T60" fmla="*/ 796 w 1550"/>
                  <a:gd name="T61" fmla="*/ 947 h 952"/>
                  <a:gd name="T62" fmla="*/ 822 w 1550"/>
                  <a:gd name="T63" fmla="*/ 947 h 952"/>
                  <a:gd name="T64" fmla="*/ 848 w 1550"/>
                  <a:gd name="T65" fmla="*/ 947 h 952"/>
                  <a:gd name="T66" fmla="*/ 874 w 1550"/>
                  <a:gd name="T67" fmla="*/ 947 h 952"/>
                  <a:gd name="T68" fmla="*/ 900 w 1550"/>
                  <a:gd name="T69" fmla="*/ 947 h 952"/>
                  <a:gd name="T70" fmla="*/ 926 w 1550"/>
                  <a:gd name="T71" fmla="*/ 937 h 952"/>
                  <a:gd name="T72" fmla="*/ 952 w 1550"/>
                  <a:gd name="T73" fmla="*/ 937 h 952"/>
                  <a:gd name="T74" fmla="*/ 978 w 1550"/>
                  <a:gd name="T75" fmla="*/ 937 h 952"/>
                  <a:gd name="T76" fmla="*/ 1004 w 1550"/>
                  <a:gd name="T77" fmla="*/ 942 h 952"/>
                  <a:gd name="T78" fmla="*/ 1030 w 1550"/>
                  <a:gd name="T79" fmla="*/ 952 h 952"/>
                  <a:gd name="T80" fmla="*/ 1056 w 1550"/>
                  <a:gd name="T81" fmla="*/ 942 h 952"/>
                  <a:gd name="T82" fmla="*/ 1082 w 1550"/>
                  <a:gd name="T83" fmla="*/ 931 h 952"/>
                  <a:gd name="T84" fmla="*/ 1108 w 1550"/>
                  <a:gd name="T85" fmla="*/ 931 h 952"/>
                  <a:gd name="T86" fmla="*/ 1134 w 1550"/>
                  <a:gd name="T87" fmla="*/ 937 h 952"/>
                  <a:gd name="T88" fmla="*/ 1160 w 1550"/>
                  <a:gd name="T89" fmla="*/ 931 h 952"/>
                  <a:gd name="T90" fmla="*/ 1186 w 1550"/>
                  <a:gd name="T91" fmla="*/ 864 h 952"/>
                  <a:gd name="T92" fmla="*/ 1212 w 1550"/>
                  <a:gd name="T93" fmla="*/ 780 h 952"/>
                  <a:gd name="T94" fmla="*/ 1238 w 1550"/>
                  <a:gd name="T95" fmla="*/ 807 h 952"/>
                  <a:gd name="T96" fmla="*/ 1264 w 1550"/>
                  <a:gd name="T97" fmla="*/ 619 h 952"/>
                  <a:gd name="T98" fmla="*/ 1290 w 1550"/>
                  <a:gd name="T99" fmla="*/ 723 h 952"/>
                  <a:gd name="T100" fmla="*/ 1316 w 1550"/>
                  <a:gd name="T101" fmla="*/ 895 h 952"/>
                  <a:gd name="T102" fmla="*/ 1342 w 1550"/>
                  <a:gd name="T103" fmla="*/ 869 h 952"/>
                  <a:gd name="T104" fmla="*/ 1368 w 1550"/>
                  <a:gd name="T105" fmla="*/ 905 h 952"/>
                  <a:gd name="T106" fmla="*/ 1394 w 1550"/>
                  <a:gd name="T107" fmla="*/ 926 h 952"/>
                  <a:gd name="T108" fmla="*/ 1420 w 1550"/>
                  <a:gd name="T109" fmla="*/ 926 h 952"/>
                  <a:gd name="T110" fmla="*/ 1446 w 1550"/>
                  <a:gd name="T111" fmla="*/ 921 h 952"/>
                  <a:gd name="T112" fmla="*/ 1472 w 1550"/>
                  <a:gd name="T113" fmla="*/ 931 h 952"/>
                  <a:gd name="T114" fmla="*/ 1498 w 1550"/>
                  <a:gd name="T115" fmla="*/ 931 h 952"/>
                  <a:gd name="T116" fmla="*/ 1524 w 1550"/>
                  <a:gd name="T117" fmla="*/ 931 h 952"/>
                  <a:gd name="T118" fmla="*/ 1550 w 1550"/>
                  <a:gd name="T119" fmla="*/ 926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0" h="952">
                    <a:moveTo>
                      <a:pt x="0" y="890"/>
                    </a:moveTo>
                    <a:lnTo>
                      <a:pt x="10" y="890"/>
                    </a:lnTo>
                    <a:lnTo>
                      <a:pt x="15" y="931"/>
                    </a:lnTo>
                    <a:lnTo>
                      <a:pt x="26" y="937"/>
                    </a:lnTo>
                    <a:lnTo>
                      <a:pt x="36" y="926"/>
                    </a:lnTo>
                    <a:lnTo>
                      <a:pt x="41" y="890"/>
                    </a:lnTo>
                    <a:lnTo>
                      <a:pt x="52" y="942"/>
                    </a:lnTo>
                    <a:lnTo>
                      <a:pt x="62" y="848"/>
                    </a:lnTo>
                    <a:lnTo>
                      <a:pt x="67" y="812"/>
                    </a:lnTo>
                    <a:lnTo>
                      <a:pt x="78" y="869"/>
                    </a:lnTo>
                    <a:lnTo>
                      <a:pt x="88" y="921"/>
                    </a:lnTo>
                    <a:lnTo>
                      <a:pt x="93" y="926"/>
                    </a:lnTo>
                    <a:lnTo>
                      <a:pt x="104" y="754"/>
                    </a:lnTo>
                    <a:lnTo>
                      <a:pt x="114" y="578"/>
                    </a:lnTo>
                    <a:lnTo>
                      <a:pt x="119" y="775"/>
                    </a:lnTo>
                    <a:lnTo>
                      <a:pt x="130" y="588"/>
                    </a:lnTo>
                    <a:lnTo>
                      <a:pt x="140" y="318"/>
                    </a:lnTo>
                    <a:lnTo>
                      <a:pt x="145" y="619"/>
                    </a:lnTo>
                    <a:lnTo>
                      <a:pt x="156" y="859"/>
                    </a:lnTo>
                    <a:lnTo>
                      <a:pt x="166" y="796"/>
                    </a:lnTo>
                    <a:lnTo>
                      <a:pt x="171" y="937"/>
                    </a:lnTo>
                    <a:lnTo>
                      <a:pt x="182" y="931"/>
                    </a:lnTo>
                    <a:lnTo>
                      <a:pt x="192" y="921"/>
                    </a:lnTo>
                    <a:lnTo>
                      <a:pt x="197" y="921"/>
                    </a:lnTo>
                    <a:lnTo>
                      <a:pt x="208" y="931"/>
                    </a:lnTo>
                    <a:lnTo>
                      <a:pt x="218" y="905"/>
                    </a:lnTo>
                    <a:lnTo>
                      <a:pt x="223" y="911"/>
                    </a:lnTo>
                    <a:lnTo>
                      <a:pt x="234" y="937"/>
                    </a:lnTo>
                    <a:lnTo>
                      <a:pt x="244" y="926"/>
                    </a:lnTo>
                    <a:lnTo>
                      <a:pt x="249" y="905"/>
                    </a:lnTo>
                    <a:lnTo>
                      <a:pt x="260" y="926"/>
                    </a:lnTo>
                    <a:lnTo>
                      <a:pt x="270" y="942"/>
                    </a:lnTo>
                    <a:lnTo>
                      <a:pt x="275" y="926"/>
                    </a:lnTo>
                    <a:lnTo>
                      <a:pt x="286" y="921"/>
                    </a:lnTo>
                    <a:lnTo>
                      <a:pt x="296" y="937"/>
                    </a:lnTo>
                    <a:lnTo>
                      <a:pt x="301" y="937"/>
                    </a:lnTo>
                    <a:lnTo>
                      <a:pt x="312" y="926"/>
                    </a:lnTo>
                    <a:lnTo>
                      <a:pt x="322" y="931"/>
                    </a:lnTo>
                    <a:lnTo>
                      <a:pt x="327" y="937"/>
                    </a:lnTo>
                    <a:lnTo>
                      <a:pt x="338" y="926"/>
                    </a:lnTo>
                    <a:lnTo>
                      <a:pt x="348" y="931"/>
                    </a:lnTo>
                    <a:lnTo>
                      <a:pt x="353" y="937"/>
                    </a:lnTo>
                    <a:lnTo>
                      <a:pt x="364" y="921"/>
                    </a:lnTo>
                    <a:lnTo>
                      <a:pt x="374" y="916"/>
                    </a:lnTo>
                    <a:lnTo>
                      <a:pt x="379" y="931"/>
                    </a:lnTo>
                    <a:lnTo>
                      <a:pt x="390" y="931"/>
                    </a:lnTo>
                    <a:lnTo>
                      <a:pt x="400" y="916"/>
                    </a:lnTo>
                    <a:lnTo>
                      <a:pt x="405" y="926"/>
                    </a:lnTo>
                    <a:lnTo>
                      <a:pt x="416" y="942"/>
                    </a:lnTo>
                    <a:lnTo>
                      <a:pt x="426" y="931"/>
                    </a:lnTo>
                    <a:lnTo>
                      <a:pt x="431" y="926"/>
                    </a:lnTo>
                    <a:lnTo>
                      <a:pt x="442" y="947"/>
                    </a:lnTo>
                    <a:lnTo>
                      <a:pt x="452" y="926"/>
                    </a:lnTo>
                    <a:lnTo>
                      <a:pt x="457" y="931"/>
                    </a:lnTo>
                    <a:lnTo>
                      <a:pt x="468" y="926"/>
                    </a:lnTo>
                    <a:lnTo>
                      <a:pt x="478" y="874"/>
                    </a:lnTo>
                    <a:lnTo>
                      <a:pt x="484" y="807"/>
                    </a:lnTo>
                    <a:lnTo>
                      <a:pt x="494" y="801"/>
                    </a:lnTo>
                    <a:lnTo>
                      <a:pt x="504" y="900"/>
                    </a:lnTo>
                    <a:lnTo>
                      <a:pt x="510" y="885"/>
                    </a:lnTo>
                    <a:lnTo>
                      <a:pt x="520" y="879"/>
                    </a:lnTo>
                    <a:lnTo>
                      <a:pt x="530" y="931"/>
                    </a:lnTo>
                    <a:lnTo>
                      <a:pt x="536" y="864"/>
                    </a:lnTo>
                    <a:lnTo>
                      <a:pt x="546" y="879"/>
                    </a:lnTo>
                    <a:lnTo>
                      <a:pt x="556" y="931"/>
                    </a:lnTo>
                    <a:lnTo>
                      <a:pt x="562" y="942"/>
                    </a:lnTo>
                    <a:lnTo>
                      <a:pt x="572" y="931"/>
                    </a:lnTo>
                    <a:lnTo>
                      <a:pt x="582" y="869"/>
                    </a:lnTo>
                    <a:lnTo>
                      <a:pt x="588" y="848"/>
                    </a:lnTo>
                    <a:lnTo>
                      <a:pt x="598" y="900"/>
                    </a:lnTo>
                    <a:lnTo>
                      <a:pt x="608" y="942"/>
                    </a:lnTo>
                    <a:lnTo>
                      <a:pt x="614" y="931"/>
                    </a:lnTo>
                    <a:lnTo>
                      <a:pt x="624" y="885"/>
                    </a:lnTo>
                    <a:lnTo>
                      <a:pt x="634" y="921"/>
                    </a:lnTo>
                    <a:lnTo>
                      <a:pt x="640" y="687"/>
                    </a:lnTo>
                    <a:lnTo>
                      <a:pt x="650" y="619"/>
                    </a:lnTo>
                    <a:lnTo>
                      <a:pt x="660" y="864"/>
                    </a:lnTo>
                    <a:lnTo>
                      <a:pt x="666" y="754"/>
                    </a:lnTo>
                    <a:lnTo>
                      <a:pt x="676" y="770"/>
                    </a:lnTo>
                    <a:lnTo>
                      <a:pt x="686" y="931"/>
                    </a:lnTo>
                    <a:lnTo>
                      <a:pt x="692" y="859"/>
                    </a:lnTo>
                    <a:lnTo>
                      <a:pt x="702" y="926"/>
                    </a:lnTo>
                    <a:lnTo>
                      <a:pt x="712" y="942"/>
                    </a:lnTo>
                    <a:lnTo>
                      <a:pt x="718" y="911"/>
                    </a:lnTo>
                    <a:lnTo>
                      <a:pt x="728" y="921"/>
                    </a:lnTo>
                    <a:lnTo>
                      <a:pt x="738" y="947"/>
                    </a:lnTo>
                    <a:lnTo>
                      <a:pt x="744" y="947"/>
                    </a:lnTo>
                    <a:lnTo>
                      <a:pt x="754" y="947"/>
                    </a:lnTo>
                    <a:lnTo>
                      <a:pt x="764" y="937"/>
                    </a:lnTo>
                    <a:lnTo>
                      <a:pt x="770" y="937"/>
                    </a:lnTo>
                    <a:lnTo>
                      <a:pt x="780" y="942"/>
                    </a:lnTo>
                    <a:lnTo>
                      <a:pt x="790" y="942"/>
                    </a:lnTo>
                    <a:lnTo>
                      <a:pt x="796" y="947"/>
                    </a:lnTo>
                    <a:lnTo>
                      <a:pt x="806" y="947"/>
                    </a:lnTo>
                    <a:lnTo>
                      <a:pt x="816" y="937"/>
                    </a:lnTo>
                    <a:lnTo>
                      <a:pt x="822" y="947"/>
                    </a:lnTo>
                    <a:lnTo>
                      <a:pt x="832" y="947"/>
                    </a:lnTo>
                    <a:lnTo>
                      <a:pt x="842" y="942"/>
                    </a:lnTo>
                    <a:lnTo>
                      <a:pt x="848" y="947"/>
                    </a:lnTo>
                    <a:lnTo>
                      <a:pt x="858" y="942"/>
                    </a:lnTo>
                    <a:lnTo>
                      <a:pt x="868" y="947"/>
                    </a:lnTo>
                    <a:lnTo>
                      <a:pt x="874" y="947"/>
                    </a:lnTo>
                    <a:lnTo>
                      <a:pt x="884" y="947"/>
                    </a:lnTo>
                    <a:lnTo>
                      <a:pt x="894" y="942"/>
                    </a:lnTo>
                    <a:lnTo>
                      <a:pt x="900" y="947"/>
                    </a:lnTo>
                    <a:lnTo>
                      <a:pt x="910" y="947"/>
                    </a:lnTo>
                    <a:lnTo>
                      <a:pt x="920" y="942"/>
                    </a:lnTo>
                    <a:lnTo>
                      <a:pt x="926" y="937"/>
                    </a:lnTo>
                    <a:lnTo>
                      <a:pt x="936" y="942"/>
                    </a:lnTo>
                    <a:lnTo>
                      <a:pt x="947" y="937"/>
                    </a:lnTo>
                    <a:lnTo>
                      <a:pt x="952" y="937"/>
                    </a:lnTo>
                    <a:lnTo>
                      <a:pt x="962" y="947"/>
                    </a:lnTo>
                    <a:lnTo>
                      <a:pt x="973" y="942"/>
                    </a:lnTo>
                    <a:lnTo>
                      <a:pt x="978" y="937"/>
                    </a:lnTo>
                    <a:lnTo>
                      <a:pt x="988" y="937"/>
                    </a:lnTo>
                    <a:lnTo>
                      <a:pt x="999" y="942"/>
                    </a:lnTo>
                    <a:lnTo>
                      <a:pt x="1004" y="942"/>
                    </a:lnTo>
                    <a:lnTo>
                      <a:pt x="1014" y="942"/>
                    </a:lnTo>
                    <a:lnTo>
                      <a:pt x="1025" y="947"/>
                    </a:lnTo>
                    <a:lnTo>
                      <a:pt x="1030" y="952"/>
                    </a:lnTo>
                    <a:lnTo>
                      <a:pt x="1040" y="942"/>
                    </a:lnTo>
                    <a:lnTo>
                      <a:pt x="1051" y="952"/>
                    </a:lnTo>
                    <a:lnTo>
                      <a:pt x="1056" y="942"/>
                    </a:lnTo>
                    <a:lnTo>
                      <a:pt x="1066" y="947"/>
                    </a:lnTo>
                    <a:lnTo>
                      <a:pt x="1077" y="947"/>
                    </a:lnTo>
                    <a:lnTo>
                      <a:pt x="1082" y="931"/>
                    </a:lnTo>
                    <a:lnTo>
                      <a:pt x="1092" y="926"/>
                    </a:lnTo>
                    <a:lnTo>
                      <a:pt x="1103" y="942"/>
                    </a:lnTo>
                    <a:lnTo>
                      <a:pt x="1108" y="931"/>
                    </a:lnTo>
                    <a:lnTo>
                      <a:pt x="1118" y="905"/>
                    </a:lnTo>
                    <a:lnTo>
                      <a:pt x="1129" y="916"/>
                    </a:lnTo>
                    <a:lnTo>
                      <a:pt x="1134" y="937"/>
                    </a:lnTo>
                    <a:lnTo>
                      <a:pt x="1144" y="916"/>
                    </a:lnTo>
                    <a:lnTo>
                      <a:pt x="1155" y="895"/>
                    </a:lnTo>
                    <a:lnTo>
                      <a:pt x="1160" y="931"/>
                    </a:lnTo>
                    <a:lnTo>
                      <a:pt x="1170" y="942"/>
                    </a:lnTo>
                    <a:lnTo>
                      <a:pt x="1181" y="869"/>
                    </a:lnTo>
                    <a:lnTo>
                      <a:pt x="1186" y="864"/>
                    </a:lnTo>
                    <a:lnTo>
                      <a:pt x="1196" y="916"/>
                    </a:lnTo>
                    <a:lnTo>
                      <a:pt x="1207" y="911"/>
                    </a:lnTo>
                    <a:lnTo>
                      <a:pt x="1212" y="780"/>
                    </a:lnTo>
                    <a:lnTo>
                      <a:pt x="1222" y="765"/>
                    </a:lnTo>
                    <a:lnTo>
                      <a:pt x="1233" y="833"/>
                    </a:lnTo>
                    <a:lnTo>
                      <a:pt x="1238" y="807"/>
                    </a:lnTo>
                    <a:lnTo>
                      <a:pt x="1248" y="624"/>
                    </a:lnTo>
                    <a:lnTo>
                      <a:pt x="1259" y="526"/>
                    </a:lnTo>
                    <a:lnTo>
                      <a:pt x="1264" y="619"/>
                    </a:lnTo>
                    <a:lnTo>
                      <a:pt x="1274" y="0"/>
                    </a:lnTo>
                    <a:lnTo>
                      <a:pt x="1285" y="422"/>
                    </a:lnTo>
                    <a:lnTo>
                      <a:pt x="1290" y="723"/>
                    </a:lnTo>
                    <a:lnTo>
                      <a:pt x="1300" y="676"/>
                    </a:lnTo>
                    <a:lnTo>
                      <a:pt x="1311" y="859"/>
                    </a:lnTo>
                    <a:lnTo>
                      <a:pt x="1316" y="895"/>
                    </a:lnTo>
                    <a:lnTo>
                      <a:pt x="1326" y="697"/>
                    </a:lnTo>
                    <a:lnTo>
                      <a:pt x="1337" y="718"/>
                    </a:lnTo>
                    <a:lnTo>
                      <a:pt x="1342" y="869"/>
                    </a:lnTo>
                    <a:lnTo>
                      <a:pt x="1352" y="728"/>
                    </a:lnTo>
                    <a:lnTo>
                      <a:pt x="1363" y="859"/>
                    </a:lnTo>
                    <a:lnTo>
                      <a:pt x="1368" y="905"/>
                    </a:lnTo>
                    <a:lnTo>
                      <a:pt x="1378" y="895"/>
                    </a:lnTo>
                    <a:lnTo>
                      <a:pt x="1389" y="947"/>
                    </a:lnTo>
                    <a:lnTo>
                      <a:pt x="1394" y="926"/>
                    </a:lnTo>
                    <a:lnTo>
                      <a:pt x="1404" y="947"/>
                    </a:lnTo>
                    <a:lnTo>
                      <a:pt x="1415" y="905"/>
                    </a:lnTo>
                    <a:lnTo>
                      <a:pt x="1420" y="926"/>
                    </a:lnTo>
                    <a:lnTo>
                      <a:pt x="1430" y="937"/>
                    </a:lnTo>
                    <a:lnTo>
                      <a:pt x="1441" y="947"/>
                    </a:lnTo>
                    <a:lnTo>
                      <a:pt x="1446" y="921"/>
                    </a:lnTo>
                    <a:lnTo>
                      <a:pt x="1456" y="942"/>
                    </a:lnTo>
                    <a:lnTo>
                      <a:pt x="1467" y="947"/>
                    </a:lnTo>
                    <a:lnTo>
                      <a:pt x="1472" y="931"/>
                    </a:lnTo>
                    <a:lnTo>
                      <a:pt x="1482" y="926"/>
                    </a:lnTo>
                    <a:lnTo>
                      <a:pt x="1493" y="947"/>
                    </a:lnTo>
                    <a:lnTo>
                      <a:pt x="1498" y="931"/>
                    </a:lnTo>
                    <a:lnTo>
                      <a:pt x="1508" y="911"/>
                    </a:lnTo>
                    <a:lnTo>
                      <a:pt x="1519" y="931"/>
                    </a:lnTo>
                    <a:lnTo>
                      <a:pt x="1524" y="931"/>
                    </a:lnTo>
                    <a:lnTo>
                      <a:pt x="1534" y="905"/>
                    </a:lnTo>
                    <a:lnTo>
                      <a:pt x="1545" y="905"/>
                    </a:lnTo>
                    <a:lnTo>
                      <a:pt x="1550" y="926"/>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444" name="Freeform 453"/>
              <p:cNvSpPr>
                <a:spLocks/>
              </p:cNvSpPr>
              <p:nvPr/>
            </p:nvSpPr>
            <p:spPr bwMode="auto">
              <a:xfrm>
                <a:off x="6619663" y="5841479"/>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445" name="Freeform 454"/>
              <p:cNvSpPr>
                <a:spLocks/>
              </p:cNvSpPr>
              <p:nvPr/>
            </p:nvSpPr>
            <p:spPr bwMode="auto">
              <a:xfrm>
                <a:off x="6619663" y="5319183"/>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446" name="Freeform 455"/>
              <p:cNvSpPr>
                <a:spLocks/>
              </p:cNvSpPr>
              <p:nvPr/>
            </p:nvSpPr>
            <p:spPr bwMode="auto">
              <a:xfrm>
                <a:off x="6619663" y="5012297"/>
                <a:ext cx="2372508" cy="2952"/>
              </a:xfrm>
              <a:custGeom>
                <a:avLst/>
                <a:gdLst>
                  <a:gd name="T0" fmla="*/ 0 w 1560"/>
                  <a:gd name="T1" fmla="*/ 15 w 1560"/>
                  <a:gd name="T2" fmla="*/ 31 w 1560"/>
                  <a:gd name="T3" fmla="*/ 67 w 1560"/>
                  <a:gd name="T4" fmla="*/ 98 w 1560"/>
                  <a:gd name="T5" fmla="*/ 124 w 1560"/>
                  <a:gd name="T6" fmla="*/ 161 w 1560"/>
                  <a:gd name="T7" fmla="*/ 192 w 1560"/>
                  <a:gd name="T8" fmla="*/ 223 w 1560"/>
                  <a:gd name="T9" fmla="*/ 254 w 1560"/>
                  <a:gd name="T10" fmla="*/ 286 w 1560"/>
                  <a:gd name="T11" fmla="*/ 322 w 1560"/>
                  <a:gd name="T12" fmla="*/ 353 w 1560"/>
                  <a:gd name="T13" fmla="*/ 379 w 1560"/>
                  <a:gd name="T14" fmla="*/ 416 w 1560"/>
                  <a:gd name="T15" fmla="*/ 447 w 1560"/>
                  <a:gd name="T16" fmla="*/ 478 w 1560"/>
                  <a:gd name="T17" fmla="*/ 509 w 1560"/>
                  <a:gd name="T18" fmla="*/ 541 w 1560"/>
                  <a:gd name="T19" fmla="*/ 577 w 1560"/>
                  <a:gd name="T20" fmla="*/ 603 w 1560"/>
                  <a:gd name="T21" fmla="*/ 639 w 1560"/>
                  <a:gd name="T22" fmla="*/ 671 w 1560"/>
                  <a:gd name="T23" fmla="*/ 702 w 1560"/>
                  <a:gd name="T24" fmla="*/ 733 w 1560"/>
                  <a:gd name="T25" fmla="*/ 764 w 1560"/>
                  <a:gd name="T26" fmla="*/ 795 w 1560"/>
                  <a:gd name="T27" fmla="*/ 832 w 1560"/>
                  <a:gd name="T28" fmla="*/ 863 w 1560"/>
                  <a:gd name="T29" fmla="*/ 894 w 1560"/>
                  <a:gd name="T30" fmla="*/ 925 w 1560"/>
                  <a:gd name="T31" fmla="*/ 957 w 1560"/>
                  <a:gd name="T32" fmla="*/ 988 w 1560"/>
                  <a:gd name="T33" fmla="*/ 1019 w 1560"/>
                  <a:gd name="T34" fmla="*/ 1050 w 1560"/>
                  <a:gd name="T35" fmla="*/ 1087 w 1560"/>
                  <a:gd name="T36" fmla="*/ 1113 w 1560"/>
                  <a:gd name="T37" fmla="*/ 1149 w 1560"/>
                  <a:gd name="T38" fmla="*/ 1180 w 1560"/>
                  <a:gd name="T39" fmla="*/ 1212 w 1560"/>
                  <a:gd name="T40" fmla="*/ 1243 w 1560"/>
                  <a:gd name="T41" fmla="*/ 1274 w 1560"/>
                  <a:gd name="T42" fmla="*/ 1305 w 1560"/>
                  <a:gd name="T43" fmla="*/ 1342 w 1560"/>
                  <a:gd name="T44" fmla="*/ 1368 w 1560"/>
                  <a:gd name="T45" fmla="*/ 1404 w 1560"/>
                  <a:gd name="T46" fmla="*/ 1435 w 1560"/>
                  <a:gd name="T47" fmla="*/ 1467 w 1560"/>
                  <a:gd name="T48" fmla="*/ 1498 w 1560"/>
                  <a:gd name="T49" fmla="*/ 1529 w 1560"/>
                  <a:gd name="T50" fmla="*/ 1545 w 1560"/>
                  <a:gd name="T51" fmla="*/ 1560 w 156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0">
                    <a:moveTo>
                      <a:pt x="0" y="0"/>
                    </a:moveTo>
                    <a:lnTo>
                      <a:pt x="15" y="0"/>
                    </a:lnTo>
                    <a:lnTo>
                      <a:pt x="31" y="0"/>
                    </a:lnTo>
                    <a:lnTo>
                      <a:pt x="67" y="0"/>
                    </a:lnTo>
                    <a:lnTo>
                      <a:pt x="98" y="0"/>
                    </a:lnTo>
                    <a:lnTo>
                      <a:pt x="124" y="0"/>
                    </a:lnTo>
                    <a:lnTo>
                      <a:pt x="161" y="0"/>
                    </a:lnTo>
                    <a:lnTo>
                      <a:pt x="192" y="0"/>
                    </a:lnTo>
                    <a:lnTo>
                      <a:pt x="223" y="0"/>
                    </a:lnTo>
                    <a:lnTo>
                      <a:pt x="254" y="0"/>
                    </a:lnTo>
                    <a:lnTo>
                      <a:pt x="286" y="0"/>
                    </a:lnTo>
                    <a:lnTo>
                      <a:pt x="322" y="0"/>
                    </a:lnTo>
                    <a:lnTo>
                      <a:pt x="353" y="0"/>
                    </a:lnTo>
                    <a:lnTo>
                      <a:pt x="379" y="0"/>
                    </a:lnTo>
                    <a:lnTo>
                      <a:pt x="416" y="0"/>
                    </a:lnTo>
                    <a:lnTo>
                      <a:pt x="447" y="0"/>
                    </a:lnTo>
                    <a:lnTo>
                      <a:pt x="478" y="0"/>
                    </a:lnTo>
                    <a:lnTo>
                      <a:pt x="509" y="0"/>
                    </a:lnTo>
                    <a:lnTo>
                      <a:pt x="541" y="0"/>
                    </a:lnTo>
                    <a:lnTo>
                      <a:pt x="577" y="0"/>
                    </a:lnTo>
                    <a:lnTo>
                      <a:pt x="603" y="0"/>
                    </a:lnTo>
                    <a:lnTo>
                      <a:pt x="639" y="0"/>
                    </a:lnTo>
                    <a:lnTo>
                      <a:pt x="671" y="0"/>
                    </a:lnTo>
                    <a:lnTo>
                      <a:pt x="702" y="0"/>
                    </a:lnTo>
                    <a:lnTo>
                      <a:pt x="733" y="0"/>
                    </a:lnTo>
                    <a:lnTo>
                      <a:pt x="764" y="0"/>
                    </a:lnTo>
                    <a:lnTo>
                      <a:pt x="795" y="0"/>
                    </a:lnTo>
                    <a:lnTo>
                      <a:pt x="832" y="0"/>
                    </a:lnTo>
                    <a:lnTo>
                      <a:pt x="863" y="0"/>
                    </a:lnTo>
                    <a:lnTo>
                      <a:pt x="894" y="0"/>
                    </a:lnTo>
                    <a:lnTo>
                      <a:pt x="925" y="0"/>
                    </a:lnTo>
                    <a:lnTo>
                      <a:pt x="957" y="0"/>
                    </a:lnTo>
                    <a:lnTo>
                      <a:pt x="988" y="0"/>
                    </a:lnTo>
                    <a:lnTo>
                      <a:pt x="1019" y="0"/>
                    </a:lnTo>
                    <a:lnTo>
                      <a:pt x="1050" y="0"/>
                    </a:lnTo>
                    <a:lnTo>
                      <a:pt x="1087" y="0"/>
                    </a:lnTo>
                    <a:lnTo>
                      <a:pt x="1113" y="0"/>
                    </a:lnTo>
                    <a:lnTo>
                      <a:pt x="1149" y="0"/>
                    </a:lnTo>
                    <a:lnTo>
                      <a:pt x="1180" y="0"/>
                    </a:lnTo>
                    <a:lnTo>
                      <a:pt x="1212" y="0"/>
                    </a:lnTo>
                    <a:lnTo>
                      <a:pt x="1243" y="0"/>
                    </a:lnTo>
                    <a:lnTo>
                      <a:pt x="1274" y="0"/>
                    </a:lnTo>
                    <a:lnTo>
                      <a:pt x="1305" y="0"/>
                    </a:lnTo>
                    <a:lnTo>
                      <a:pt x="1342" y="0"/>
                    </a:lnTo>
                    <a:lnTo>
                      <a:pt x="1368" y="0"/>
                    </a:lnTo>
                    <a:lnTo>
                      <a:pt x="1404" y="0"/>
                    </a:lnTo>
                    <a:lnTo>
                      <a:pt x="1435" y="0"/>
                    </a:lnTo>
                    <a:lnTo>
                      <a:pt x="1467" y="0"/>
                    </a:lnTo>
                    <a:lnTo>
                      <a:pt x="1498" y="0"/>
                    </a:lnTo>
                    <a:lnTo>
                      <a:pt x="1529" y="0"/>
                    </a:lnTo>
                    <a:lnTo>
                      <a:pt x="1545" y="0"/>
                    </a:lnTo>
                    <a:lnTo>
                      <a:pt x="1560" y="0"/>
                    </a:lnTo>
                  </a:path>
                </a:pathLst>
              </a:custGeom>
              <a:noFill/>
              <a:ln w="3175"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447" name="Line 456"/>
              <p:cNvSpPr>
                <a:spLocks noChangeShapeType="1"/>
              </p:cNvSpPr>
              <p:nvPr/>
            </p:nvSpPr>
            <p:spPr bwMode="auto">
              <a:xfrm flipV="1">
                <a:off x="6619663"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48" name="Line 458"/>
              <p:cNvSpPr>
                <a:spLocks noChangeShapeType="1"/>
              </p:cNvSpPr>
              <p:nvPr/>
            </p:nvSpPr>
            <p:spPr bwMode="auto">
              <a:xfrm flipV="1">
                <a:off x="675349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49" name="Line 459"/>
              <p:cNvSpPr>
                <a:spLocks noChangeShapeType="1"/>
              </p:cNvSpPr>
              <p:nvPr/>
            </p:nvSpPr>
            <p:spPr bwMode="auto">
              <a:xfrm flipV="1">
                <a:off x="688733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0" name="Line 460"/>
              <p:cNvSpPr>
                <a:spLocks noChangeShapeType="1"/>
              </p:cNvSpPr>
              <p:nvPr/>
            </p:nvSpPr>
            <p:spPr bwMode="auto">
              <a:xfrm flipV="1">
                <a:off x="701508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1" name="Line 461"/>
              <p:cNvSpPr>
                <a:spLocks noChangeShapeType="1"/>
              </p:cNvSpPr>
              <p:nvPr/>
            </p:nvSpPr>
            <p:spPr bwMode="auto">
              <a:xfrm flipV="1">
                <a:off x="714891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2" name="Line 462"/>
              <p:cNvSpPr>
                <a:spLocks noChangeShapeType="1"/>
              </p:cNvSpPr>
              <p:nvPr/>
            </p:nvSpPr>
            <p:spPr bwMode="auto">
              <a:xfrm flipV="1">
                <a:off x="7282749"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3" name="Line 464"/>
              <p:cNvSpPr>
                <a:spLocks noChangeShapeType="1"/>
              </p:cNvSpPr>
              <p:nvPr/>
            </p:nvSpPr>
            <p:spPr bwMode="auto">
              <a:xfrm flipV="1">
                <a:off x="741049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4" name="Line 465"/>
              <p:cNvSpPr>
                <a:spLocks noChangeShapeType="1"/>
              </p:cNvSpPr>
              <p:nvPr/>
            </p:nvSpPr>
            <p:spPr bwMode="auto">
              <a:xfrm flipV="1">
                <a:off x="754433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5" name="Line 466"/>
              <p:cNvSpPr>
                <a:spLocks noChangeShapeType="1"/>
              </p:cNvSpPr>
              <p:nvPr/>
            </p:nvSpPr>
            <p:spPr bwMode="auto">
              <a:xfrm flipV="1">
                <a:off x="767968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6" name="Line 467"/>
              <p:cNvSpPr>
                <a:spLocks noChangeShapeType="1"/>
              </p:cNvSpPr>
              <p:nvPr/>
            </p:nvSpPr>
            <p:spPr bwMode="auto">
              <a:xfrm flipV="1">
                <a:off x="780591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7" name="Line 468"/>
              <p:cNvSpPr>
                <a:spLocks noChangeShapeType="1"/>
              </p:cNvSpPr>
              <p:nvPr/>
            </p:nvSpPr>
            <p:spPr bwMode="auto">
              <a:xfrm flipV="1">
                <a:off x="7939751"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8" name="Line 470"/>
              <p:cNvSpPr>
                <a:spLocks noChangeShapeType="1"/>
              </p:cNvSpPr>
              <p:nvPr/>
            </p:nvSpPr>
            <p:spPr bwMode="auto">
              <a:xfrm flipV="1">
                <a:off x="807510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59" name="Line 471"/>
              <p:cNvSpPr>
                <a:spLocks noChangeShapeType="1"/>
              </p:cNvSpPr>
              <p:nvPr/>
            </p:nvSpPr>
            <p:spPr bwMode="auto">
              <a:xfrm flipV="1">
                <a:off x="8201335"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0" name="Line 472"/>
              <p:cNvSpPr>
                <a:spLocks noChangeShapeType="1"/>
              </p:cNvSpPr>
              <p:nvPr/>
            </p:nvSpPr>
            <p:spPr bwMode="auto">
              <a:xfrm flipV="1">
                <a:off x="8335169"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1" name="Line 473"/>
              <p:cNvSpPr>
                <a:spLocks noChangeShapeType="1"/>
              </p:cNvSpPr>
              <p:nvPr/>
            </p:nvSpPr>
            <p:spPr bwMode="auto">
              <a:xfrm flipV="1">
                <a:off x="8470523"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2" name="Line 474"/>
              <p:cNvSpPr>
                <a:spLocks noChangeShapeType="1"/>
              </p:cNvSpPr>
              <p:nvPr/>
            </p:nvSpPr>
            <p:spPr bwMode="auto">
              <a:xfrm flipV="1">
                <a:off x="8596753" y="6472955"/>
                <a:ext cx="1520" cy="590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3" name="Line 476"/>
              <p:cNvSpPr>
                <a:spLocks noChangeShapeType="1"/>
              </p:cNvSpPr>
              <p:nvPr/>
            </p:nvSpPr>
            <p:spPr bwMode="auto">
              <a:xfrm flipV="1">
                <a:off x="8730587"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4" name="Line 477"/>
              <p:cNvSpPr>
                <a:spLocks noChangeShapeType="1"/>
              </p:cNvSpPr>
              <p:nvPr/>
            </p:nvSpPr>
            <p:spPr bwMode="auto">
              <a:xfrm flipV="1">
                <a:off x="886594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5" name="Line 478"/>
              <p:cNvSpPr>
                <a:spLocks noChangeShapeType="1"/>
              </p:cNvSpPr>
              <p:nvPr/>
            </p:nvSpPr>
            <p:spPr bwMode="auto">
              <a:xfrm flipV="1">
                <a:off x="8992171" y="6487709"/>
                <a:ext cx="1520" cy="4426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6" name="Line 479"/>
              <p:cNvSpPr>
                <a:spLocks noChangeShapeType="1"/>
              </p:cNvSpPr>
              <p:nvPr/>
            </p:nvSpPr>
            <p:spPr bwMode="auto">
              <a:xfrm>
                <a:off x="6570996" y="6531972"/>
                <a:ext cx="2477446"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7" name="Line 480"/>
              <p:cNvSpPr>
                <a:spLocks noChangeShapeType="1"/>
              </p:cNvSpPr>
              <p:nvPr/>
            </p:nvSpPr>
            <p:spPr bwMode="auto">
              <a:xfrm>
                <a:off x="6619663" y="6531972"/>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8" name="Line 481"/>
              <p:cNvSpPr>
                <a:spLocks noChangeShapeType="1"/>
              </p:cNvSpPr>
              <p:nvPr/>
            </p:nvSpPr>
            <p:spPr bwMode="auto">
              <a:xfrm>
                <a:off x="6619663" y="642574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69" name="Line 482"/>
              <p:cNvSpPr>
                <a:spLocks noChangeShapeType="1"/>
              </p:cNvSpPr>
              <p:nvPr/>
            </p:nvSpPr>
            <p:spPr bwMode="auto">
              <a:xfrm>
                <a:off x="6619663" y="6334266"/>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470" name="Line 483"/>
              <p:cNvSpPr>
                <a:spLocks noChangeShapeType="1"/>
              </p:cNvSpPr>
              <p:nvPr/>
            </p:nvSpPr>
            <p:spPr bwMode="auto">
              <a:xfrm>
                <a:off x="6619663" y="6225086"/>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1" name="Line 484"/>
              <p:cNvSpPr>
                <a:spLocks noChangeShapeType="1"/>
              </p:cNvSpPr>
              <p:nvPr/>
            </p:nvSpPr>
            <p:spPr bwMode="auto">
              <a:xfrm>
                <a:off x="6619663" y="6133610"/>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2" name="Rectangle 485"/>
              <p:cNvSpPr>
                <a:spLocks noChangeArrowheads="1"/>
              </p:cNvSpPr>
              <p:nvPr/>
            </p:nvSpPr>
            <p:spPr bwMode="auto">
              <a:xfrm>
                <a:off x="6476090" y="6000824"/>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2</a:t>
                </a:r>
                <a:endParaRPr lang="en-US" sz="2000">
                  <a:latin typeface="Helvetica"/>
                  <a:cs typeface="Helvetica"/>
                </a:endParaRPr>
              </a:p>
            </p:txBody>
          </p:sp>
          <p:sp>
            <p:nvSpPr>
              <p:cNvPr id="473" name="Line 486"/>
              <p:cNvSpPr>
                <a:spLocks noChangeShapeType="1"/>
              </p:cNvSpPr>
              <p:nvPr/>
            </p:nvSpPr>
            <p:spPr bwMode="auto">
              <a:xfrm>
                <a:off x="6619663" y="6027380"/>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4" name="Line 487"/>
              <p:cNvSpPr>
                <a:spLocks noChangeShapeType="1"/>
              </p:cNvSpPr>
              <p:nvPr/>
            </p:nvSpPr>
            <p:spPr bwMode="auto">
              <a:xfrm>
                <a:off x="6619663" y="5932954"/>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5" name="Line 488"/>
              <p:cNvSpPr>
                <a:spLocks noChangeShapeType="1"/>
              </p:cNvSpPr>
              <p:nvPr/>
            </p:nvSpPr>
            <p:spPr bwMode="auto">
              <a:xfrm>
                <a:off x="6619663" y="5826724"/>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6" name="Line 489"/>
              <p:cNvSpPr>
                <a:spLocks noChangeShapeType="1"/>
              </p:cNvSpPr>
              <p:nvPr/>
            </p:nvSpPr>
            <p:spPr bwMode="auto">
              <a:xfrm>
                <a:off x="6619663" y="5735250"/>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7" name="Rectangle 490"/>
              <p:cNvSpPr>
                <a:spLocks noChangeArrowheads="1"/>
              </p:cNvSpPr>
              <p:nvPr/>
            </p:nvSpPr>
            <p:spPr bwMode="auto">
              <a:xfrm>
                <a:off x="6476090" y="5602462"/>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4</a:t>
                </a:r>
                <a:endParaRPr lang="en-US" sz="2000">
                  <a:latin typeface="Helvetica"/>
                  <a:cs typeface="Helvetica"/>
                </a:endParaRPr>
              </a:p>
            </p:txBody>
          </p:sp>
          <p:sp>
            <p:nvSpPr>
              <p:cNvPr id="478" name="Line 491"/>
              <p:cNvSpPr>
                <a:spLocks noChangeShapeType="1"/>
              </p:cNvSpPr>
              <p:nvPr/>
            </p:nvSpPr>
            <p:spPr bwMode="auto">
              <a:xfrm>
                <a:off x="6619663" y="564377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79" name="Line 492"/>
              <p:cNvSpPr>
                <a:spLocks noChangeShapeType="1"/>
              </p:cNvSpPr>
              <p:nvPr/>
            </p:nvSpPr>
            <p:spPr bwMode="auto">
              <a:xfrm>
                <a:off x="6619663" y="5534594"/>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0" name="Line 493"/>
              <p:cNvSpPr>
                <a:spLocks noChangeShapeType="1"/>
              </p:cNvSpPr>
              <p:nvPr/>
            </p:nvSpPr>
            <p:spPr bwMode="auto">
              <a:xfrm>
                <a:off x="6619663" y="5443117"/>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1" name="Line 494"/>
              <p:cNvSpPr>
                <a:spLocks noChangeShapeType="1"/>
              </p:cNvSpPr>
              <p:nvPr/>
            </p:nvSpPr>
            <p:spPr bwMode="auto">
              <a:xfrm>
                <a:off x="6619663" y="5336888"/>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2" name="Rectangle 495"/>
              <p:cNvSpPr>
                <a:spLocks noChangeArrowheads="1"/>
              </p:cNvSpPr>
              <p:nvPr/>
            </p:nvSpPr>
            <p:spPr bwMode="auto">
              <a:xfrm>
                <a:off x="6476090" y="5204102"/>
                <a:ext cx="1025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6</a:t>
                </a:r>
                <a:endParaRPr lang="en-US" sz="2000">
                  <a:latin typeface="Helvetica"/>
                  <a:cs typeface="Helvetica"/>
                </a:endParaRPr>
              </a:p>
            </p:txBody>
          </p:sp>
          <p:sp>
            <p:nvSpPr>
              <p:cNvPr id="483" name="Line 496"/>
              <p:cNvSpPr>
                <a:spLocks noChangeShapeType="1"/>
              </p:cNvSpPr>
              <p:nvPr/>
            </p:nvSpPr>
            <p:spPr bwMode="auto">
              <a:xfrm>
                <a:off x="6619663" y="5242461"/>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4" name="Line 497"/>
              <p:cNvSpPr>
                <a:spLocks noChangeShapeType="1"/>
              </p:cNvSpPr>
              <p:nvPr/>
            </p:nvSpPr>
            <p:spPr bwMode="auto">
              <a:xfrm>
                <a:off x="6619663" y="513623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5" name="Line 498"/>
              <p:cNvSpPr>
                <a:spLocks noChangeShapeType="1"/>
              </p:cNvSpPr>
              <p:nvPr/>
            </p:nvSpPr>
            <p:spPr bwMode="auto">
              <a:xfrm>
                <a:off x="6619663" y="5044757"/>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6" name="Line 499"/>
              <p:cNvSpPr>
                <a:spLocks noChangeShapeType="1"/>
              </p:cNvSpPr>
              <p:nvPr/>
            </p:nvSpPr>
            <p:spPr bwMode="auto">
              <a:xfrm>
                <a:off x="6619663" y="4953281"/>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7" name="Rectangle 500"/>
              <p:cNvSpPr>
                <a:spLocks noChangeArrowheads="1"/>
              </p:cNvSpPr>
              <p:nvPr/>
            </p:nvSpPr>
            <p:spPr bwMode="auto">
              <a:xfrm>
                <a:off x="6476090" y="4820495"/>
                <a:ext cx="9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8</a:t>
                </a:r>
                <a:endParaRPr lang="en-US" sz="2000">
                  <a:latin typeface="Helvetica"/>
                  <a:cs typeface="Helvetica"/>
                </a:endParaRPr>
              </a:p>
            </p:txBody>
          </p:sp>
          <p:sp>
            <p:nvSpPr>
              <p:cNvPr id="488" name="Line 501"/>
              <p:cNvSpPr>
                <a:spLocks noChangeShapeType="1"/>
              </p:cNvSpPr>
              <p:nvPr/>
            </p:nvSpPr>
            <p:spPr bwMode="auto">
              <a:xfrm>
                <a:off x="6619663" y="4844101"/>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89" name="Line 502"/>
              <p:cNvSpPr>
                <a:spLocks noChangeShapeType="1"/>
              </p:cNvSpPr>
              <p:nvPr/>
            </p:nvSpPr>
            <p:spPr bwMode="auto">
              <a:xfrm>
                <a:off x="6619663" y="475262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0" name="Line 503"/>
              <p:cNvSpPr>
                <a:spLocks noChangeShapeType="1"/>
              </p:cNvSpPr>
              <p:nvPr/>
            </p:nvSpPr>
            <p:spPr bwMode="auto">
              <a:xfrm>
                <a:off x="6619663" y="464639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1" name="Line 504"/>
              <p:cNvSpPr>
                <a:spLocks noChangeShapeType="1"/>
              </p:cNvSpPr>
              <p:nvPr/>
            </p:nvSpPr>
            <p:spPr bwMode="auto">
              <a:xfrm>
                <a:off x="6619663" y="4551969"/>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2" name="Rectangle 505"/>
              <p:cNvSpPr>
                <a:spLocks noChangeArrowheads="1"/>
              </p:cNvSpPr>
              <p:nvPr/>
            </p:nvSpPr>
            <p:spPr bwMode="auto">
              <a:xfrm>
                <a:off x="6404611" y="4419183"/>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10</a:t>
                </a:r>
                <a:endParaRPr lang="en-US" sz="2000">
                  <a:latin typeface="Helvetica"/>
                  <a:cs typeface="Helvetica"/>
                </a:endParaRPr>
              </a:p>
            </p:txBody>
          </p:sp>
          <p:sp>
            <p:nvSpPr>
              <p:cNvPr id="493" name="Line 506"/>
              <p:cNvSpPr>
                <a:spLocks noChangeShapeType="1"/>
              </p:cNvSpPr>
              <p:nvPr/>
            </p:nvSpPr>
            <p:spPr bwMode="auto">
              <a:xfrm>
                <a:off x="6619663" y="4445739"/>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4" name="Line 507"/>
              <p:cNvSpPr>
                <a:spLocks noChangeShapeType="1"/>
              </p:cNvSpPr>
              <p:nvPr/>
            </p:nvSpPr>
            <p:spPr bwMode="auto">
              <a:xfrm>
                <a:off x="6619663" y="4354265"/>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5" name="Line 508"/>
              <p:cNvSpPr>
                <a:spLocks noChangeShapeType="1"/>
              </p:cNvSpPr>
              <p:nvPr/>
            </p:nvSpPr>
            <p:spPr bwMode="auto">
              <a:xfrm>
                <a:off x="6619663" y="424508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6" name="Line 509"/>
              <p:cNvSpPr>
                <a:spLocks noChangeShapeType="1"/>
              </p:cNvSpPr>
              <p:nvPr/>
            </p:nvSpPr>
            <p:spPr bwMode="auto">
              <a:xfrm>
                <a:off x="6619663" y="4153609"/>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7" name="Rectangle 510"/>
              <p:cNvSpPr>
                <a:spLocks noChangeArrowheads="1"/>
              </p:cNvSpPr>
              <p:nvPr/>
            </p:nvSpPr>
            <p:spPr bwMode="auto">
              <a:xfrm>
                <a:off x="6404611" y="402082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Helvetica"/>
                    <a:cs typeface="Helvetica"/>
                  </a:rPr>
                  <a:t>12</a:t>
                </a:r>
                <a:endParaRPr lang="en-US" sz="2000">
                  <a:latin typeface="Helvetica"/>
                  <a:cs typeface="Helvetica"/>
                </a:endParaRPr>
              </a:p>
            </p:txBody>
          </p:sp>
          <p:sp>
            <p:nvSpPr>
              <p:cNvPr id="498" name="Line 511"/>
              <p:cNvSpPr>
                <a:spLocks noChangeShapeType="1"/>
              </p:cNvSpPr>
              <p:nvPr/>
            </p:nvSpPr>
            <p:spPr bwMode="auto">
              <a:xfrm>
                <a:off x="6619663" y="406213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499" name="Line 512"/>
              <p:cNvSpPr>
                <a:spLocks noChangeShapeType="1"/>
              </p:cNvSpPr>
              <p:nvPr/>
            </p:nvSpPr>
            <p:spPr bwMode="auto">
              <a:xfrm>
                <a:off x="6619663" y="3952953"/>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500" name="Line 513"/>
              <p:cNvSpPr>
                <a:spLocks noChangeShapeType="1"/>
              </p:cNvSpPr>
              <p:nvPr/>
            </p:nvSpPr>
            <p:spPr bwMode="auto">
              <a:xfrm>
                <a:off x="6619663" y="3861476"/>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sp>
            <p:nvSpPr>
              <p:cNvPr id="501" name="Line 514"/>
              <p:cNvSpPr>
                <a:spLocks noChangeShapeType="1"/>
              </p:cNvSpPr>
              <p:nvPr/>
            </p:nvSpPr>
            <p:spPr bwMode="auto">
              <a:xfrm>
                <a:off x="6619663" y="3755247"/>
                <a:ext cx="30417"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02" name="Rectangle 515"/>
              <p:cNvSpPr>
                <a:spLocks noChangeArrowheads="1"/>
              </p:cNvSpPr>
              <p:nvPr/>
            </p:nvSpPr>
            <p:spPr bwMode="auto">
              <a:xfrm>
                <a:off x="6404611" y="362246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sp>
            <p:nvSpPr>
              <p:cNvPr id="503" name="Line 516"/>
              <p:cNvSpPr>
                <a:spLocks noChangeShapeType="1"/>
              </p:cNvSpPr>
              <p:nvPr/>
            </p:nvSpPr>
            <p:spPr bwMode="auto">
              <a:xfrm>
                <a:off x="6619663" y="3663772"/>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04" name="Line 517"/>
              <p:cNvSpPr>
                <a:spLocks noChangeShapeType="1"/>
              </p:cNvSpPr>
              <p:nvPr/>
            </p:nvSpPr>
            <p:spPr bwMode="auto">
              <a:xfrm>
                <a:off x="6619663" y="3554591"/>
                <a:ext cx="22812" cy="295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Helvetica"/>
                  <a:cs typeface="Helvetica"/>
                </a:endParaRPr>
              </a:p>
            </p:txBody>
          </p:sp>
          <p:sp>
            <p:nvSpPr>
              <p:cNvPr id="505" name="Line 518"/>
              <p:cNvSpPr>
                <a:spLocks noChangeShapeType="1"/>
              </p:cNvSpPr>
              <p:nvPr/>
            </p:nvSpPr>
            <p:spPr bwMode="auto">
              <a:xfrm flipV="1">
                <a:off x="6619663" y="3554591"/>
                <a:ext cx="1520" cy="29773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latin typeface="Helvetica"/>
                  <a:cs typeface="Helvetica"/>
                </a:endParaRPr>
              </a:p>
            </p:txBody>
          </p:sp>
          <p:grpSp>
            <p:nvGrpSpPr>
              <p:cNvPr id="506" name="Group 505"/>
              <p:cNvGrpSpPr/>
              <p:nvPr/>
            </p:nvGrpSpPr>
            <p:grpSpPr>
              <a:xfrm>
                <a:off x="6590766" y="6561436"/>
                <a:ext cx="2495431" cy="184666"/>
                <a:chOff x="3382963" y="5045076"/>
                <a:chExt cx="2604810" cy="99348"/>
              </a:xfrm>
            </p:grpSpPr>
            <p:sp>
              <p:nvSpPr>
                <p:cNvPr id="515" name="Rectangle 367"/>
                <p:cNvSpPr>
                  <a:spLocks noChangeArrowheads="1"/>
                </p:cNvSpPr>
                <p:nvPr/>
              </p:nvSpPr>
              <p:spPr bwMode="auto">
                <a:xfrm>
                  <a:off x="3382963" y="5045076"/>
                  <a:ext cx="89336"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latin typeface="Helvetica"/>
                      <a:cs typeface="Helvetica"/>
                    </a:rPr>
                    <a:t>0</a:t>
                  </a:r>
                  <a:endParaRPr lang="en-US" dirty="0">
                    <a:latin typeface="Helvetica"/>
                    <a:cs typeface="Helvetica"/>
                  </a:endParaRPr>
                </a:p>
              </p:txBody>
            </p:sp>
            <p:sp>
              <p:nvSpPr>
                <p:cNvPr id="516" name="Rectangle 373"/>
                <p:cNvSpPr>
                  <a:spLocks noChangeArrowheads="1"/>
                </p:cNvSpPr>
                <p:nvPr/>
              </p:nvSpPr>
              <p:spPr bwMode="auto">
                <a:xfrm>
                  <a:off x="3697288" y="5045076"/>
                  <a:ext cx="178674"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50</a:t>
                  </a:r>
                  <a:endParaRPr lang="en-US">
                    <a:latin typeface="Helvetica"/>
                    <a:cs typeface="Helvetica"/>
                  </a:endParaRPr>
                </a:p>
              </p:txBody>
            </p:sp>
            <p:sp>
              <p:nvSpPr>
                <p:cNvPr id="517" name="Rectangle 379"/>
                <p:cNvSpPr>
                  <a:spLocks noChangeArrowheads="1"/>
                </p:cNvSpPr>
                <p:nvPr/>
              </p:nvSpPr>
              <p:spPr bwMode="auto">
                <a:xfrm>
                  <a:off x="40020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100</a:t>
                  </a:r>
                  <a:endParaRPr lang="en-US">
                    <a:latin typeface="Helvetica"/>
                    <a:cs typeface="Helvetica"/>
                  </a:endParaRPr>
                </a:p>
              </p:txBody>
            </p:sp>
            <p:sp>
              <p:nvSpPr>
                <p:cNvPr id="518" name="Rectangle 385"/>
                <p:cNvSpPr>
                  <a:spLocks noChangeArrowheads="1"/>
                </p:cNvSpPr>
                <p:nvPr/>
              </p:nvSpPr>
              <p:spPr bwMode="auto">
                <a:xfrm>
                  <a:off x="4340225"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150</a:t>
                  </a:r>
                  <a:endParaRPr lang="en-US">
                    <a:latin typeface="Helvetica"/>
                    <a:cs typeface="Helvetica"/>
                  </a:endParaRPr>
                </a:p>
              </p:txBody>
            </p:sp>
            <p:sp>
              <p:nvSpPr>
                <p:cNvPr id="519" name="Rectangle 391"/>
                <p:cNvSpPr>
                  <a:spLocks noChangeArrowheads="1"/>
                </p:cNvSpPr>
                <p:nvPr/>
              </p:nvSpPr>
              <p:spPr bwMode="auto">
                <a:xfrm>
                  <a:off x="46878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200</a:t>
                  </a:r>
                  <a:endParaRPr lang="en-US">
                    <a:latin typeface="Helvetica"/>
                    <a:cs typeface="Helvetica"/>
                  </a:endParaRPr>
                </a:p>
              </p:txBody>
            </p:sp>
            <p:sp>
              <p:nvSpPr>
                <p:cNvPr id="520" name="Rectangle 397"/>
                <p:cNvSpPr>
                  <a:spLocks noChangeArrowheads="1"/>
                </p:cNvSpPr>
                <p:nvPr/>
              </p:nvSpPr>
              <p:spPr bwMode="auto">
                <a:xfrm>
                  <a:off x="5033963"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latin typeface="Helvetica"/>
                      <a:cs typeface="Helvetica"/>
                    </a:rPr>
                    <a:t>250</a:t>
                  </a:r>
                  <a:endParaRPr lang="en-US" dirty="0">
                    <a:latin typeface="Helvetica"/>
                    <a:cs typeface="Helvetica"/>
                  </a:endParaRPr>
                </a:p>
              </p:txBody>
            </p:sp>
            <p:sp>
              <p:nvSpPr>
                <p:cNvPr id="521" name="Rectangle 403"/>
                <p:cNvSpPr>
                  <a:spLocks noChangeArrowheads="1"/>
                </p:cNvSpPr>
                <p:nvPr/>
              </p:nvSpPr>
              <p:spPr bwMode="auto">
                <a:xfrm>
                  <a:off x="5373688"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300</a:t>
                  </a:r>
                  <a:endParaRPr lang="en-US">
                    <a:latin typeface="Helvetica"/>
                    <a:cs typeface="Helvetica"/>
                  </a:endParaRPr>
                </a:p>
              </p:txBody>
            </p:sp>
            <p:sp>
              <p:nvSpPr>
                <p:cNvPr id="522" name="Rectangle 410"/>
                <p:cNvSpPr>
                  <a:spLocks noChangeArrowheads="1"/>
                </p:cNvSpPr>
                <p:nvPr/>
              </p:nvSpPr>
              <p:spPr bwMode="auto">
                <a:xfrm>
                  <a:off x="5719763" y="5045076"/>
                  <a:ext cx="268010" cy="9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Helvetica"/>
                      <a:cs typeface="Helvetica"/>
                    </a:rPr>
                    <a:t>350</a:t>
                  </a:r>
                  <a:endParaRPr lang="en-US">
                    <a:latin typeface="Helvetica"/>
                    <a:cs typeface="Helvetica"/>
                  </a:endParaRPr>
                </a:p>
              </p:txBody>
            </p:sp>
          </p:grpSp>
          <p:sp>
            <p:nvSpPr>
              <p:cNvPr id="507" name="TextBox 506"/>
              <p:cNvSpPr txBox="1"/>
              <p:nvPr/>
            </p:nvSpPr>
            <p:spPr>
              <a:xfrm>
                <a:off x="1453741" y="507635"/>
                <a:ext cx="1340619" cy="479143"/>
              </a:xfrm>
              <a:prstGeom prst="rect">
                <a:avLst/>
              </a:prstGeom>
              <a:noFill/>
            </p:spPr>
            <p:txBody>
              <a:bodyPr wrap="none" rtlCol="0">
                <a:spAutoFit/>
              </a:bodyPr>
              <a:lstStyle/>
              <a:p>
                <a:r>
                  <a:rPr lang="en-US" sz="2400" dirty="0" smtClean="0">
                    <a:solidFill>
                      <a:srgbClr val="0000FF"/>
                    </a:solidFill>
                    <a:latin typeface="Helvetica"/>
                    <a:cs typeface="Helvetica"/>
                  </a:rPr>
                  <a:t>Weather</a:t>
                </a:r>
                <a:endParaRPr lang="en-US" sz="2400" dirty="0">
                  <a:solidFill>
                    <a:srgbClr val="0000FF"/>
                  </a:solidFill>
                  <a:latin typeface="Helvetica"/>
                  <a:cs typeface="Helvetica"/>
                </a:endParaRPr>
              </a:p>
            </p:txBody>
          </p:sp>
          <p:sp>
            <p:nvSpPr>
              <p:cNvPr id="508" name="TextBox 507"/>
              <p:cNvSpPr txBox="1"/>
              <p:nvPr/>
            </p:nvSpPr>
            <p:spPr>
              <a:xfrm>
                <a:off x="4067768" y="507635"/>
                <a:ext cx="2131832" cy="479143"/>
              </a:xfrm>
              <a:prstGeom prst="rect">
                <a:avLst/>
              </a:prstGeom>
              <a:noFill/>
            </p:spPr>
            <p:txBody>
              <a:bodyPr wrap="none" rtlCol="0">
                <a:spAutoFit/>
              </a:bodyPr>
              <a:lstStyle/>
              <a:p>
                <a:r>
                  <a:rPr lang="en-US" sz="2400" dirty="0" err="1" smtClean="0">
                    <a:solidFill>
                      <a:srgbClr val="0000FF"/>
                    </a:solidFill>
                    <a:latin typeface="Helvetica"/>
                    <a:cs typeface="Helvetica"/>
                  </a:rPr>
                  <a:t>Macroweather</a:t>
                </a:r>
                <a:endParaRPr lang="en-US" sz="2400" dirty="0">
                  <a:solidFill>
                    <a:srgbClr val="0000FF"/>
                  </a:solidFill>
                  <a:latin typeface="Helvetica"/>
                  <a:cs typeface="Helvetica"/>
                </a:endParaRPr>
              </a:p>
            </p:txBody>
          </p:sp>
          <p:sp>
            <p:nvSpPr>
              <p:cNvPr id="509" name="TextBox 508"/>
              <p:cNvSpPr txBox="1"/>
              <p:nvPr/>
            </p:nvSpPr>
            <p:spPr>
              <a:xfrm>
                <a:off x="7274969" y="507635"/>
                <a:ext cx="1226259" cy="479143"/>
              </a:xfrm>
              <a:prstGeom prst="rect">
                <a:avLst/>
              </a:prstGeom>
              <a:noFill/>
            </p:spPr>
            <p:txBody>
              <a:bodyPr wrap="none" rtlCol="0">
                <a:spAutoFit/>
              </a:bodyPr>
              <a:lstStyle/>
              <a:p>
                <a:r>
                  <a:rPr lang="en-US" sz="2400" dirty="0" smtClean="0">
                    <a:solidFill>
                      <a:srgbClr val="0000FF"/>
                    </a:solidFill>
                    <a:latin typeface="Helvetica"/>
                    <a:cs typeface="Helvetica"/>
                  </a:rPr>
                  <a:t>Climate</a:t>
                </a:r>
                <a:endParaRPr lang="en-US" sz="2400" dirty="0">
                  <a:solidFill>
                    <a:srgbClr val="0000FF"/>
                  </a:solidFill>
                  <a:latin typeface="Helvetica"/>
                  <a:cs typeface="Helvetica"/>
                </a:endParaRPr>
              </a:p>
            </p:txBody>
          </p:sp>
          <p:sp>
            <p:nvSpPr>
              <p:cNvPr id="510" name="TextBox 509"/>
              <p:cNvSpPr txBox="1"/>
              <p:nvPr/>
            </p:nvSpPr>
            <p:spPr>
              <a:xfrm rot="16200000">
                <a:off x="8646090" y="919963"/>
                <a:ext cx="1164990" cy="579966"/>
              </a:xfrm>
              <a:prstGeom prst="rect">
                <a:avLst/>
              </a:prstGeom>
              <a:noFill/>
            </p:spPr>
            <p:txBody>
              <a:bodyPr wrap="none" rtlCol="0">
                <a:spAutoFit/>
              </a:bodyPr>
              <a:lstStyle/>
              <a:p>
                <a:r>
                  <a:rPr lang="en-US" sz="3200" dirty="0" smtClean="0">
                    <a:solidFill>
                      <a:srgbClr val="008000"/>
                    </a:solidFill>
                    <a:latin typeface="Helvetica"/>
                    <a:cs typeface="Helvetica"/>
                  </a:rPr>
                  <a:t>Time</a:t>
                </a:r>
                <a:endParaRPr lang="en-US" sz="3200" dirty="0">
                  <a:solidFill>
                    <a:srgbClr val="008000"/>
                  </a:solidFill>
                  <a:latin typeface="Helvetica"/>
                  <a:cs typeface="Helvetica"/>
                </a:endParaRPr>
              </a:p>
            </p:txBody>
          </p:sp>
          <p:sp>
            <p:nvSpPr>
              <p:cNvPr id="511" name="TextBox 510"/>
              <p:cNvSpPr txBox="1"/>
              <p:nvPr/>
            </p:nvSpPr>
            <p:spPr>
              <a:xfrm rot="16200000">
                <a:off x="8448058" y="4578419"/>
                <a:ext cx="1452266" cy="579966"/>
              </a:xfrm>
              <a:prstGeom prst="rect">
                <a:avLst/>
              </a:prstGeom>
              <a:noFill/>
            </p:spPr>
            <p:txBody>
              <a:bodyPr wrap="none" rtlCol="0">
                <a:spAutoFit/>
              </a:bodyPr>
              <a:lstStyle/>
              <a:p>
                <a:r>
                  <a:rPr lang="en-US" sz="3200" dirty="0" smtClean="0">
                    <a:solidFill>
                      <a:srgbClr val="008000"/>
                    </a:solidFill>
                    <a:latin typeface="Helvetica"/>
                    <a:cs typeface="Helvetica"/>
                  </a:rPr>
                  <a:t>Space</a:t>
                </a:r>
                <a:endParaRPr lang="en-US" sz="3200" dirty="0">
                  <a:solidFill>
                    <a:srgbClr val="008000"/>
                  </a:solidFill>
                  <a:latin typeface="Helvetica"/>
                  <a:cs typeface="Helvetica"/>
                </a:endParaRPr>
              </a:p>
            </p:txBody>
          </p:sp>
          <p:graphicFrame>
            <p:nvGraphicFramePr>
              <p:cNvPr id="512" name="Object 511"/>
              <p:cNvGraphicFramePr>
                <a:graphicFrameLocks noChangeAspect="1"/>
              </p:cNvGraphicFramePr>
              <p:nvPr>
                <p:extLst>
                  <p:ext uri="{D42A27DB-BD31-4B8C-83A1-F6EECF244321}">
                    <p14:modId xmlns:p14="http://schemas.microsoft.com/office/powerpoint/2010/main" val="3921052932"/>
                  </p:ext>
                </p:extLst>
              </p:nvPr>
            </p:nvGraphicFramePr>
            <p:xfrm>
              <a:off x="519642" y="10335"/>
              <a:ext cx="896938" cy="393700"/>
            </p:xfrm>
            <a:graphic>
              <a:graphicData uri="http://schemas.openxmlformats.org/presentationml/2006/ole">
                <mc:AlternateContent xmlns:mc="http://schemas.openxmlformats.org/markup-compatibility/2006">
                  <mc:Choice xmlns:v="urn:schemas-microsoft-com:vml" Requires="v">
                    <p:oleObj spid="_x0000_s311429" name="Equation" r:id="rId4" imgW="635000" imgH="279400" progId="Equation.DSMT4">
                      <p:embed/>
                    </p:oleObj>
                  </mc:Choice>
                  <mc:Fallback>
                    <p:oleObj name="Equation" r:id="rId4" imgW="635000" imgH="279400" progId="Equation.DSMT4">
                      <p:embed/>
                      <p:pic>
                        <p:nvPicPr>
                          <p:cNvPr id="0" name=""/>
                          <p:cNvPicPr/>
                          <p:nvPr/>
                        </p:nvPicPr>
                        <p:blipFill>
                          <a:blip r:embed="rId5"/>
                          <a:stretch>
                            <a:fillRect/>
                          </a:stretch>
                        </p:blipFill>
                        <p:spPr>
                          <a:xfrm>
                            <a:off x="519642" y="10335"/>
                            <a:ext cx="896938" cy="393700"/>
                          </a:xfrm>
                          <a:prstGeom prst="rect">
                            <a:avLst/>
                          </a:prstGeom>
                          <a:solidFill>
                            <a:srgbClr val="FFFFFF"/>
                          </a:solidFill>
                        </p:spPr>
                      </p:pic>
                    </p:oleObj>
                  </mc:Fallback>
                </mc:AlternateContent>
              </a:graphicData>
            </a:graphic>
          </p:graphicFrame>
          <p:sp>
            <p:nvSpPr>
              <p:cNvPr id="513" name="Rectangle 358"/>
              <p:cNvSpPr>
                <a:spLocks noChangeArrowheads="1"/>
              </p:cNvSpPr>
              <p:nvPr/>
            </p:nvSpPr>
            <p:spPr bwMode="auto">
              <a:xfrm>
                <a:off x="504824" y="3622461"/>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Helvetica"/>
                    <a:cs typeface="Helvetica"/>
                  </a:rPr>
                  <a:t>14</a:t>
                </a:r>
                <a:endParaRPr lang="en-US" sz="2000" dirty="0">
                  <a:latin typeface="Helvetica"/>
                  <a:cs typeface="Helvetica"/>
                </a:endParaRPr>
              </a:p>
            </p:txBody>
          </p:sp>
          <p:graphicFrame>
            <p:nvGraphicFramePr>
              <p:cNvPr id="514" name="Object 513"/>
              <p:cNvGraphicFramePr>
                <a:graphicFrameLocks noChangeAspect="1"/>
              </p:cNvGraphicFramePr>
              <p:nvPr>
                <p:extLst>
                  <p:ext uri="{D42A27DB-BD31-4B8C-83A1-F6EECF244321}">
                    <p14:modId xmlns:p14="http://schemas.microsoft.com/office/powerpoint/2010/main" val="2679744526"/>
                  </p:ext>
                </p:extLst>
              </p:nvPr>
            </p:nvGraphicFramePr>
            <p:xfrm>
              <a:off x="487892" y="3428979"/>
              <a:ext cx="896938" cy="393700"/>
            </p:xfrm>
            <a:graphic>
              <a:graphicData uri="http://schemas.openxmlformats.org/presentationml/2006/ole">
                <mc:AlternateContent xmlns:mc="http://schemas.openxmlformats.org/markup-compatibility/2006">
                  <mc:Choice xmlns:v="urn:schemas-microsoft-com:vml" Requires="v">
                    <p:oleObj spid="_x0000_s311430" name="Equation" r:id="rId6" imgW="635000" imgH="279400" progId="Equation.DSMT4">
                      <p:embed/>
                    </p:oleObj>
                  </mc:Choice>
                  <mc:Fallback>
                    <p:oleObj name="Equation" r:id="rId6" imgW="635000" imgH="279400" progId="Equation.DSMT4">
                      <p:embed/>
                      <p:pic>
                        <p:nvPicPr>
                          <p:cNvPr id="0" name=""/>
                          <p:cNvPicPr/>
                          <p:nvPr/>
                        </p:nvPicPr>
                        <p:blipFill>
                          <a:blip r:embed="rId7"/>
                          <a:stretch>
                            <a:fillRect/>
                          </a:stretch>
                        </p:blipFill>
                        <p:spPr>
                          <a:xfrm>
                            <a:off x="487892" y="3428979"/>
                            <a:ext cx="896938" cy="393700"/>
                          </a:xfrm>
                          <a:prstGeom prst="rect">
                            <a:avLst/>
                          </a:prstGeom>
                          <a:solidFill>
                            <a:srgbClr val="FFFFFF"/>
                          </a:solidFill>
                        </p:spPr>
                      </p:pic>
                    </p:oleObj>
                  </mc:Fallback>
                </mc:AlternateContent>
              </a:graphicData>
            </a:graphic>
          </p:graphicFrame>
        </p:grpSp>
        <p:graphicFrame>
          <p:nvGraphicFramePr>
            <p:cNvPr id="531" name="Object 9"/>
            <p:cNvGraphicFramePr>
              <a:graphicFrameLocks noChangeAspect="1"/>
            </p:cNvGraphicFramePr>
            <p:nvPr>
              <p:extLst>
                <p:ext uri="{D42A27DB-BD31-4B8C-83A1-F6EECF244321}">
                  <p14:modId xmlns:p14="http://schemas.microsoft.com/office/powerpoint/2010/main" val="4046430053"/>
                </p:ext>
              </p:extLst>
            </p:nvPr>
          </p:nvGraphicFramePr>
          <p:xfrm>
            <a:off x="23890288" y="15816263"/>
            <a:ext cx="3340100" cy="406400"/>
          </p:xfrm>
          <a:graphic>
            <a:graphicData uri="http://schemas.openxmlformats.org/presentationml/2006/ole">
              <mc:AlternateContent xmlns:mc="http://schemas.openxmlformats.org/markup-compatibility/2006">
                <mc:Choice xmlns:v="urn:schemas-microsoft-com:vml" Requires="v">
                  <p:oleObj spid="_x0000_s311431" name="Equation" r:id="rId8" imgW="3340100" imgH="406400" progId="Equation.DSMT4">
                    <p:embed/>
                  </p:oleObj>
                </mc:Choice>
                <mc:Fallback>
                  <p:oleObj name="Equation" r:id="rId8" imgW="3340100" imgH="406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90288" y="15816263"/>
                          <a:ext cx="3340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 name="Object 9"/>
            <p:cNvGraphicFramePr>
              <a:graphicFrameLocks noChangeAspect="1"/>
            </p:cNvGraphicFramePr>
            <p:nvPr>
              <p:extLst>
                <p:ext uri="{D42A27DB-BD31-4B8C-83A1-F6EECF244321}">
                  <p14:modId xmlns:p14="http://schemas.microsoft.com/office/powerpoint/2010/main" val="2323199469"/>
                </p:ext>
              </p:extLst>
            </p:nvPr>
          </p:nvGraphicFramePr>
          <p:xfrm>
            <a:off x="24042688" y="15968663"/>
            <a:ext cx="3340100" cy="406400"/>
          </p:xfrm>
          <a:graphic>
            <a:graphicData uri="http://schemas.openxmlformats.org/presentationml/2006/ole">
              <mc:AlternateContent xmlns:mc="http://schemas.openxmlformats.org/markup-compatibility/2006">
                <mc:Choice xmlns:v="urn:schemas-microsoft-com:vml" Requires="v">
                  <p:oleObj spid="_x0000_s311432" name="Equation" r:id="rId10" imgW="3340100" imgH="406400" progId="Equation.DSMT4">
                    <p:embed/>
                  </p:oleObj>
                </mc:Choice>
                <mc:Fallback>
                  <p:oleObj name="Equation" r:id="rId10" imgW="3340100" imgH="406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42688" y="15968663"/>
                          <a:ext cx="3340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3" name="Object 9"/>
            <p:cNvGraphicFramePr>
              <a:graphicFrameLocks noChangeAspect="1"/>
            </p:cNvGraphicFramePr>
            <p:nvPr>
              <p:extLst>
                <p:ext uri="{D42A27DB-BD31-4B8C-83A1-F6EECF244321}">
                  <p14:modId xmlns:p14="http://schemas.microsoft.com/office/powerpoint/2010/main" val="4208919456"/>
                </p:ext>
              </p:extLst>
            </p:nvPr>
          </p:nvGraphicFramePr>
          <p:xfrm>
            <a:off x="24195088" y="16121063"/>
            <a:ext cx="3340100" cy="406400"/>
          </p:xfrm>
          <a:graphic>
            <a:graphicData uri="http://schemas.openxmlformats.org/presentationml/2006/ole">
              <mc:AlternateContent xmlns:mc="http://schemas.openxmlformats.org/markup-compatibility/2006">
                <mc:Choice xmlns:v="urn:schemas-microsoft-com:vml" Requires="v">
                  <p:oleObj spid="_x0000_s311433" name="Equation" r:id="rId11" imgW="3340100" imgH="406400" progId="Equation.DSMT4">
                    <p:embed/>
                  </p:oleObj>
                </mc:Choice>
                <mc:Fallback>
                  <p:oleObj name="Equation" r:id="rId11" imgW="3340100" imgH="406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95088" y="16121063"/>
                          <a:ext cx="3340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40" name="TextBox 539"/>
          <p:cNvSpPr txBox="1"/>
          <p:nvPr/>
        </p:nvSpPr>
        <p:spPr>
          <a:xfrm>
            <a:off x="2320289" y="24192"/>
            <a:ext cx="4967225" cy="584776"/>
          </a:xfrm>
          <a:prstGeom prst="rect">
            <a:avLst/>
          </a:prstGeom>
          <a:solidFill>
            <a:schemeClr val="bg1"/>
          </a:solidFill>
          <a:ln>
            <a:solidFill>
              <a:srgbClr val="FF0000"/>
            </a:solidFill>
          </a:ln>
        </p:spPr>
        <p:txBody>
          <a:bodyPr wrap="none" rtlCol="0">
            <a:spAutoFit/>
          </a:bodyPr>
          <a:lstStyle/>
          <a:p>
            <a:r>
              <a:rPr lang="en-US" sz="3200" dirty="0" err="1" smtClean="0">
                <a:solidFill>
                  <a:srgbClr val="FF0000"/>
                </a:solidFill>
              </a:rPr>
              <a:t>Multifractality</a:t>
            </a:r>
            <a:r>
              <a:rPr lang="en-US" sz="3200" dirty="0" smtClean="0">
                <a:solidFill>
                  <a:srgbClr val="FF0000"/>
                </a:solidFill>
              </a:rPr>
              <a:t>, Intermittency</a:t>
            </a:r>
            <a:endParaRPr lang="en-US" sz="3200" dirty="0">
              <a:solidFill>
                <a:srgbClr val="FF0000"/>
              </a:solidFill>
            </a:endParaRPr>
          </a:p>
        </p:txBody>
      </p:sp>
      <p:sp>
        <p:nvSpPr>
          <p:cNvPr id="544" name="Rectangle 543"/>
          <p:cNvSpPr/>
          <p:nvPr/>
        </p:nvSpPr>
        <p:spPr>
          <a:xfrm>
            <a:off x="985195" y="1107558"/>
            <a:ext cx="1274708" cy="261610"/>
          </a:xfrm>
          <a:prstGeom prst="rect">
            <a:avLst/>
          </a:prstGeom>
        </p:spPr>
        <p:txBody>
          <a:bodyPr wrap="none">
            <a:spAutoFit/>
          </a:bodyPr>
          <a:lstStyle/>
          <a:p>
            <a:r>
              <a:rPr lang="en-CA" sz="1100" dirty="0" smtClean="0"/>
              <a:t>Montreal </a:t>
            </a:r>
            <a:r>
              <a:rPr lang="en-CA" sz="1100" dirty="0"/>
              <a:t>at 1 </a:t>
            </a:r>
            <a:r>
              <a:rPr lang="en-CA" sz="1100" dirty="0" smtClean="0"/>
              <a:t>hour </a:t>
            </a:r>
            <a:endParaRPr lang="en-US" sz="1100" dirty="0"/>
          </a:p>
        </p:txBody>
      </p:sp>
      <p:sp>
        <p:nvSpPr>
          <p:cNvPr id="545" name="Rectangle 544"/>
          <p:cNvSpPr/>
          <p:nvPr/>
        </p:nvSpPr>
        <p:spPr>
          <a:xfrm>
            <a:off x="3858317" y="1107558"/>
            <a:ext cx="1434269" cy="261610"/>
          </a:xfrm>
          <a:prstGeom prst="rect">
            <a:avLst/>
          </a:prstGeom>
        </p:spPr>
        <p:txBody>
          <a:bodyPr wrap="none">
            <a:spAutoFit/>
          </a:bodyPr>
          <a:lstStyle/>
          <a:p>
            <a:r>
              <a:rPr lang="en-CA" sz="1100" dirty="0" smtClean="0"/>
              <a:t>Montreal </a:t>
            </a:r>
            <a:r>
              <a:rPr lang="en-CA" sz="1100" dirty="0"/>
              <a:t>at </a:t>
            </a:r>
            <a:r>
              <a:rPr lang="en-CA" sz="1100" dirty="0" smtClean="0"/>
              <a:t>4 months</a:t>
            </a:r>
            <a:endParaRPr lang="en-US" sz="1100" dirty="0"/>
          </a:p>
        </p:txBody>
      </p:sp>
      <p:sp>
        <p:nvSpPr>
          <p:cNvPr id="546" name="Rectangle 545"/>
          <p:cNvSpPr/>
          <p:nvPr/>
        </p:nvSpPr>
        <p:spPr>
          <a:xfrm>
            <a:off x="6334205" y="1107558"/>
            <a:ext cx="2518638" cy="261610"/>
          </a:xfrm>
          <a:prstGeom prst="rect">
            <a:avLst/>
          </a:prstGeom>
        </p:spPr>
        <p:txBody>
          <a:bodyPr wrap="none">
            <a:spAutoFit/>
          </a:bodyPr>
          <a:lstStyle/>
          <a:p>
            <a:r>
              <a:rPr lang="en-CA" sz="1100" dirty="0" smtClean="0"/>
              <a:t>GRIP ice core  </a:t>
            </a:r>
            <a:r>
              <a:rPr lang="en-CA" sz="1100" baseline="30000" dirty="0" smtClean="0"/>
              <a:t>18</a:t>
            </a:r>
            <a:r>
              <a:rPr lang="en-CA" sz="1100" dirty="0" smtClean="0"/>
              <a:t>O at </a:t>
            </a:r>
            <a:r>
              <a:rPr lang="en-CA" sz="1100" dirty="0"/>
              <a:t>240 year resolution</a:t>
            </a:r>
            <a:endParaRPr lang="en-US" sz="1100" dirty="0"/>
          </a:p>
        </p:txBody>
      </p:sp>
      <p:sp>
        <p:nvSpPr>
          <p:cNvPr id="547" name="Rectangle 546"/>
          <p:cNvSpPr/>
          <p:nvPr/>
        </p:nvSpPr>
        <p:spPr>
          <a:xfrm>
            <a:off x="845603" y="4285718"/>
            <a:ext cx="1128446" cy="261610"/>
          </a:xfrm>
          <a:prstGeom prst="rect">
            <a:avLst/>
          </a:prstGeom>
        </p:spPr>
        <p:txBody>
          <a:bodyPr wrap="none">
            <a:spAutoFit/>
          </a:bodyPr>
          <a:lstStyle/>
          <a:p>
            <a:r>
              <a:rPr lang="en-CA" sz="1100" dirty="0"/>
              <a:t>aircraft at 280 m</a:t>
            </a:r>
            <a:endParaRPr lang="en-US" sz="1100" dirty="0"/>
          </a:p>
        </p:txBody>
      </p:sp>
      <p:sp>
        <p:nvSpPr>
          <p:cNvPr id="548" name="Rectangle 547"/>
          <p:cNvSpPr/>
          <p:nvPr/>
        </p:nvSpPr>
        <p:spPr>
          <a:xfrm>
            <a:off x="3290406" y="4301107"/>
            <a:ext cx="2698175" cy="261610"/>
          </a:xfrm>
          <a:prstGeom prst="rect">
            <a:avLst/>
          </a:prstGeom>
        </p:spPr>
        <p:txBody>
          <a:bodyPr wrap="none">
            <a:spAutoFit/>
          </a:bodyPr>
          <a:lstStyle/>
          <a:p>
            <a:r>
              <a:rPr lang="en-US" sz="1100" dirty="0" smtClean="0"/>
              <a:t>ECMWF reanalysis , one </a:t>
            </a:r>
            <a:r>
              <a:rPr lang="en-US" sz="1100" dirty="0"/>
              <a:t>month, 1</a:t>
            </a:r>
            <a:r>
              <a:rPr lang="en-US" sz="1100" baseline="30000" dirty="0"/>
              <a:t>o</a:t>
            </a:r>
            <a:r>
              <a:rPr lang="en-US" sz="1100" dirty="0"/>
              <a:t> in space</a:t>
            </a:r>
          </a:p>
        </p:txBody>
      </p:sp>
      <p:sp>
        <p:nvSpPr>
          <p:cNvPr id="549" name="Rectangle 548"/>
          <p:cNvSpPr/>
          <p:nvPr/>
        </p:nvSpPr>
        <p:spPr>
          <a:xfrm>
            <a:off x="6471983" y="4285718"/>
            <a:ext cx="2377574" cy="261610"/>
          </a:xfrm>
          <a:prstGeom prst="rect">
            <a:avLst/>
          </a:prstGeom>
        </p:spPr>
        <p:txBody>
          <a:bodyPr wrap="none">
            <a:spAutoFit/>
          </a:bodyPr>
          <a:lstStyle/>
          <a:p>
            <a:r>
              <a:rPr lang="en-US" sz="1100" dirty="0" smtClean="0"/>
              <a:t>20C reanalysis 140 years</a:t>
            </a:r>
            <a:r>
              <a:rPr lang="en-US" sz="1100" dirty="0"/>
              <a:t>, 2</a:t>
            </a:r>
            <a:r>
              <a:rPr lang="en-US" sz="1100" baseline="30000" dirty="0"/>
              <a:t>o</a:t>
            </a:r>
            <a:r>
              <a:rPr lang="en-US" sz="1100" dirty="0"/>
              <a:t> in </a:t>
            </a:r>
            <a:r>
              <a:rPr lang="en-US" sz="1100" dirty="0" smtClean="0"/>
              <a:t>space</a:t>
            </a:r>
            <a:endParaRPr lang="en-US" sz="1100" dirty="0"/>
          </a:p>
        </p:txBody>
      </p:sp>
      <p:sp>
        <p:nvSpPr>
          <p:cNvPr id="554" name="Freeform 365"/>
          <p:cNvSpPr>
            <a:spLocks/>
          </p:cNvSpPr>
          <p:nvPr/>
        </p:nvSpPr>
        <p:spPr bwMode="auto">
          <a:xfrm>
            <a:off x="-16933" y="3272234"/>
            <a:ext cx="9144000" cy="45719"/>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38100" cmpd="sng">
            <a:solidFill>
              <a:srgbClr val="008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558" name="Freeform 365"/>
          <p:cNvSpPr>
            <a:spLocks/>
          </p:cNvSpPr>
          <p:nvPr/>
        </p:nvSpPr>
        <p:spPr bwMode="auto">
          <a:xfrm rot="16200000">
            <a:off x="3173541" y="3588653"/>
            <a:ext cx="5701555" cy="45719"/>
          </a:xfrm>
          <a:custGeom>
            <a:avLst/>
            <a:gdLst>
              <a:gd name="T0" fmla="*/ 0 w 1561"/>
              <a:gd name="T1" fmla="*/ 15 w 1561"/>
              <a:gd name="T2" fmla="*/ 31 w 1561"/>
              <a:gd name="T3" fmla="*/ 62 w 1561"/>
              <a:gd name="T4" fmla="*/ 94 w 1561"/>
              <a:gd name="T5" fmla="*/ 125 w 1561"/>
              <a:gd name="T6" fmla="*/ 156 w 1561"/>
              <a:gd name="T7" fmla="*/ 187 w 1561"/>
              <a:gd name="T8" fmla="*/ 224 w 1561"/>
              <a:gd name="T9" fmla="*/ 255 w 1561"/>
              <a:gd name="T10" fmla="*/ 286 w 1561"/>
              <a:gd name="T11" fmla="*/ 317 w 1561"/>
              <a:gd name="T12" fmla="*/ 348 w 1561"/>
              <a:gd name="T13" fmla="*/ 380 w 1561"/>
              <a:gd name="T14" fmla="*/ 411 w 1561"/>
              <a:gd name="T15" fmla="*/ 442 w 1561"/>
              <a:gd name="T16" fmla="*/ 478 w 1561"/>
              <a:gd name="T17" fmla="*/ 510 w 1561"/>
              <a:gd name="T18" fmla="*/ 541 w 1561"/>
              <a:gd name="T19" fmla="*/ 572 w 1561"/>
              <a:gd name="T20" fmla="*/ 603 w 1561"/>
              <a:gd name="T21" fmla="*/ 635 w 1561"/>
              <a:gd name="T22" fmla="*/ 671 w 1561"/>
              <a:gd name="T23" fmla="*/ 702 w 1561"/>
              <a:gd name="T24" fmla="*/ 733 w 1561"/>
              <a:gd name="T25" fmla="*/ 765 w 1561"/>
              <a:gd name="T26" fmla="*/ 796 w 1561"/>
              <a:gd name="T27" fmla="*/ 827 w 1561"/>
              <a:gd name="T28" fmla="*/ 858 w 1561"/>
              <a:gd name="T29" fmla="*/ 889 w 1561"/>
              <a:gd name="T30" fmla="*/ 926 w 1561"/>
              <a:gd name="T31" fmla="*/ 957 w 1561"/>
              <a:gd name="T32" fmla="*/ 988 w 1561"/>
              <a:gd name="T33" fmla="*/ 1020 w 1561"/>
              <a:gd name="T34" fmla="*/ 1051 w 1561"/>
              <a:gd name="T35" fmla="*/ 1082 w 1561"/>
              <a:gd name="T36" fmla="*/ 1113 w 1561"/>
              <a:gd name="T37" fmla="*/ 1144 w 1561"/>
              <a:gd name="T38" fmla="*/ 1176 w 1561"/>
              <a:gd name="T39" fmla="*/ 1207 w 1561"/>
              <a:gd name="T40" fmla="*/ 1243 w 1561"/>
              <a:gd name="T41" fmla="*/ 1269 w 1561"/>
              <a:gd name="T42" fmla="*/ 1306 w 1561"/>
              <a:gd name="T43" fmla="*/ 1337 w 1561"/>
              <a:gd name="T44" fmla="*/ 1368 w 1561"/>
              <a:gd name="T45" fmla="*/ 1399 w 1561"/>
              <a:gd name="T46" fmla="*/ 1430 w 1561"/>
              <a:gd name="T47" fmla="*/ 1462 w 1561"/>
              <a:gd name="T48" fmla="*/ 1498 w 1561"/>
              <a:gd name="T49" fmla="*/ 1524 w 1561"/>
              <a:gd name="T50" fmla="*/ 1545 w 1561"/>
              <a:gd name="T51" fmla="*/ 1561 w 156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Lst>
            <a:rect l="0" t="0" r="r" b="b"/>
            <a:pathLst>
              <a:path w="1561">
                <a:moveTo>
                  <a:pt x="0" y="0"/>
                </a:moveTo>
                <a:lnTo>
                  <a:pt x="15" y="0"/>
                </a:lnTo>
                <a:lnTo>
                  <a:pt x="31" y="0"/>
                </a:lnTo>
                <a:lnTo>
                  <a:pt x="62" y="0"/>
                </a:lnTo>
                <a:lnTo>
                  <a:pt x="94" y="0"/>
                </a:lnTo>
                <a:lnTo>
                  <a:pt x="125" y="0"/>
                </a:lnTo>
                <a:lnTo>
                  <a:pt x="156" y="0"/>
                </a:lnTo>
                <a:lnTo>
                  <a:pt x="187" y="0"/>
                </a:lnTo>
                <a:lnTo>
                  <a:pt x="224" y="0"/>
                </a:lnTo>
                <a:lnTo>
                  <a:pt x="255" y="0"/>
                </a:lnTo>
                <a:lnTo>
                  <a:pt x="286" y="0"/>
                </a:lnTo>
                <a:lnTo>
                  <a:pt x="317" y="0"/>
                </a:lnTo>
                <a:lnTo>
                  <a:pt x="348" y="0"/>
                </a:lnTo>
                <a:lnTo>
                  <a:pt x="380" y="0"/>
                </a:lnTo>
                <a:lnTo>
                  <a:pt x="411" y="0"/>
                </a:lnTo>
                <a:lnTo>
                  <a:pt x="442" y="0"/>
                </a:lnTo>
                <a:lnTo>
                  <a:pt x="478" y="0"/>
                </a:lnTo>
                <a:lnTo>
                  <a:pt x="510" y="0"/>
                </a:lnTo>
                <a:lnTo>
                  <a:pt x="541" y="0"/>
                </a:lnTo>
                <a:lnTo>
                  <a:pt x="572" y="0"/>
                </a:lnTo>
                <a:lnTo>
                  <a:pt x="603" y="0"/>
                </a:lnTo>
                <a:lnTo>
                  <a:pt x="635" y="0"/>
                </a:lnTo>
                <a:lnTo>
                  <a:pt x="671" y="0"/>
                </a:lnTo>
                <a:lnTo>
                  <a:pt x="702" y="0"/>
                </a:lnTo>
                <a:lnTo>
                  <a:pt x="733" y="0"/>
                </a:lnTo>
                <a:lnTo>
                  <a:pt x="765" y="0"/>
                </a:lnTo>
                <a:lnTo>
                  <a:pt x="796" y="0"/>
                </a:lnTo>
                <a:lnTo>
                  <a:pt x="827" y="0"/>
                </a:lnTo>
                <a:lnTo>
                  <a:pt x="858" y="0"/>
                </a:lnTo>
                <a:lnTo>
                  <a:pt x="889" y="0"/>
                </a:lnTo>
                <a:lnTo>
                  <a:pt x="926" y="0"/>
                </a:lnTo>
                <a:lnTo>
                  <a:pt x="957" y="0"/>
                </a:lnTo>
                <a:lnTo>
                  <a:pt x="988" y="0"/>
                </a:lnTo>
                <a:lnTo>
                  <a:pt x="1020" y="0"/>
                </a:lnTo>
                <a:lnTo>
                  <a:pt x="1051" y="0"/>
                </a:lnTo>
                <a:lnTo>
                  <a:pt x="1082" y="0"/>
                </a:lnTo>
                <a:lnTo>
                  <a:pt x="1113" y="0"/>
                </a:lnTo>
                <a:lnTo>
                  <a:pt x="1144" y="0"/>
                </a:lnTo>
                <a:lnTo>
                  <a:pt x="1176" y="0"/>
                </a:lnTo>
                <a:lnTo>
                  <a:pt x="1207" y="0"/>
                </a:lnTo>
                <a:lnTo>
                  <a:pt x="1243" y="0"/>
                </a:lnTo>
                <a:lnTo>
                  <a:pt x="1269" y="0"/>
                </a:lnTo>
                <a:lnTo>
                  <a:pt x="1306" y="0"/>
                </a:lnTo>
                <a:lnTo>
                  <a:pt x="1337" y="0"/>
                </a:lnTo>
                <a:lnTo>
                  <a:pt x="1368" y="0"/>
                </a:lnTo>
                <a:lnTo>
                  <a:pt x="1399" y="0"/>
                </a:lnTo>
                <a:lnTo>
                  <a:pt x="1430" y="0"/>
                </a:lnTo>
                <a:lnTo>
                  <a:pt x="1462" y="0"/>
                </a:lnTo>
                <a:lnTo>
                  <a:pt x="1498" y="0"/>
                </a:lnTo>
                <a:lnTo>
                  <a:pt x="1524" y="0"/>
                </a:lnTo>
                <a:lnTo>
                  <a:pt x="1545" y="0"/>
                </a:lnTo>
                <a:lnTo>
                  <a:pt x="1561" y="0"/>
                </a:lnTo>
              </a:path>
            </a:pathLst>
          </a:custGeom>
          <a:noFill/>
          <a:ln w="19050" cmpd="sng">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sp>
        <p:nvSpPr>
          <p:cNvPr id="559" name="TextBox 558"/>
          <p:cNvSpPr txBox="1"/>
          <p:nvPr/>
        </p:nvSpPr>
        <p:spPr>
          <a:xfrm>
            <a:off x="3883497" y="1645206"/>
            <a:ext cx="806631" cy="338554"/>
          </a:xfrm>
          <a:prstGeom prst="rect">
            <a:avLst/>
          </a:prstGeom>
          <a:solidFill>
            <a:srgbClr val="FFFFFF"/>
          </a:solidFill>
        </p:spPr>
        <p:txBody>
          <a:bodyPr wrap="none" rtlCol="0">
            <a:spAutoFit/>
          </a:bodyPr>
          <a:lstStyle/>
          <a:p>
            <a:r>
              <a:rPr lang="en-US" sz="1600" dirty="0">
                <a:solidFill>
                  <a:srgbClr val="FF0000"/>
                </a:solidFill>
              </a:rPr>
              <a:t>p </a:t>
            </a:r>
            <a:r>
              <a:rPr lang="en-US" sz="1600" dirty="0" smtClean="0">
                <a:solidFill>
                  <a:srgbClr val="FF0000"/>
                </a:solidFill>
              </a:rPr>
              <a:t>= 10</a:t>
            </a:r>
            <a:r>
              <a:rPr lang="en-US" sz="1600" baseline="30000" dirty="0" smtClean="0">
                <a:solidFill>
                  <a:srgbClr val="FF0000"/>
                </a:solidFill>
              </a:rPr>
              <a:t>-6</a:t>
            </a:r>
            <a:endParaRPr lang="en-US" sz="1600" baseline="30000" dirty="0">
              <a:solidFill>
                <a:srgbClr val="FF0000"/>
              </a:solidFill>
            </a:endParaRPr>
          </a:p>
        </p:txBody>
      </p:sp>
      <p:sp>
        <p:nvSpPr>
          <p:cNvPr id="560" name="TextBox 559"/>
          <p:cNvSpPr txBox="1"/>
          <p:nvPr/>
        </p:nvSpPr>
        <p:spPr>
          <a:xfrm>
            <a:off x="3883497" y="1302054"/>
            <a:ext cx="806631" cy="338554"/>
          </a:xfrm>
          <a:prstGeom prst="rect">
            <a:avLst/>
          </a:prstGeom>
          <a:solidFill>
            <a:srgbClr val="FFFFFF"/>
          </a:solidFill>
        </p:spPr>
        <p:txBody>
          <a:bodyPr wrap="none" rtlCol="0">
            <a:spAutoFit/>
          </a:bodyPr>
          <a:lstStyle/>
          <a:p>
            <a:r>
              <a:rPr lang="en-US" sz="1600" dirty="0" smtClean="0">
                <a:solidFill>
                  <a:srgbClr val="FF0000"/>
                </a:solidFill>
              </a:rPr>
              <a:t>p = 10</a:t>
            </a:r>
            <a:r>
              <a:rPr lang="en-US" sz="1600" baseline="30000" dirty="0" smtClean="0">
                <a:solidFill>
                  <a:srgbClr val="FF0000"/>
                </a:solidFill>
              </a:rPr>
              <a:t>-9</a:t>
            </a:r>
            <a:endParaRPr lang="en-US" sz="1600" baseline="30000" dirty="0">
              <a:solidFill>
                <a:srgbClr val="FF0000"/>
              </a:solidFill>
            </a:endParaRPr>
          </a:p>
        </p:txBody>
      </p:sp>
      <p:sp>
        <p:nvSpPr>
          <p:cNvPr id="561" name="TextBox 560"/>
          <p:cNvSpPr txBox="1"/>
          <p:nvPr/>
        </p:nvSpPr>
        <p:spPr>
          <a:xfrm>
            <a:off x="3883497" y="1968184"/>
            <a:ext cx="858854" cy="338554"/>
          </a:xfrm>
          <a:prstGeom prst="rect">
            <a:avLst/>
          </a:prstGeom>
          <a:solidFill>
            <a:srgbClr val="FFFFFF"/>
          </a:solidFill>
        </p:spPr>
        <p:txBody>
          <a:bodyPr wrap="none" rtlCol="0">
            <a:spAutoFit/>
          </a:bodyPr>
          <a:lstStyle/>
          <a:p>
            <a:r>
              <a:rPr lang="en-US" sz="1600" dirty="0">
                <a:solidFill>
                  <a:srgbClr val="FF0000"/>
                </a:solidFill>
              </a:rPr>
              <a:t>p </a:t>
            </a:r>
            <a:r>
              <a:rPr lang="en-US" sz="1600" dirty="0" smtClean="0">
                <a:solidFill>
                  <a:srgbClr val="FF0000"/>
                </a:solidFill>
              </a:rPr>
              <a:t>= </a:t>
            </a:r>
            <a:r>
              <a:rPr lang="en-US" sz="1200" dirty="0" smtClean="0">
                <a:solidFill>
                  <a:srgbClr val="FF0000"/>
                </a:solidFill>
              </a:rPr>
              <a:t>1/360</a:t>
            </a:r>
            <a:endParaRPr lang="en-US" sz="1200" baseline="30000" dirty="0">
              <a:solidFill>
                <a:srgbClr val="FF0000"/>
              </a:solidFill>
            </a:endParaRPr>
          </a:p>
        </p:txBody>
      </p:sp>
      <p:sp>
        <p:nvSpPr>
          <p:cNvPr id="564" name="Rectangle 563"/>
          <p:cNvSpPr/>
          <p:nvPr/>
        </p:nvSpPr>
        <p:spPr>
          <a:xfrm>
            <a:off x="-384656" y="3194060"/>
            <a:ext cx="9563377" cy="3585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098635" y="1697604"/>
            <a:ext cx="3029236" cy="1641695"/>
            <a:chOff x="3335697" y="1697604"/>
            <a:chExt cx="3029236" cy="1641695"/>
          </a:xfrm>
        </p:grpSpPr>
        <p:sp>
          <p:nvSpPr>
            <p:cNvPr id="550" name="Oval 549"/>
            <p:cNvSpPr/>
            <p:nvPr/>
          </p:nvSpPr>
          <p:spPr>
            <a:xfrm>
              <a:off x="3335697" y="1697604"/>
              <a:ext cx="2925684" cy="15773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405882" y="2969967"/>
              <a:ext cx="2959051" cy="369332"/>
            </a:xfrm>
            <a:prstGeom prst="rect">
              <a:avLst/>
            </a:prstGeom>
            <a:solidFill>
              <a:srgbClr val="FFFFFF"/>
            </a:solidFill>
          </p:spPr>
          <p:txBody>
            <a:bodyPr wrap="none" rtlCol="0">
              <a:spAutoFit/>
            </a:bodyPr>
            <a:lstStyle/>
            <a:p>
              <a:r>
                <a:rPr lang="en-US" dirty="0" smtClean="0">
                  <a:solidFill>
                    <a:srgbClr val="FF0000"/>
                  </a:solidFill>
                </a:rPr>
                <a:t>The quasi-Gaussian exception</a:t>
              </a:r>
              <a:endParaRPr lang="en-US" dirty="0">
                <a:solidFill>
                  <a:srgbClr val="FF0000"/>
                </a:solidFill>
              </a:endParaRPr>
            </a:p>
          </p:txBody>
        </p:sp>
      </p:grpSp>
    </p:spTree>
    <p:extLst>
      <p:ext uri="{BB962C8B-B14F-4D97-AF65-F5344CB8AC3E}">
        <p14:creationId xmlns:p14="http://schemas.microsoft.com/office/powerpoint/2010/main" val="3048427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64"/>
                                        </p:tgtEl>
                                      </p:cBhvr>
                                    </p:animEffect>
                                    <p:set>
                                      <p:cBhvr>
                                        <p:cTn id="7" dur="1" fill="hold">
                                          <p:stCondLst>
                                            <p:cond delay="499"/>
                                          </p:stCondLst>
                                        </p:cTn>
                                        <p:tgtEl>
                                          <p:spTgt spid="56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56"/>
                                        </p:tgtEl>
                                        <p:attrNameLst>
                                          <p:attrName>style.visibility</p:attrName>
                                        </p:attrNameLst>
                                      </p:cBhvr>
                                      <p:to>
                                        <p:strVal val="visible"/>
                                      </p:to>
                                    </p:set>
                                    <p:anim calcmode="lin" valueType="num">
                                      <p:cBhvr additive="base">
                                        <p:cTn id="18" dur="500" fill="hold"/>
                                        <p:tgtEl>
                                          <p:spTgt spid="556"/>
                                        </p:tgtEl>
                                        <p:attrNameLst>
                                          <p:attrName>ppt_x</p:attrName>
                                        </p:attrNameLst>
                                      </p:cBhvr>
                                      <p:tavLst>
                                        <p:tav tm="0">
                                          <p:val>
                                            <p:strVal val="#ppt_x"/>
                                          </p:val>
                                        </p:tav>
                                        <p:tav tm="100000">
                                          <p:val>
                                            <p:strVal val="#ppt_x"/>
                                          </p:val>
                                        </p:tav>
                                      </p:tavLst>
                                    </p:anim>
                                    <p:anim calcmode="lin" valueType="num">
                                      <p:cBhvr additive="base">
                                        <p:cTn id="19" dur="500" fill="hold"/>
                                        <p:tgtEl>
                                          <p:spTgt spid="55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63"/>
                                        </p:tgtEl>
                                        <p:attrNameLst>
                                          <p:attrName>style.visibility</p:attrName>
                                        </p:attrNameLst>
                                      </p:cBhvr>
                                      <p:to>
                                        <p:strVal val="visible"/>
                                      </p:to>
                                    </p:set>
                                    <p:anim calcmode="lin" valueType="num">
                                      <p:cBhvr additive="base">
                                        <p:cTn id="24" dur="500" fill="hold"/>
                                        <p:tgtEl>
                                          <p:spTgt spid="563"/>
                                        </p:tgtEl>
                                        <p:attrNameLst>
                                          <p:attrName>ppt_x</p:attrName>
                                        </p:attrNameLst>
                                      </p:cBhvr>
                                      <p:tavLst>
                                        <p:tav tm="0">
                                          <p:val>
                                            <p:strVal val="#ppt_x"/>
                                          </p:val>
                                        </p:tav>
                                        <p:tav tm="100000">
                                          <p:val>
                                            <p:strVal val="#ppt_x"/>
                                          </p:val>
                                        </p:tav>
                                      </p:tavLst>
                                    </p:anim>
                                    <p:anim calcmode="lin" valueType="num">
                                      <p:cBhvr additive="base">
                                        <p:cTn id="25" dur="500" fill="hold"/>
                                        <p:tgtEl>
                                          <p:spTgt spid="5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p:bldP spid="5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err="1" smtClean="0">
                <a:solidFill>
                  <a:srgbClr val="FF0000"/>
                </a:solidFill>
              </a:rPr>
              <a:t>Multifractal</a:t>
            </a:r>
            <a:r>
              <a:rPr lang="en-US" dirty="0" smtClean="0">
                <a:solidFill>
                  <a:srgbClr val="FF0000"/>
                </a:solidFill>
              </a:rPr>
              <a:t> processes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Scaling of</a:t>
            </a:r>
            <a:r>
              <a:rPr lang="en-US" i="1" dirty="0" smtClean="0"/>
              <a:t> fields</a:t>
            </a:r>
          </a:p>
          <a:p>
            <a:r>
              <a:rPr lang="en-US" dirty="0" smtClean="0"/>
              <a:t>Random generation of strong structures: </a:t>
            </a:r>
            <a:r>
              <a:rPr lang="en-US" dirty="0"/>
              <a:t>	</a:t>
            </a:r>
            <a:r>
              <a:rPr lang="en-US" dirty="0" smtClean="0"/>
              <a:t>“singularities”</a:t>
            </a:r>
          </a:p>
          <a:p>
            <a:r>
              <a:rPr lang="en-US" dirty="0" smtClean="0"/>
              <a:t>Cascades: generic </a:t>
            </a:r>
            <a:r>
              <a:rPr lang="en-US" dirty="0" err="1" smtClean="0"/>
              <a:t>multifractal</a:t>
            </a:r>
            <a:r>
              <a:rPr lang="en-US" dirty="0" smtClean="0"/>
              <a:t> process</a:t>
            </a:r>
          </a:p>
          <a:p>
            <a:r>
              <a:rPr lang="en-US" dirty="0" smtClean="0"/>
              <a:t>Stable, attractive universality classes</a:t>
            </a:r>
          </a:p>
          <a:p>
            <a:r>
              <a:rPr lang="en-US" dirty="0" smtClean="0"/>
              <a:t>Power law extremes, black Swans, spurious 	oscillations (Fourier)</a:t>
            </a:r>
          </a:p>
          <a:p>
            <a:endParaRPr lang="en-US" dirty="0"/>
          </a:p>
        </p:txBody>
      </p:sp>
      <p:sp>
        <p:nvSpPr>
          <p:cNvPr id="4" name="TextBox 3"/>
          <p:cNvSpPr txBox="1"/>
          <p:nvPr/>
        </p:nvSpPr>
        <p:spPr>
          <a:xfrm>
            <a:off x="5717761" y="6474936"/>
            <a:ext cx="3426239" cy="338554"/>
          </a:xfrm>
          <a:prstGeom prst="rect">
            <a:avLst/>
          </a:prstGeom>
          <a:noFill/>
        </p:spPr>
        <p:txBody>
          <a:bodyPr wrap="none" rtlCol="0">
            <a:spAutoFit/>
          </a:bodyPr>
          <a:lstStyle/>
          <a:p>
            <a:r>
              <a:rPr lang="en-US" sz="1600" dirty="0" smtClean="0"/>
              <a:t>Discussed in short course (Wednesday)</a:t>
            </a:r>
            <a:endParaRPr lang="en-US" sz="1600" dirty="0"/>
          </a:p>
        </p:txBody>
      </p:sp>
    </p:spTree>
    <p:extLst>
      <p:ext uri="{BB962C8B-B14F-4D97-AF65-F5344CB8AC3E}">
        <p14:creationId xmlns:p14="http://schemas.microsoft.com/office/powerpoint/2010/main" val="13787012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8201" y="5358004"/>
            <a:ext cx="6807200" cy="646331"/>
          </a:xfrm>
          <a:prstGeom prst="rect">
            <a:avLst/>
          </a:prstGeom>
          <a:noFill/>
          <a:ln>
            <a:noFill/>
          </a:ln>
        </p:spPr>
        <p:txBody>
          <a:bodyPr wrap="square" rtlCol="0">
            <a:spAutoFit/>
          </a:bodyPr>
          <a:lstStyle/>
          <a:p>
            <a:pPr algn="ctr"/>
            <a:r>
              <a:rPr lang="en-US" dirty="0" smtClean="0">
                <a:solidFill>
                  <a:srgbClr val="FF0000"/>
                </a:solidFill>
              </a:rPr>
              <a:t>How is it that in 2019 there is no consensus on the large scale statistical properties of the atmosphere?</a:t>
            </a:r>
            <a:endParaRPr lang="en-US" dirty="0">
              <a:solidFill>
                <a:srgbClr val="FF0000"/>
              </a:solidFill>
            </a:endParaRPr>
          </a:p>
        </p:txBody>
      </p:sp>
      <p:sp>
        <p:nvSpPr>
          <p:cNvPr id="3" name="TextBox 2"/>
          <p:cNvSpPr txBox="1"/>
          <p:nvPr/>
        </p:nvSpPr>
        <p:spPr>
          <a:xfrm>
            <a:off x="960976" y="1378279"/>
            <a:ext cx="7048499" cy="1446550"/>
          </a:xfrm>
          <a:prstGeom prst="rect">
            <a:avLst/>
          </a:prstGeom>
          <a:noFill/>
          <a:ln>
            <a:solidFill>
              <a:srgbClr val="660066"/>
            </a:solidFill>
          </a:ln>
        </p:spPr>
        <p:txBody>
          <a:bodyPr wrap="square" rtlCol="0">
            <a:spAutoFit/>
          </a:bodyPr>
          <a:lstStyle/>
          <a:p>
            <a:pPr algn="ctr"/>
            <a:r>
              <a:rPr lang="en-US" sz="4400" dirty="0" smtClean="0">
                <a:solidFill>
                  <a:srgbClr val="660066"/>
                </a:solidFill>
              </a:rPr>
              <a:t>Atmospheric spatial scaling (weather regime)</a:t>
            </a:r>
            <a:endParaRPr lang="en-US" sz="4400" dirty="0">
              <a:solidFill>
                <a:srgbClr val="660066"/>
              </a:solidFill>
            </a:endParaRPr>
          </a:p>
        </p:txBody>
      </p:sp>
    </p:spTree>
    <p:extLst>
      <p:ext uri="{BB962C8B-B14F-4D97-AF65-F5344CB8AC3E}">
        <p14:creationId xmlns:p14="http://schemas.microsoft.com/office/powerpoint/2010/main" val="2389904514"/>
      </p:ext>
    </p:extLst>
  </p:cSld>
  <p:clrMapOvr>
    <a:masterClrMapping/>
  </p:clrMapOvr>
  <mc:AlternateContent xmlns:mc="http://schemas.openxmlformats.org/markup-compatibility/2006" xmlns:p14="http://schemas.microsoft.com/office/powerpoint/2010/main">
    <mc:Choice Requires="p14">
      <p:transition spd="slow" p14:dur="2000" advTm="54624"/>
    </mc:Choice>
    <mc:Fallback xmlns="">
      <p:transition xmlns:p14="http://schemas.microsoft.com/office/powerpoint/2010/main" spd="slow" advTm="546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6645" y="77415"/>
            <a:ext cx="8873487" cy="6750413"/>
            <a:chOff x="-4656" y="58043"/>
            <a:chExt cx="9827585" cy="5062810"/>
          </a:xfrm>
        </p:grpSpPr>
        <p:grpSp>
          <p:nvGrpSpPr>
            <p:cNvPr id="3" name="Group 2"/>
            <p:cNvGrpSpPr/>
            <p:nvPr/>
          </p:nvGrpSpPr>
          <p:grpSpPr>
            <a:xfrm>
              <a:off x="-4656" y="472840"/>
              <a:ext cx="4787900" cy="2229088"/>
              <a:chOff x="0" y="0"/>
              <a:chExt cx="9144000" cy="6858000"/>
            </a:xfrm>
          </p:grpSpPr>
          <p:pic>
            <p:nvPicPr>
              <p:cNvPr id="31745" name="Picture 3"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3"/>
              <p:cNvSpPr txBox="1">
                <a:spLocks noChangeArrowheads="1"/>
              </p:cNvSpPr>
              <p:nvPr/>
            </p:nvSpPr>
            <p:spPr bwMode="auto">
              <a:xfrm>
                <a:off x="2590801" y="1219199"/>
                <a:ext cx="130076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FB2130"/>
                    </a:solidFill>
                    <a:latin typeface="Arial" charset="0"/>
                  </a:rPr>
                  <a:t>0.63</a:t>
                </a:r>
                <a:r>
                  <a:rPr lang="en-US" sz="1000" dirty="0">
                    <a:solidFill>
                      <a:srgbClr val="FB2130"/>
                    </a:solidFill>
                    <a:latin typeface="Times" charset="0"/>
                  </a:rPr>
                  <a:t></a:t>
                </a:r>
                <a:r>
                  <a:rPr lang="en-US" sz="1000" dirty="0">
                    <a:solidFill>
                      <a:srgbClr val="FB2130"/>
                    </a:solidFill>
                    <a:latin typeface="Arial" charset="0"/>
                  </a:rPr>
                  <a:t>m</a:t>
                </a:r>
              </a:p>
            </p:txBody>
          </p:sp>
          <p:sp>
            <p:nvSpPr>
              <p:cNvPr id="31747" name="TextBox 3"/>
              <p:cNvSpPr txBox="1">
                <a:spLocks noChangeArrowheads="1"/>
              </p:cNvSpPr>
              <p:nvPr/>
            </p:nvSpPr>
            <p:spPr bwMode="auto">
              <a:xfrm>
                <a:off x="2971801" y="1990994"/>
                <a:ext cx="130076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FB2130"/>
                    </a:solidFill>
                    <a:latin typeface="Arial" charset="0"/>
                  </a:rPr>
                  <a:t>1.60</a:t>
                </a:r>
                <a:r>
                  <a:rPr lang="en-US" sz="1000" dirty="0">
                    <a:solidFill>
                      <a:srgbClr val="FB2130"/>
                    </a:solidFill>
                    <a:latin typeface="Symbol" charset="0"/>
                  </a:rPr>
                  <a:t></a:t>
                </a:r>
                <a:r>
                  <a:rPr lang="en-US" sz="1000" dirty="0">
                    <a:solidFill>
                      <a:srgbClr val="FB2130"/>
                    </a:solidFill>
                    <a:latin typeface="Arial" charset="0"/>
                  </a:rPr>
                  <a:t>m</a:t>
                </a:r>
                <a:endParaRPr lang="en-US" sz="1000" dirty="0">
                  <a:solidFill>
                    <a:srgbClr val="FB2130"/>
                  </a:solidFill>
                  <a:latin typeface="Times" charset="0"/>
                </a:endParaRPr>
              </a:p>
            </p:txBody>
          </p:sp>
          <p:sp>
            <p:nvSpPr>
              <p:cNvPr id="31748" name="TextBox 3"/>
              <p:cNvSpPr txBox="1">
                <a:spLocks noChangeArrowheads="1"/>
              </p:cNvSpPr>
              <p:nvPr/>
            </p:nvSpPr>
            <p:spPr bwMode="auto">
              <a:xfrm>
                <a:off x="3429001" y="2811621"/>
                <a:ext cx="130076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FB2130"/>
                    </a:solidFill>
                    <a:latin typeface="Arial" charset="0"/>
                  </a:rPr>
                  <a:t>3.75</a:t>
                </a:r>
                <a:r>
                  <a:rPr lang="en-US" sz="1000" dirty="0">
                    <a:solidFill>
                      <a:srgbClr val="FB2130"/>
                    </a:solidFill>
                    <a:latin typeface="Symbol" charset="0"/>
                  </a:rPr>
                  <a:t></a:t>
                </a:r>
                <a:r>
                  <a:rPr lang="en-US" sz="1000" dirty="0">
                    <a:solidFill>
                      <a:srgbClr val="FB2130"/>
                    </a:solidFill>
                    <a:latin typeface="Arial" charset="0"/>
                  </a:rPr>
                  <a:t>m</a:t>
                </a:r>
                <a:endParaRPr lang="en-US" sz="1000" dirty="0">
                  <a:solidFill>
                    <a:srgbClr val="FB2130"/>
                  </a:solidFill>
                  <a:latin typeface="Times" charset="0"/>
                </a:endParaRPr>
              </a:p>
            </p:txBody>
          </p:sp>
          <p:sp>
            <p:nvSpPr>
              <p:cNvPr id="31749" name="TextBox 3"/>
              <p:cNvSpPr txBox="1">
                <a:spLocks noChangeArrowheads="1"/>
              </p:cNvSpPr>
              <p:nvPr/>
            </p:nvSpPr>
            <p:spPr bwMode="auto">
              <a:xfrm>
                <a:off x="1905002" y="3886201"/>
                <a:ext cx="1376127"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solidFill>
                      <a:srgbClr val="FB2130"/>
                    </a:solidFill>
                    <a:latin typeface="Arial" charset="0"/>
                  </a:rPr>
                  <a:t>10.8 </a:t>
                </a:r>
                <a:r>
                  <a:rPr lang="en-US" sz="1000">
                    <a:solidFill>
                      <a:srgbClr val="FB2130"/>
                    </a:solidFill>
                    <a:latin typeface="Symbol" charset="0"/>
                  </a:rPr>
                  <a:t></a:t>
                </a:r>
                <a:r>
                  <a:rPr lang="en-US" sz="1000">
                    <a:solidFill>
                      <a:srgbClr val="FB2130"/>
                    </a:solidFill>
                    <a:latin typeface="Arial" charset="0"/>
                  </a:rPr>
                  <a:t>m</a:t>
                </a:r>
                <a:endParaRPr lang="en-US" sz="1000">
                  <a:solidFill>
                    <a:srgbClr val="FB2130"/>
                  </a:solidFill>
                  <a:latin typeface="Times" charset="0"/>
                </a:endParaRPr>
              </a:p>
            </p:txBody>
          </p:sp>
          <p:sp>
            <p:nvSpPr>
              <p:cNvPr id="31750" name="TextBox 3"/>
              <p:cNvSpPr txBox="1">
                <a:spLocks noChangeArrowheads="1"/>
              </p:cNvSpPr>
              <p:nvPr/>
            </p:nvSpPr>
            <p:spPr bwMode="auto">
              <a:xfrm>
                <a:off x="5181601" y="5257800"/>
                <a:ext cx="1376127"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solidFill>
                      <a:srgbClr val="FB2130"/>
                    </a:solidFill>
                    <a:latin typeface="Arial" charset="0"/>
                  </a:rPr>
                  <a:t>12.0 </a:t>
                </a:r>
                <a:r>
                  <a:rPr lang="en-US" sz="1000">
                    <a:solidFill>
                      <a:srgbClr val="FB2130"/>
                    </a:solidFill>
                    <a:latin typeface="Symbol" charset="0"/>
                  </a:rPr>
                  <a:t></a:t>
                </a:r>
                <a:r>
                  <a:rPr lang="en-US" sz="1000">
                    <a:solidFill>
                      <a:srgbClr val="FB2130"/>
                    </a:solidFill>
                    <a:latin typeface="Arial" charset="0"/>
                  </a:rPr>
                  <a:t>m</a:t>
                </a:r>
              </a:p>
            </p:txBody>
          </p:sp>
          <p:sp>
            <p:nvSpPr>
              <p:cNvPr id="31751" name="Line 8"/>
              <p:cNvSpPr>
                <a:spLocks noChangeShapeType="1"/>
              </p:cNvSpPr>
              <p:nvPr/>
            </p:nvSpPr>
            <p:spPr bwMode="auto">
              <a:xfrm flipV="1">
                <a:off x="3124200" y="3657600"/>
                <a:ext cx="533400" cy="3810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1752" name="Line 9"/>
              <p:cNvSpPr>
                <a:spLocks noChangeShapeType="1"/>
              </p:cNvSpPr>
              <p:nvPr/>
            </p:nvSpPr>
            <p:spPr bwMode="auto">
              <a:xfrm flipV="1">
                <a:off x="5791200" y="5029200"/>
                <a:ext cx="152400" cy="3048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1754" name="Line 11"/>
              <p:cNvSpPr>
                <a:spLocks noChangeShapeType="1"/>
              </p:cNvSpPr>
              <p:nvPr/>
            </p:nvSpPr>
            <p:spPr bwMode="auto">
              <a:xfrm flipH="1" flipV="1">
                <a:off x="4267199" y="1459513"/>
                <a:ext cx="3276600" cy="160020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00"/>
              </a:p>
            </p:txBody>
          </p:sp>
          <p:sp>
            <p:nvSpPr>
              <p:cNvPr id="31755" name="Text Box 12"/>
              <p:cNvSpPr txBox="1">
                <a:spLocks noChangeArrowheads="1"/>
              </p:cNvSpPr>
              <p:nvPr/>
            </p:nvSpPr>
            <p:spPr bwMode="auto">
              <a:xfrm>
                <a:off x="6096001" y="1735022"/>
                <a:ext cx="951480" cy="6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latin typeface="Arial" charset="0"/>
                  </a:rPr>
                  <a:t>-5/3</a:t>
                </a:r>
              </a:p>
            </p:txBody>
          </p:sp>
          <p:sp>
            <p:nvSpPr>
              <p:cNvPr id="31756" name="Text Box 13"/>
              <p:cNvSpPr txBox="1">
                <a:spLocks noChangeArrowheads="1"/>
              </p:cNvSpPr>
              <p:nvPr/>
            </p:nvSpPr>
            <p:spPr bwMode="auto">
              <a:xfrm>
                <a:off x="2650666" y="544034"/>
                <a:ext cx="5788845" cy="603651"/>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smtClean="0">
                    <a:solidFill>
                      <a:srgbClr val="008000"/>
                    </a:solidFill>
                    <a:latin typeface="Arial" charset="0"/>
                  </a:rPr>
                  <a:t>Satellite: </a:t>
                </a:r>
                <a:r>
                  <a:rPr lang="en-US" sz="1050" dirty="0" smtClean="0">
                    <a:solidFill>
                      <a:srgbClr val="5F0E99"/>
                    </a:solidFill>
                    <a:latin typeface="Arial" charset="0"/>
                  </a:rPr>
                  <a:t>TRMM</a:t>
                </a:r>
                <a:r>
                  <a:rPr lang="en-US" sz="1050" dirty="0">
                    <a:solidFill>
                      <a:srgbClr val="008000"/>
                    </a:solidFill>
                    <a:latin typeface="Arial" charset="0"/>
                  </a:rPr>
                  <a:t> </a:t>
                </a:r>
                <a:r>
                  <a:rPr lang="en-US" sz="1050" dirty="0" smtClean="0">
                    <a:solidFill>
                      <a:srgbClr val="5F0E99"/>
                    </a:solidFill>
                    <a:latin typeface="Arial" charset="0"/>
                  </a:rPr>
                  <a:t>visible, IR, 1000 orbits</a:t>
                </a:r>
                <a:endParaRPr lang="en-US" sz="1050" dirty="0">
                  <a:latin typeface="Arial" charset="0"/>
                </a:endParaRPr>
              </a:p>
            </p:txBody>
          </p:sp>
        </p:grpSp>
        <p:grpSp>
          <p:nvGrpSpPr>
            <p:cNvPr id="10" name="Group 9"/>
            <p:cNvGrpSpPr/>
            <p:nvPr/>
          </p:nvGrpSpPr>
          <p:grpSpPr>
            <a:xfrm>
              <a:off x="241841" y="2840194"/>
              <a:ext cx="4618763" cy="2150765"/>
              <a:chOff x="241840" y="3786922"/>
              <a:chExt cx="4618763" cy="2867685"/>
            </a:xfrm>
          </p:grpSpPr>
          <p:grpSp>
            <p:nvGrpSpPr>
              <p:cNvPr id="139" name="Group 138"/>
              <p:cNvGrpSpPr/>
              <p:nvPr/>
            </p:nvGrpSpPr>
            <p:grpSpPr>
              <a:xfrm>
                <a:off x="241840" y="3786922"/>
                <a:ext cx="4618763" cy="2867685"/>
                <a:chOff x="593725" y="-566478"/>
                <a:chExt cx="8812996" cy="7195878"/>
              </a:xfrm>
            </p:grpSpPr>
            <p:pic>
              <p:nvPicPr>
                <p:cNvPr id="14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00063"/>
                  <a:ext cx="78422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65525"/>
                  <a:ext cx="78422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Text Box 5"/>
                <p:cNvSpPr txBox="1">
                  <a:spLocks noChangeArrowheads="1"/>
                </p:cNvSpPr>
                <p:nvPr/>
              </p:nvSpPr>
              <p:spPr bwMode="auto">
                <a:xfrm>
                  <a:off x="5333999" y="4940297"/>
                  <a:ext cx="588892" cy="69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T</a:t>
                  </a:r>
                  <a:endParaRPr lang="en-US" sz="1000">
                    <a:latin typeface="Arial" charset="0"/>
                  </a:endParaRPr>
                </a:p>
              </p:txBody>
            </p:sp>
            <p:sp>
              <p:nvSpPr>
                <p:cNvPr id="143" name="Line 6"/>
                <p:cNvSpPr>
                  <a:spLocks noChangeShapeType="1"/>
                </p:cNvSpPr>
                <p:nvPr/>
              </p:nvSpPr>
              <p:spPr bwMode="auto">
                <a:xfrm flipV="1">
                  <a:off x="5791200" y="4864100"/>
                  <a:ext cx="533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sp>
              <p:nvSpPr>
                <p:cNvPr id="144" name="Text Box 7"/>
                <p:cNvSpPr txBox="1">
                  <a:spLocks noChangeArrowheads="1"/>
                </p:cNvSpPr>
                <p:nvPr/>
              </p:nvSpPr>
              <p:spPr bwMode="auto">
                <a:xfrm>
                  <a:off x="838200" y="2336801"/>
                  <a:ext cx="1042930" cy="65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latin typeface="Arial" charset="0"/>
                    </a:rPr>
                    <a:t>Log</a:t>
                  </a:r>
                  <a:r>
                    <a:rPr lang="en-US" sz="1100" dirty="0">
                      <a:latin typeface="Symbol" charset="0"/>
                    </a:rPr>
                    <a:t></a:t>
                  </a:r>
                  <a:endParaRPr lang="en-US" sz="1100" dirty="0">
                    <a:latin typeface="Arial" charset="0"/>
                  </a:endParaRPr>
                </a:p>
              </p:txBody>
            </p:sp>
            <p:sp>
              <p:nvSpPr>
                <p:cNvPr id="145" name="Line 8"/>
                <p:cNvSpPr>
                  <a:spLocks noChangeShapeType="1"/>
                </p:cNvSpPr>
                <p:nvPr/>
              </p:nvSpPr>
              <p:spPr bwMode="auto">
                <a:xfrm flipV="1">
                  <a:off x="1905000" y="1816100"/>
                  <a:ext cx="4572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sp>
              <p:nvSpPr>
                <p:cNvPr id="146" name="Text Box 9"/>
                <p:cNvSpPr txBox="1">
                  <a:spLocks noChangeArrowheads="1"/>
                </p:cNvSpPr>
                <p:nvPr/>
              </p:nvSpPr>
              <p:spPr bwMode="auto">
                <a:xfrm>
                  <a:off x="2422525" y="3181350"/>
                  <a:ext cx="601251" cy="77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rPr>
                    <a:t>h</a:t>
                  </a:r>
                  <a:endParaRPr lang="en-US" sz="1000">
                    <a:latin typeface="Arial" charset="0"/>
                  </a:endParaRPr>
                </a:p>
              </p:txBody>
            </p:sp>
            <p:sp>
              <p:nvSpPr>
                <p:cNvPr id="147" name="Line 10"/>
                <p:cNvSpPr>
                  <a:spLocks noChangeShapeType="1"/>
                </p:cNvSpPr>
                <p:nvPr/>
              </p:nvSpPr>
              <p:spPr bwMode="auto">
                <a:xfrm flipV="1">
                  <a:off x="2819400" y="2806700"/>
                  <a:ext cx="990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sp>
              <p:nvSpPr>
                <p:cNvPr id="148" name="Text Box 11"/>
                <p:cNvSpPr txBox="1">
                  <a:spLocks noChangeArrowheads="1"/>
                </p:cNvSpPr>
                <p:nvPr/>
              </p:nvSpPr>
              <p:spPr bwMode="auto">
                <a:xfrm>
                  <a:off x="8000999" y="4329230"/>
                  <a:ext cx="1405722" cy="65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solidFill>
                        <a:srgbClr val="FF0000"/>
                      </a:solidFill>
                      <a:latin typeface="Arial" charset="0"/>
                    </a:rPr>
                    <a:t>E(k</a:t>
                  </a:r>
                  <a:r>
                    <a:rPr lang="en-US" sz="1100" dirty="0" smtClean="0">
                      <a:solidFill>
                        <a:srgbClr val="FF0000"/>
                      </a:solidFill>
                      <a:latin typeface="Arial" charset="0"/>
                    </a:rPr>
                    <a:t>)≈</a:t>
                  </a:r>
                  <a:r>
                    <a:rPr lang="en-US" sz="1100" dirty="0">
                      <a:solidFill>
                        <a:srgbClr val="FF0000"/>
                      </a:solidFill>
                      <a:latin typeface="Arial" charset="0"/>
                    </a:rPr>
                    <a:t>k</a:t>
                  </a:r>
                  <a:r>
                    <a:rPr lang="en-US" sz="1100" baseline="30000" dirty="0">
                      <a:solidFill>
                        <a:srgbClr val="FF0000"/>
                      </a:solidFill>
                      <a:latin typeface="Arial" charset="0"/>
                    </a:rPr>
                    <a:t>-2</a:t>
                  </a:r>
                  <a:endParaRPr lang="en-US" sz="1100" dirty="0">
                    <a:solidFill>
                      <a:srgbClr val="FF0000"/>
                    </a:solidFill>
                    <a:latin typeface="Arial" charset="0"/>
                  </a:endParaRPr>
                </a:p>
              </p:txBody>
            </p:sp>
            <p:sp>
              <p:nvSpPr>
                <p:cNvPr id="149" name="Line 12"/>
                <p:cNvSpPr>
                  <a:spLocks noChangeShapeType="1"/>
                </p:cNvSpPr>
                <p:nvPr/>
              </p:nvSpPr>
              <p:spPr bwMode="auto">
                <a:xfrm>
                  <a:off x="8610600" y="5397500"/>
                  <a:ext cx="0" cy="838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sp>
              <p:nvSpPr>
                <p:cNvPr id="150" name="Text Box 13"/>
                <p:cNvSpPr txBox="1">
                  <a:spLocks noChangeArrowheads="1"/>
                </p:cNvSpPr>
                <p:nvPr/>
              </p:nvSpPr>
              <p:spPr bwMode="auto">
                <a:xfrm>
                  <a:off x="593725" y="-428898"/>
                  <a:ext cx="2323023" cy="77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latin typeface="Arial" charset="0"/>
                    </a:rPr>
                    <a:t>(1000 km)</a:t>
                  </a:r>
                  <a:r>
                    <a:rPr lang="en-US" sz="1400" baseline="30000" dirty="0">
                      <a:latin typeface="Arial" charset="0"/>
                    </a:rPr>
                    <a:t>-1</a:t>
                  </a:r>
                  <a:endParaRPr lang="en-US" sz="1400" dirty="0">
                    <a:latin typeface="Arial" charset="0"/>
                  </a:endParaRPr>
                </a:p>
              </p:txBody>
            </p:sp>
            <p:sp>
              <p:nvSpPr>
                <p:cNvPr id="151" name="Line 14"/>
                <p:cNvSpPr>
                  <a:spLocks noChangeShapeType="1"/>
                </p:cNvSpPr>
                <p:nvPr/>
              </p:nvSpPr>
              <p:spPr bwMode="auto">
                <a:xfrm>
                  <a:off x="1389063" y="457200"/>
                  <a:ext cx="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sp>
              <p:nvSpPr>
                <p:cNvPr id="152" name="Text Box 15"/>
                <p:cNvSpPr txBox="1">
                  <a:spLocks noChangeArrowheads="1"/>
                </p:cNvSpPr>
                <p:nvPr/>
              </p:nvSpPr>
              <p:spPr bwMode="auto">
                <a:xfrm>
                  <a:off x="7077075" y="-566478"/>
                  <a:ext cx="1690002" cy="77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latin typeface="Arial" charset="0"/>
                    </a:rPr>
                    <a:t>(1 km)</a:t>
                  </a:r>
                  <a:r>
                    <a:rPr lang="en-US" sz="1400" baseline="30000" dirty="0">
                      <a:latin typeface="Arial" charset="0"/>
                    </a:rPr>
                    <a:t>-1</a:t>
                  </a:r>
                  <a:endParaRPr lang="en-US" sz="1400" dirty="0">
                    <a:latin typeface="Arial" charset="0"/>
                  </a:endParaRPr>
                </a:p>
              </p:txBody>
            </p:sp>
            <p:sp>
              <p:nvSpPr>
                <p:cNvPr id="153" name="Line 16"/>
                <p:cNvSpPr>
                  <a:spLocks noChangeShapeType="1"/>
                </p:cNvSpPr>
                <p:nvPr/>
              </p:nvSpPr>
              <p:spPr bwMode="auto">
                <a:xfrm>
                  <a:off x="7764463" y="354013"/>
                  <a:ext cx="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100"/>
                </a:p>
              </p:txBody>
            </p:sp>
          </p:grpSp>
          <p:sp>
            <p:nvSpPr>
              <p:cNvPr id="4" name="Rectangle 3"/>
              <p:cNvSpPr/>
              <p:nvPr/>
            </p:nvSpPr>
            <p:spPr>
              <a:xfrm>
                <a:off x="1496034" y="3824831"/>
                <a:ext cx="1353034" cy="276999"/>
              </a:xfrm>
              <a:prstGeom prst="rect">
                <a:avLst/>
              </a:prstGeom>
              <a:ln>
                <a:solidFill>
                  <a:srgbClr val="008000"/>
                </a:solidFill>
              </a:ln>
            </p:spPr>
            <p:txBody>
              <a:bodyPr wrap="none">
                <a:spAutoFit/>
              </a:bodyPr>
              <a:lstStyle/>
              <a:p>
                <a:r>
                  <a:rPr lang="en-US" sz="1200" dirty="0" smtClean="0">
                    <a:solidFill>
                      <a:srgbClr val="008000"/>
                    </a:solidFill>
                    <a:latin typeface="Arial" charset="0"/>
                  </a:rPr>
                  <a:t>Aircraft:</a:t>
                </a:r>
                <a:r>
                  <a:rPr lang="en-US" sz="1100" dirty="0" smtClean="0">
                    <a:solidFill>
                      <a:srgbClr val="660066"/>
                    </a:solidFill>
                    <a:latin typeface="Arial" charset="0"/>
                  </a:rPr>
                  <a:t> </a:t>
                </a:r>
                <a:r>
                  <a:rPr lang="en-US" sz="1100" dirty="0">
                    <a:solidFill>
                      <a:srgbClr val="660066"/>
                    </a:solidFill>
                    <a:latin typeface="Arial" charset="0"/>
                  </a:rPr>
                  <a:t>24 </a:t>
                </a:r>
                <a:r>
                  <a:rPr lang="en-US" sz="1100" dirty="0" smtClean="0">
                    <a:solidFill>
                      <a:srgbClr val="660066"/>
                    </a:solidFill>
                    <a:latin typeface="Arial" charset="0"/>
                  </a:rPr>
                  <a:t>legs</a:t>
                </a:r>
                <a:endParaRPr lang="en-US" sz="1100" dirty="0">
                  <a:solidFill>
                    <a:srgbClr val="660066"/>
                  </a:solidFill>
                </a:endParaRPr>
              </a:p>
            </p:txBody>
          </p:sp>
        </p:grpSp>
        <p:grpSp>
          <p:nvGrpSpPr>
            <p:cNvPr id="11" name="Group 10"/>
            <p:cNvGrpSpPr/>
            <p:nvPr/>
          </p:nvGrpSpPr>
          <p:grpSpPr>
            <a:xfrm>
              <a:off x="4700029" y="2928745"/>
              <a:ext cx="5122900" cy="2192108"/>
              <a:chOff x="4700028" y="3905028"/>
              <a:chExt cx="5122900" cy="2922810"/>
            </a:xfrm>
          </p:grpSpPr>
          <p:grpSp>
            <p:nvGrpSpPr>
              <p:cNvPr id="155" name="Group 154"/>
              <p:cNvGrpSpPr/>
              <p:nvPr/>
            </p:nvGrpSpPr>
            <p:grpSpPr>
              <a:xfrm>
                <a:off x="4700028" y="3905028"/>
                <a:ext cx="4833492" cy="2922810"/>
                <a:chOff x="-142950" y="-344503"/>
                <a:chExt cx="10649539" cy="7172341"/>
              </a:xfrm>
            </p:grpSpPr>
            <p:grpSp>
              <p:nvGrpSpPr>
                <p:cNvPr id="156" name="Group 3"/>
                <p:cNvGrpSpPr>
                  <a:grpSpLocks/>
                </p:cNvGrpSpPr>
                <p:nvPr/>
              </p:nvGrpSpPr>
              <p:grpSpPr bwMode="auto">
                <a:xfrm>
                  <a:off x="-142950" y="-344503"/>
                  <a:ext cx="10649539" cy="7172341"/>
                  <a:chOff x="58" y="-217"/>
                  <a:chExt cx="5960" cy="4518"/>
                </a:xfrm>
              </p:grpSpPr>
              <p:sp>
                <p:nvSpPr>
                  <p:cNvPr id="177" name="Freeform 4"/>
                  <p:cNvSpPr>
                    <a:spLocks/>
                  </p:cNvSpPr>
                  <p:nvPr/>
                </p:nvSpPr>
                <p:spPr bwMode="auto">
                  <a:xfrm>
                    <a:off x="348" y="2481"/>
                    <a:ext cx="4751" cy="232"/>
                  </a:xfrm>
                  <a:custGeom>
                    <a:avLst/>
                    <a:gdLst>
                      <a:gd name="T0" fmla="*/ 0 w 4751"/>
                      <a:gd name="T1" fmla="*/ 18 h 232"/>
                      <a:gd name="T2" fmla="*/ 966 w 4751"/>
                      <a:gd name="T3" fmla="*/ 0 h 232"/>
                      <a:gd name="T4" fmla="*/ 1534 w 4751"/>
                      <a:gd name="T5" fmla="*/ 37 h 232"/>
                      <a:gd name="T6" fmla="*/ 1932 w 4751"/>
                      <a:gd name="T7" fmla="*/ 74 h 232"/>
                      <a:gd name="T8" fmla="*/ 2244 w 4751"/>
                      <a:gd name="T9" fmla="*/ 37 h 232"/>
                      <a:gd name="T10" fmla="*/ 2500 w 4751"/>
                      <a:gd name="T11" fmla="*/ 83 h 232"/>
                      <a:gd name="T12" fmla="*/ 2713 w 4751"/>
                      <a:gd name="T13" fmla="*/ 74 h 232"/>
                      <a:gd name="T14" fmla="*/ 2905 w 4751"/>
                      <a:gd name="T15" fmla="*/ 74 h 232"/>
                      <a:gd name="T16" fmla="*/ 3068 w 4751"/>
                      <a:gd name="T17" fmla="*/ 111 h 232"/>
                      <a:gd name="T18" fmla="*/ 3210 w 4751"/>
                      <a:gd name="T19" fmla="*/ 111 h 232"/>
                      <a:gd name="T20" fmla="*/ 3345 w 4751"/>
                      <a:gd name="T21" fmla="*/ 139 h 232"/>
                      <a:gd name="T22" fmla="*/ 3466 w 4751"/>
                      <a:gd name="T23" fmla="*/ 139 h 232"/>
                      <a:gd name="T24" fmla="*/ 3580 w 4751"/>
                      <a:gd name="T25" fmla="*/ 130 h 232"/>
                      <a:gd name="T26" fmla="*/ 3686 w 4751"/>
                      <a:gd name="T27" fmla="*/ 157 h 232"/>
                      <a:gd name="T28" fmla="*/ 3778 w 4751"/>
                      <a:gd name="T29" fmla="*/ 148 h 232"/>
                      <a:gd name="T30" fmla="*/ 3871 w 4751"/>
                      <a:gd name="T31" fmla="*/ 167 h 232"/>
                      <a:gd name="T32" fmla="*/ 3956 w 4751"/>
                      <a:gd name="T33" fmla="*/ 148 h 232"/>
                      <a:gd name="T34" fmla="*/ 4034 w 4751"/>
                      <a:gd name="T35" fmla="*/ 157 h 232"/>
                      <a:gd name="T36" fmla="*/ 4112 w 4751"/>
                      <a:gd name="T37" fmla="*/ 176 h 232"/>
                      <a:gd name="T38" fmla="*/ 4183 w 4751"/>
                      <a:gd name="T39" fmla="*/ 176 h 232"/>
                      <a:gd name="T40" fmla="*/ 4247 w 4751"/>
                      <a:gd name="T41" fmla="*/ 157 h 232"/>
                      <a:gd name="T42" fmla="*/ 4318 w 4751"/>
                      <a:gd name="T43" fmla="*/ 176 h 232"/>
                      <a:gd name="T44" fmla="*/ 4375 w 4751"/>
                      <a:gd name="T45" fmla="*/ 185 h 232"/>
                      <a:gd name="T46" fmla="*/ 4439 w 4751"/>
                      <a:gd name="T47" fmla="*/ 185 h 232"/>
                      <a:gd name="T48" fmla="*/ 4496 w 4751"/>
                      <a:gd name="T49" fmla="*/ 176 h 232"/>
                      <a:gd name="T50" fmla="*/ 4546 w 4751"/>
                      <a:gd name="T51" fmla="*/ 176 h 232"/>
                      <a:gd name="T52" fmla="*/ 4602 w 4751"/>
                      <a:gd name="T53" fmla="*/ 195 h 232"/>
                      <a:gd name="T54" fmla="*/ 4652 w 4751"/>
                      <a:gd name="T55" fmla="*/ 213 h 232"/>
                      <a:gd name="T56" fmla="*/ 4702 w 4751"/>
                      <a:gd name="T57" fmla="*/ 204 h 232"/>
                      <a:gd name="T58" fmla="*/ 4751 w 4751"/>
                      <a:gd name="T59" fmla="*/ 232 h 2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232"/>
                      <a:gd name="T92" fmla="*/ 4751 w 4751"/>
                      <a:gd name="T93" fmla="*/ 232 h 2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232">
                        <a:moveTo>
                          <a:pt x="0" y="18"/>
                        </a:moveTo>
                        <a:lnTo>
                          <a:pt x="966" y="0"/>
                        </a:lnTo>
                        <a:lnTo>
                          <a:pt x="1534" y="37"/>
                        </a:lnTo>
                        <a:lnTo>
                          <a:pt x="1932" y="74"/>
                        </a:lnTo>
                        <a:lnTo>
                          <a:pt x="2244" y="37"/>
                        </a:lnTo>
                        <a:lnTo>
                          <a:pt x="2500" y="83"/>
                        </a:lnTo>
                        <a:lnTo>
                          <a:pt x="2713" y="74"/>
                        </a:lnTo>
                        <a:lnTo>
                          <a:pt x="2905" y="74"/>
                        </a:lnTo>
                        <a:lnTo>
                          <a:pt x="3068" y="111"/>
                        </a:lnTo>
                        <a:lnTo>
                          <a:pt x="3210" y="111"/>
                        </a:lnTo>
                        <a:lnTo>
                          <a:pt x="3345" y="139"/>
                        </a:lnTo>
                        <a:lnTo>
                          <a:pt x="3466" y="139"/>
                        </a:lnTo>
                        <a:lnTo>
                          <a:pt x="3580" y="130"/>
                        </a:lnTo>
                        <a:lnTo>
                          <a:pt x="3686" y="157"/>
                        </a:lnTo>
                        <a:lnTo>
                          <a:pt x="3778" y="148"/>
                        </a:lnTo>
                        <a:lnTo>
                          <a:pt x="3871" y="167"/>
                        </a:lnTo>
                        <a:lnTo>
                          <a:pt x="3956" y="148"/>
                        </a:lnTo>
                        <a:lnTo>
                          <a:pt x="4034" y="157"/>
                        </a:lnTo>
                        <a:lnTo>
                          <a:pt x="4112" y="176"/>
                        </a:lnTo>
                        <a:lnTo>
                          <a:pt x="4183" y="176"/>
                        </a:lnTo>
                        <a:lnTo>
                          <a:pt x="4247" y="157"/>
                        </a:lnTo>
                        <a:lnTo>
                          <a:pt x="4318" y="176"/>
                        </a:lnTo>
                        <a:lnTo>
                          <a:pt x="4375" y="185"/>
                        </a:lnTo>
                        <a:lnTo>
                          <a:pt x="4439" y="185"/>
                        </a:lnTo>
                        <a:lnTo>
                          <a:pt x="4496" y="176"/>
                        </a:lnTo>
                        <a:lnTo>
                          <a:pt x="4546" y="176"/>
                        </a:lnTo>
                        <a:lnTo>
                          <a:pt x="4602" y="195"/>
                        </a:lnTo>
                        <a:lnTo>
                          <a:pt x="4652" y="213"/>
                        </a:lnTo>
                        <a:lnTo>
                          <a:pt x="4702" y="204"/>
                        </a:lnTo>
                        <a:lnTo>
                          <a:pt x="4751" y="232"/>
                        </a:lnTo>
                      </a:path>
                    </a:pathLst>
                  </a:custGeom>
                  <a:noFill/>
                  <a:ln w="33338">
                    <a:solidFill>
                      <a:srgbClr val="00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78" name="Freeform 5"/>
                  <p:cNvSpPr>
                    <a:spLocks/>
                  </p:cNvSpPr>
                  <p:nvPr/>
                </p:nvSpPr>
                <p:spPr bwMode="auto">
                  <a:xfrm>
                    <a:off x="348" y="920"/>
                    <a:ext cx="4751" cy="1347"/>
                  </a:xfrm>
                  <a:custGeom>
                    <a:avLst/>
                    <a:gdLst>
                      <a:gd name="T0" fmla="*/ 0 w 4751"/>
                      <a:gd name="T1" fmla="*/ 0 h 1347"/>
                      <a:gd name="T2" fmla="*/ 966 w 4751"/>
                      <a:gd name="T3" fmla="*/ 427 h 1347"/>
                      <a:gd name="T4" fmla="*/ 1534 w 4751"/>
                      <a:gd name="T5" fmla="*/ 501 h 1347"/>
                      <a:gd name="T6" fmla="*/ 1932 w 4751"/>
                      <a:gd name="T7" fmla="*/ 622 h 1347"/>
                      <a:gd name="T8" fmla="*/ 2244 w 4751"/>
                      <a:gd name="T9" fmla="*/ 678 h 1347"/>
                      <a:gd name="T10" fmla="*/ 2500 w 4751"/>
                      <a:gd name="T11" fmla="*/ 771 h 1347"/>
                      <a:gd name="T12" fmla="*/ 2713 w 4751"/>
                      <a:gd name="T13" fmla="*/ 817 h 1347"/>
                      <a:gd name="T14" fmla="*/ 2905 w 4751"/>
                      <a:gd name="T15" fmla="*/ 854 h 1347"/>
                      <a:gd name="T16" fmla="*/ 3068 w 4751"/>
                      <a:gd name="T17" fmla="*/ 919 h 1347"/>
                      <a:gd name="T18" fmla="*/ 3210 w 4751"/>
                      <a:gd name="T19" fmla="*/ 957 h 1347"/>
                      <a:gd name="T20" fmla="*/ 3345 w 4751"/>
                      <a:gd name="T21" fmla="*/ 975 h 1347"/>
                      <a:gd name="T22" fmla="*/ 3466 w 4751"/>
                      <a:gd name="T23" fmla="*/ 994 h 1347"/>
                      <a:gd name="T24" fmla="*/ 3580 w 4751"/>
                      <a:gd name="T25" fmla="*/ 1022 h 1347"/>
                      <a:gd name="T26" fmla="*/ 3686 w 4751"/>
                      <a:gd name="T27" fmla="*/ 1068 h 1347"/>
                      <a:gd name="T28" fmla="*/ 3778 w 4751"/>
                      <a:gd name="T29" fmla="*/ 1087 h 1347"/>
                      <a:gd name="T30" fmla="*/ 3871 w 4751"/>
                      <a:gd name="T31" fmla="*/ 1124 h 1347"/>
                      <a:gd name="T32" fmla="*/ 3956 w 4751"/>
                      <a:gd name="T33" fmla="*/ 1142 h 1347"/>
                      <a:gd name="T34" fmla="*/ 4034 w 4751"/>
                      <a:gd name="T35" fmla="*/ 1152 h 1347"/>
                      <a:gd name="T36" fmla="*/ 4112 w 4751"/>
                      <a:gd name="T37" fmla="*/ 1180 h 1347"/>
                      <a:gd name="T38" fmla="*/ 4183 w 4751"/>
                      <a:gd name="T39" fmla="*/ 1198 h 1347"/>
                      <a:gd name="T40" fmla="*/ 4247 w 4751"/>
                      <a:gd name="T41" fmla="*/ 1198 h 1347"/>
                      <a:gd name="T42" fmla="*/ 4318 w 4751"/>
                      <a:gd name="T43" fmla="*/ 1226 h 1347"/>
                      <a:gd name="T44" fmla="*/ 4375 w 4751"/>
                      <a:gd name="T45" fmla="*/ 1245 h 1347"/>
                      <a:gd name="T46" fmla="*/ 4439 w 4751"/>
                      <a:gd name="T47" fmla="*/ 1263 h 1347"/>
                      <a:gd name="T48" fmla="*/ 4496 w 4751"/>
                      <a:gd name="T49" fmla="*/ 1273 h 1347"/>
                      <a:gd name="T50" fmla="*/ 4546 w 4751"/>
                      <a:gd name="T51" fmla="*/ 1282 h 1347"/>
                      <a:gd name="T52" fmla="*/ 4602 w 4751"/>
                      <a:gd name="T53" fmla="*/ 1310 h 1347"/>
                      <a:gd name="T54" fmla="*/ 4652 w 4751"/>
                      <a:gd name="T55" fmla="*/ 1328 h 1347"/>
                      <a:gd name="T56" fmla="*/ 4702 w 4751"/>
                      <a:gd name="T57" fmla="*/ 1319 h 1347"/>
                      <a:gd name="T58" fmla="*/ 4751 w 4751"/>
                      <a:gd name="T59" fmla="*/ 1347 h 13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1347"/>
                      <a:gd name="T92" fmla="*/ 4751 w 4751"/>
                      <a:gd name="T93" fmla="*/ 1347 h 13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1347">
                        <a:moveTo>
                          <a:pt x="0" y="0"/>
                        </a:moveTo>
                        <a:lnTo>
                          <a:pt x="966" y="427"/>
                        </a:lnTo>
                        <a:lnTo>
                          <a:pt x="1534" y="501"/>
                        </a:lnTo>
                        <a:lnTo>
                          <a:pt x="1932" y="622"/>
                        </a:lnTo>
                        <a:lnTo>
                          <a:pt x="2244" y="678"/>
                        </a:lnTo>
                        <a:lnTo>
                          <a:pt x="2500" y="771"/>
                        </a:lnTo>
                        <a:lnTo>
                          <a:pt x="2713" y="817"/>
                        </a:lnTo>
                        <a:lnTo>
                          <a:pt x="2905" y="854"/>
                        </a:lnTo>
                        <a:lnTo>
                          <a:pt x="3068" y="919"/>
                        </a:lnTo>
                        <a:lnTo>
                          <a:pt x="3210" y="957"/>
                        </a:lnTo>
                        <a:lnTo>
                          <a:pt x="3345" y="975"/>
                        </a:lnTo>
                        <a:lnTo>
                          <a:pt x="3466" y="994"/>
                        </a:lnTo>
                        <a:lnTo>
                          <a:pt x="3580" y="1022"/>
                        </a:lnTo>
                        <a:lnTo>
                          <a:pt x="3686" y="1068"/>
                        </a:lnTo>
                        <a:lnTo>
                          <a:pt x="3778" y="1087"/>
                        </a:lnTo>
                        <a:lnTo>
                          <a:pt x="3871" y="1124"/>
                        </a:lnTo>
                        <a:lnTo>
                          <a:pt x="3956" y="1142"/>
                        </a:lnTo>
                        <a:lnTo>
                          <a:pt x="4034" y="1152"/>
                        </a:lnTo>
                        <a:lnTo>
                          <a:pt x="4112" y="1180"/>
                        </a:lnTo>
                        <a:lnTo>
                          <a:pt x="4183" y="1198"/>
                        </a:lnTo>
                        <a:lnTo>
                          <a:pt x="4247" y="1198"/>
                        </a:lnTo>
                        <a:lnTo>
                          <a:pt x="4318" y="1226"/>
                        </a:lnTo>
                        <a:lnTo>
                          <a:pt x="4375" y="1245"/>
                        </a:lnTo>
                        <a:lnTo>
                          <a:pt x="4439" y="1263"/>
                        </a:lnTo>
                        <a:lnTo>
                          <a:pt x="4496" y="1273"/>
                        </a:lnTo>
                        <a:lnTo>
                          <a:pt x="4546" y="1282"/>
                        </a:lnTo>
                        <a:lnTo>
                          <a:pt x="4602" y="1310"/>
                        </a:lnTo>
                        <a:lnTo>
                          <a:pt x="4652" y="1328"/>
                        </a:lnTo>
                        <a:lnTo>
                          <a:pt x="4702" y="1319"/>
                        </a:lnTo>
                        <a:lnTo>
                          <a:pt x="4751" y="1347"/>
                        </a:lnTo>
                      </a:path>
                    </a:pathLst>
                  </a:custGeom>
                  <a:noFill/>
                  <a:ln w="33338">
                    <a:solidFill>
                      <a:srgbClr val="00B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79" name="Freeform 6"/>
                  <p:cNvSpPr>
                    <a:spLocks/>
                  </p:cNvSpPr>
                  <p:nvPr/>
                </p:nvSpPr>
                <p:spPr bwMode="auto">
                  <a:xfrm>
                    <a:off x="348" y="3391"/>
                    <a:ext cx="4751" cy="780"/>
                  </a:xfrm>
                  <a:custGeom>
                    <a:avLst/>
                    <a:gdLst>
                      <a:gd name="T0" fmla="*/ 0 w 4751"/>
                      <a:gd name="T1" fmla="*/ 0 h 780"/>
                      <a:gd name="T2" fmla="*/ 966 w 4751"/>
                      <a:gd name="T3" fmla="*/ 46 h 780"/>
                      <a:gd name="T4" fmla="*/ 1534 w 4751"/>
                      <a:gd name="T5" fmla="*/ 176 h 780"/>
                      <a:gd name="T6" fmla="*/ 1932 w 4751"/>
                      <a:gd name="T7" fmla="*/ 269 h 780"/>
                      <a:gd name="T8" fmla="*/ 2244 w 4751"/>
                      <a:gd name="T9" fmla="*/ 269 h 780"/>
                      <a:gd name="T10" fmla="*/ 2500 w 4751"/>
                      <a:gd name="T11" fmla="*/ 334 h 780"/>
                      <a:gd name="T12" fmla="*/ 2713 w 4751"/>
                      <a:gd name="T13" fmla="*/ 353 h 780"/>
                      <a:gd name="T14" fmla="*/ 2905 w 4751"/>
                      <a:gd name="T15" fmla="*/ 399 h 780"/>
                      <a:gd name="T16" fmla="*/ 3068 w 4751"/>
                      <a:gd name="T17" fmla="*/ 446 h 780"/>
                      <a:gd name="T18" fmla="*/ 3210 w 4751"/>
                      <a:gd name="T19" fmla="*/ 455 h 780"/>
                      <a:gd name="T20" fmla="*/ 3345 w 4751"/>
                      <a:gd name="T21" fmla="*/ 492 h 780"/>
                      <a:gd name="T22" fmla="*/ 3466 w 4751"/>
                      <a:gd name="T23" fmla="*/ 511 h 780"/>
                      <a:gd name="T24" fmla="*/ 3580 w 4751"/>
                      <a:gd name="T25" fmla="*/ 520 h 780"/>
                      <a:gd name="T26" fmla="*/ 3686 w 4751"/>
                      <a:gd name="T27" fmla="*/ 557 h 780"/>
                      <a:gd name="T28" fmla="*/ 3778 w 4751"/>
                      <a:gd name="T29" fmla="*/ 567 h 780"/>
                      <a:gd name="T30" fmla="*/ 3871 w 4751"/>
                      <a:gd name="T31" fmla="*/ 604 h 780"/>
                      <a:gd name="T32" fmla="*/ 3956 w 4751"/>
                      <a:gd name="T33" fmla="*/ 604 h 780"/>
                      <a:gd name="T34" fmla="*/ 4034 w 4751"/>
                      <a:gd name="T35" fmla="*/ 622 h 780"/>
                      <a:gd name="T36" fmla="*/ 4112 w 4751"/>
                      <a:gd name="T37" fmla="*/ 650 h 780"/>
                      <a:gd name="T38" fmla="*/ 4183 w 4751"/>
                      <a:gd name="T39" fmla="*/ 669 h 780"/>
                      <a:gd name="T40" fmla="*/ 4247 w 4751"/>
                      <a:gd name="T41" fmla="*/ 669 h 780"/>
                      <a:gd name="T42" fmla="*/ 4318 w 4751"/>
                      <a:gd name="T43" fmla="*/ 697 h 780"/>
                      <a:gd name="T44" fmla="*/ 4375 w 4751"/>
                      <a:gd name="T45" fmla="*/ 697 h 780"/>
                      <a:gd name="T46" fmla="*/ 4439 w 4751"/>
                      <a:gd name="T47" fmla="*/ 715 h 780"/>
                      <a:gd name="T48" fmla="*/ 4496 w 4751"/>
                      <a:gd name="T49" fmla="*/ 715 h 780"/>
                      <a:gd name="T50" fmla="*/ 4546 w 4751"/>
                      <a:gd name="T51" fmla="*/ 734 h 780"/>
                      <a:gd name="T52" fmla="*/ 4602 w 4751"/>
                      <a:gd name="T53" fmla="*/ 762 h 780"/>
                      <a:gd name="T54" fmla="*/ 4652 w 4751"/>
                      <a:gd name="T55" fmla="*/ 771 h 780"/>
                      <a:gd name="T56" fmla="*/ 4702 w 4751"/>
                      <a:gd name="T57" fmla="*/ 771 h 780"/>
                      <a:gd name="T58" fmla="*/ 4751 w 4751"/>
                      <a:gd name="T59" fmla="*/ 780 h 7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780"/>
                      <a:gd name="T92" fmla="*/ 4751 w 4751"/>
                      <a:gd name="T93" fmla="*/ 780 h 7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780">
                        <a:moveTo>
                          <a:pt x="0" y="0"/>
                        </a:moveTo>
                        <a:lnTo>
                          <a:pt x="966" y="46"/>
                        </a:lnTo>
                        <a:lnTo>
                          <a:pt x="1534" y="176"/>
                        </a:lnTo>
                        <a:lnTo>
                          <a:pt x="1932" y="269"/>
                        </a:lnTo>
                        <a:lnTo>
                          <a:pt x="2244" y="269"/>
                        </a:lnTo>
                        <a:lnTo>
                          <a:pt x="2500" y="334"/>
                        </a:lnTo>
                        <a:lnTo>
                          <a:pt x="2713" y="353"/>
                        </a:lnTo>
                        <a:lnTo>
                          <a:pt x="2905" y="399"/>
                        </a:lnTo>
                        <a:lnTo>
                          <a:pt x="3068" y="446"/>
                        </a:lnTo>
                        <a:lnTo>
                          <a:pt x="3210" y="455"/>
                        </a:lnTo>
                        <a:lnTo>
                          <a:pt x="3345" y="492"/>
                        </a:lnTo>
                        <a:lnTo>
                          <a:pt x="3466" y="511"/>
                        </a:lnTo>
                        <a:lnTo>
                          <a:pt x="3580" y="520"/>
                        </a:lnTo>
                        <a:lnTo>
                          <a:pt x="3686" y="557"/>
                        </a:lnTo>
                        <a:lnTo>
                          <a:pt x="3778" y="567"/>
                        </a:lnTo>
                        <a:lnTo>
                          <a:pt x="3871" y="604"/>
                        </a:lnTo>
                        <a:lnTo>
                          <a:pt x="3956" y="604"/>
                        </a:lnTo>
                        <a:lnTo>
                          <a:pt x="4034" y="622"/>
                        </a:lnTo>
                        <a:lnTo>
                          <a:pt x="4112" y="650"/>
                        </a:lnTo>
                        <a:lnTo>
                          <a:pt x="4183" y="669"/>
                        </a:lnTo>
                        <a:lnTo>
                          <a:pt x="4247" y="669"/>
                        </a:lnTo>
                        <a:lnTo>
                          <a:pt x="4318" y="697"/>
                        </a:lnTo>
                        <a:lnTo>
                          <a:pt x="4375" y="697"/>
                        </a:lnTo>
                        <a:lnTo>
                          <a:pt x="4439" y="715"/>
                        </a:lnTo>
                        <a:lnTo>
                          <a:pt x="4496" y="715"/>
                        </a:lnTo>
                        <a:lnTo>
                          <a:pt x="4546" y="734"/>
                        </a:lnTo>
                        <a:lnTo>
                          <a:pt x="4602" y="762"/>
                        </a:lnTo>
                        <a:lnTo>
                          <a:pt x="4652" y="771"/>
                        </a:lnTo>
                        <a:lnTo>
                          <a:pt x="4702" y="771"/>
                        </a:lnTo>
                        <a:lnTo>
                          <a:pt x="4751" y="780"/>
                        </a:lnTo>
                      </a:path>
                    </a:pathLst>
                  </a:custGeom>
                  <a:noFill/>
                  <a:ln w="33338">
                    <a:solidFill>
                      <a:srgbClr val="7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80" name="Freeform 7"/>
                  <p:cNvSpPr>
                    <a:spLocks/>
                  </p:cNvSpPr>
                  <p:nvPr/>
                </p:nvSpPr>
                <p:spPr bwMode="auto">
                  <a:xfrm>
                    <a:off x="348" y="418"/>
                    <a:ext cx="4751" cy="1384"/>
                  </a:xfrm>
                  <a:custGeom>
                    <a:avLst/>
                    <a:gdLst>
                      <a:gd name="T0" fmla="*/ 0 w 4751"/>
                      <a:gd name="T1" fmla="*/ 0 h 1384"/>
                      <a:gd name="T2" fmla="*/ 966 w 4751"/>
                      <a:gd name="T3" fmla="*/ 65 h 1384"/>
                      <a:gd name="T4" fmla="*/ 1534 w 4751"/>
                      <a:gd name="T5" fmla="*/ 232 h 1384"/>
                      <a:gd name="T6" fmla="*/ 1932 w 4751"/>
                      <a:gd name="T7" fmla="*/ 297 h 1384"/>
                      <a:gd name="T8" fmla="*/ 2244 w 4751"/>
                      <a:gd name="T9" fmla="*/ 390 h 1384"/>
                      <a:gd name="T10" fmla="*/ 2500 w 4751"/>
                      <a:gd name="T11" fmla="*/ 530 h 1384"/>
                      <a:gd name="T12" fmla="*/ 2713 w 4751"/>
                      <a:gd name="T13" fmla="*/ 539 h 1384"/>
                      <a:gd name="T14" fmla="*/ 2905 w 4751"/>
                      <a:gd name="T15" fmla="*/ 604 h 1384"/>
                      <a:gd name="T16" fmla="*/ 3068 w 4751"/>
                      <a:gd name="T17" fmla="*/ 678 h 1384"/>
                      <a:gd name="T18" fmla="*/ 3210 w 4751"/>
                      <a:gd name="T19" fmla="*/ 734 h 1384"/>
                      <a:gd name="T20" fmla="*/ 3345 w 4751"/>
                      <a:gd name="T21" fmla="*/ 780 h 1384"/>
                      <a:gd name="T22" fmla="*/ 3466 w 4751"/>
                      <a:gd name="T23" fmla="*/ 845 h 1384"/>
                      <a:gd name="T24" fmla="*/ 3580 w 4751"/>
                      <a:gd name="T25" fmla="*/ 892 h 1384"/>
                      <a:gd name="T26" fmla="*/ 3686 w 4751"/>
                      <a:gd name="T27" fmla="*/ 929 h 1384"/>
                      <a:gd name="T28" fmla="*/ 3778 w 4751"/>
                      <a:gd name="T29" fmla="*/ 1003 h 1384"/>
                      <a:gd name="T30" fmla="*/ 3871 w 4751"/>
                      <a:gd name="T31" fmla="*/ 1022 h 1384"/>
                      <a:gd name="T32" fmla="*/ 3956 w 4751"/>
                      <a:gd name="T33" fmla="*/ 1059 h 1384"/>
                      <a:gd name="T34" fmla="*/ 4034 w 4751"/>
                      <a:gd name="T35" fmla="*/ 1078 h 1384"/>
                      <a:gd name="T36" fmla="*/ 4112 w 4751"/>
                      <a:gd name="T37" fmla="*/ 1115 h 1384"/>
                      <a:gd name="T38" fmla="*/ 4183 w 4751"/>
                      <a:gd name="T39" fmla="*/ 1115 h 1384"/>
                      <a:gd name="T40" fmla="*/ 4247 w 4751"/>
                      <a:gd name="T41" fmla="*/ 1152 h 1384"/>
                      <a:gd name="T42" fmla="*/ 4318 w 4751"/>
                      <a:gd name="T43" fmla="*/ 1171 h 1384"/>
                      <a:gd name="T44" fmla="*/ 4375 w 4751"/>
                      <a:gd name="T45" fmla="*/ 1199 h 1384"/>
                      <a:gd name="T46" fmla="*/ 4439 w 4751"/>
                      <a:gd name="T47" fmla="*/ 1245 h 1384"/>
                      <a:gd name="T48" fmla="*/ 4496 w 4751"/>
                      <a:gd name="T49" fmla="*/ 1254 h 1384"/>
                      <a:gd name="T50" fmla="*/ 4546 w 4751"/>
                      <a:gd name="T51" fmla="*/ 1273 h 1384"/>
                      <a:gd name="T52" fmla="*/ 4602 w 4751"/>
                      <a:gd name="T53" fmla="*/ 1310 h 1384"/>
                      <a:gd name="T54" fmla="*/ 4652 w 4751"/>
                      <a:gd name="T55" fmla="*/ 1329 h 1384"/>
                      <a:gd name="T56" fmla="*/ 4702 w 4751"/>
                      <a:gd name="T57" fmla="*/ 1338 h 1384"/>
                      <a:gd name="T58" fmla="*/ 4751 w 4751"/>
                      <a:gd name="T59" fmla="*/ 1384 h 13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1384"/>
                      <a:gd name="T92" fmla="*/ 4751 w 4751"/>
                      <a:gd name="T93" fmla="*/ 1384 h 13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1384">
                        <a:moveTo>
                          <a:pt x="0" y="0"/>
                        </a:moveTo>
                        <a:lnTo>
                          <a:pt x="966" y="65"/>
                        </a:lnTo>
                        <a:lnTo>
                          <a:pt x="1534" y="232"/>
                        </a:lnTo>
                        <a:lnTo>
                          <a:pt x="1932" y="297"/>
                        </a:lnTo>
                        <a:lnTo>
                          <a:pt x="2244" y="390"/>
                        </a:lnTo>
                        <a:lnTo>
                          <a:pt x="2500" y="530"/>
                        </a:lnTo>
                        <a:lnTo>
                          <a:pt x="2713" y="539"/>
                        </a:lnTo>
                        <a:lnTo>
                          <a:pt x="2905" y="604"/>
                        </a:lnTo>
                        <a:lnTo>
                          <a:pt x="3068" y="678"/>
                        </a:lnTo>
                        <a:lnTo>
                          <a:pt x="3210" y="734"/>
                        </a:lnTo>
                        <a:lnTo>
                          <a:pt x="3345" y="780"/>
                        </a:lnTo>
                        <a:lnTo>
                          <a:pt x="3466" y="845"/>
                        </a:lnTo>
                        <a:lnTo>
                          <a:pt x="3580" y="892"/>
                        </a:lnTo>
                        <a:lnTo>
                          <a:pt x="3686" y="929"/>
                        </a:lnTo>
                        <a:lnTo>
                          <a:pt x="3778" y="1003"/>
                        </a:lnTo>
                        <a:lnTo>
                          <a:pt x="3871" y="1022"/>
                        </a:lnTo>
                        <a:lnTo>
                          <a:pt x="3956" y="1059"/>
                        </a:lnTo>
                        <a:lnTo>
                          <a:pt x="4034" y="1078"/>
                        </a:lnTo>
                        <a:lnTo>
                          <a:pt x="4112" y="1115"/>
                        </a:lnTo>
                        <a:lnTo>
                          <a:pt x="4183" y="1115"/>
                        </a:lnTo>
                        <a:lnTo>
                          <a:pt x="4247" y="1152"/>
                        </a:lnTo>
                        <a:lnTo>
                          <a:pt x="4318" y="1171"/>
                        </a:lnTo>
                        <a:lnTo>
                          <a:pt x="4375" y="1199"/>
                        </a:lnTo>
                        <a:lnTo>
                          <a:pt x="4439" y="1245"/>
                        </a:lnTo>
                        <a:lnTo>
                          <a:pt x="4496" y="1254"/>
                        </a:lnTo>
                        <a:lnTo>
                          <a:pt x="4546" y="1273"/>
                        </a:lnTo>
                        <a:lnTo>
                          <a:pt x="4602" y="1310"/>
                        </a:lnTo>
                        <a:lnTo>
                          <a:pt x="4652" y="1329"/>
                        </a:lnTo>
                        <a:lnTo>
                          <a:pt x="4702" y="1338"/>
                        </a:lnTo>
                        <a:lnTo>
                          <a:pt x="4751" y="1384"/>
                        </a:lnTo>
                      </a:path>
                    </a:pathLst>
                  </a:custGeom>
                  <a:noFill/>
                  <a:ln w="3333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81" name="Freeform 8"/>
                  <p:cNvSpPr>
                    <a:spLocks/>
                  </p:cNvSpPr>
                  <p:nvPr/>
                </p:nvSpPr>
                <p:spPr bwMode="auto">
                  <a:xfrm>
                    <a:off x="348" y="2908"/>
                    <a:ext cx="4751" cy="121"/>
                  </a:xfrm>
                  <a:custGeom>
                    <a:avLst/>
                    <a:gdLst>
                      <a:gd name="T0" fmla="*/ 0 w 4751"/>
                      <a:gd name="T1" fmla="*/ 121 h 121"/>
                      <a:gd name="T2" fmla="*/ 966 w 4751"/>
                      <a:gd name="T3" fmla="*/ 0 h 121"/>
                      <a:gd name="T4" fmla="*/ 1534 w 4751"/>
                      <a:gd name="T5" fmla="*/ 46 h 121"/>
                      <a:gd name="T6" fmla="*/ 1932 w 4751"/>
                      <a:gd name="T7" fmla="*/ 65 h 121"/>
                      <a:gd name="T8" fmla="*/ 2244 w 4751"/>
                      <a:gd name="T9" fmla="*/ 18 h 121"/>
                      <a:gd name="T10" fmla="*/ 2500 w 4751"/>
                      <a:gd name="T11" fmla="*/ 46 h 121"/>
                      <a:gd name="T12" fmla="*/ 2713 w 4751"/>
                      <a:gd name="T13" fmla="*/ 9 h 121"/>
                      <a:gd name="T14" fmla="*/ 2905 w 4751"/>
                      <a:gd name="T15" fmla="*/ 9 h 121"/>
                      <a:gd name="T16" fmla="*/ 3068 w 4751"/>
                      <a:gd name="T17" fmla="*/ 46 h 121"/>
                      <a:gd name="T18" fmla="*/ 3210 w 4751"/>
                      <a:gd name="T19" fmla="*/ 28 h 121"/>
                      <a:gd name="T20" fmla="*/ 3345 w 4751"/>
                      <a:gd name="T21" fmla="*/ 56 h 121"/>
                      <a:gd name="T22" fmla="*/ 3466 w 4751"/>
                      <a:gd name="T23" fmla="*/ 37 h 121"/>
                      <a:gd name="T24" fmla="*/ 3580 w 4751"/>
                      <a:gd name="T25" fmla="*/ 28 h 121"/>
                      <a:gd name="T26" fmla="*/ 3686 w 4751"/>
                      <a:gd name="T27" fmla="*/ 46 h 121"/>
                      <a:gd name="T28" fmla="*/ 3778 w 4751"/>
                      <a:gd name="T29" fmla="*/ 37 h 121"/>
                      <a:gd name="T30" fmla="*/ 3871 w 4751"/>
                      <a:gd name="T31" fmla="*/ 46 h 121"/>
                      <a:gd name="T32" fmla="*/ 3956 w 4751"/>
                      <a:gd name="T33" fmla="*/ 28 h 121"/>
                      <a:gd name="T34" fmla="*/ 4034 w 4751"/>
                      <a:gd name="T35" fmla="*/ 37 h 121"/>
                      <a:gd name="T36" fmla="*/ 4112 w 4751"/>
                      <a:gd name="T37" fmla="*/ 46 h 121"/>
                      <a:gd name="T38" fmla="*/ 4183 w 4751"/>
                      <a:gd name="T39" fmla="*/ 46 h 121"/>
                      <a:gd name="T40" fmla="*/ 4247 w 4751"/>
                      <a:gd name="T41" fmla="*/ 28 h 121"/>
                      <a:gd name="T42" fmla="*/ 4318 w 4751"/>
                      <a:gd name="T43" fmla="*/ 46 h 121"/>
                      <a:gd name="T44" fmla="*/ 4375 w 4751"/>
                      <a:gd name="T45" fmla="*/ 46 h 121"/>
                      <a:gd name="T46" fmla="*/ 4439 w 4751"/>
                      <a:gd name="T47" fmla="*/ 46 h 121"/>
                      <a:gd name="T48" fmla="*/ 4496 w 4751"/>
                      <a:gd name="T49" fmla="*/ 37 h 121"/>
                      <a:gd name="T50" fmla="*/ 4546 w 4751"/>
                      <a:gd name="T51" fmla="*/ 37 h 121"/>
                      <a:gd name="T52" fmla="*/ 4602 w 4751"/>
                      <a:gd name="T53" fmla="*/ 56 h 121"/>
                      <a:gd name="T54" fmla="*/ 4652 w 4751"/>
                      <a:gd name="T55" fmla="*/ 56 h 121"/>
                      <a:gd name="T56" fmla="*/ 4702 w 4751"/>
                      <a:gd name="T57" fmla="*/ 46 h 121"/>
                      <a:gd name="T58" fmla="*/ 4751 w 4751"/>
                      <a:gd name="T59" fmla="*/ 65 h 1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121"/>
                      <a:gd name="T92" fmla="*/ 4751 w 4751"/>
                      <a:gd name="T93" fmla="*/ 121 h 1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121">
                        <a:moveTo>
                          <a:pt x="0" y="121"/>
                        </a:moveTo>
                        <a:lnTo>
                          <a:pt x="966" y="0"/>
                        </a:lnTo>
                        <a:lnTo>
                          <a:pt x="1534" y="46"/>
                        </a:lnTo>
                        <a:lnTo>
                          <a:pt x="1932" y="65"/>
                        </a:lnTo>
                        <a:lnTo>
                          <a:pt x="2244" y="18"/>
                        </a:lnTo>
                        <a:lnTo>
                          <a:pt x="2500" y="46"/>
                        </a:lnTo>
                        <a:lnTo>
                          <a:pt x="2713" y="9"/>
                        </a:lnTo>
                        <a:lnTo>
                          <a:pt x="2905" y="9"/>
                        </a:lnTo>
                        <a:lnTo>
                          <a:pt x="3068" y="46"/>
                        </a:lnTo>
                        <a:lnTo>
                          <a:pt x="3210" y="28"/>
                        </a:lnTo>
                        <a:lnTo>
                          <a:pt x="3345" y="56"/>
                        </a:lnTo>
                        <a:lnTo>
                          <a:pt x="3466" y="37"/>
                        </a:lnTo>
                        <a:lnTo>
                          <a:pt x="3580" y="28"/>
                        </a:lnTo>
                        <a:lnTo>
                          <a:pt x="3686" y="46"/>
                        </a:lnTo>
                        <a:lnTo>
                          <a:pt x="3778" y="37"/>
                        </a:lnTo>
                        <a:lnTo>
                          <a:pt x="3871" y="46"/>
                        </a:lnTo>
                        <a:lnTo>
                          <a:pt x="3956" y="28"/>
                        </a:lnTo>
                        <a:lnTo>
                          <a:pt x="4034" y="37"/>
                        </a:lnTo>
                        <a:lnTo>
                          <a:pt x="4112" y="46"/>
                        </a:lnTo>
                        <a:lnTo>
                          <a:pt x="4183" y="46"/>
                        </a:lnTo>
                        <a:lnTo>
                          <a:pt x="4247" y="28"/>
                        </a:lnTo>
                        <a:lnTo>
                          <a:pt x="4318" y="46"/>
                        </a:lnTo>
                        <a:lnTo>
                          <a:pt x="4375" y="46"/>
                        </a:lnTo>
                        <a:lnTo>
                          <a:pt x="4439" y="46"/>
                        </a:lnTo>
                        <a:lnTo>
                          <a:pt x="4496" y="37"/>
                        </a:lnTo>
                        <a:lnTo>
                          <a:pt x="4546" y="37"/>
                        </a:lnTo>
                        <a:lnTo>
                          <a:pt x="4602" y="56"/>
                        </a:lnTo>
                        <a:lnTo>
                          <a:pt x="4652" y="56"/>
                        </a:lnTo>
                        <a:lnTo>
                          <a:pt x="4702" y="46"/>
                        </a:lnTo>
                        <a:lnTo>
                          <a:pt x="4751" y="65"/>
                        </a:lnTo>
                      </a:path>
                    </a:pathLst>
                  </a:custGeom>
                  <a:noFill/>
                  <a:ln w="33338">
                    <a:solidFill>
                      <a:srgbClr val="FF004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82" name="Freeform 9"/>
                  <p:cNvSpPr>
                    <a:spLocks/>
                  </p:cNvSpPr>
                  <p:nvPr/>
                </p:nvSpPr>
                <p:spPr bwMode="auto">
                  <a:xfrm>
                    <a:off x="348" y="771"/>
                    <a:ext cx="4751" cy="1124"/>
                  </a:xfrm>
                  <a:custGeom>
                    <a:avLst/>
                    <a:gdLst>
                      <a:gd name="T0" fmla="*/ 0 w 4751"/>
                      <a:gd name="T1" fmla="*/ 0 h 1124"/>
                      <a:gd name="T2" fmla="*/ 966 w 4751"/>
                      <a:gd name="T3" fmla="*/ 130 h 1124"/>
                      <a:gd name="T4" fmla="*/ 1534 w 4751"/>
                      <a:gd name="T5" fmla="*/ 195 h 1124"/>
                      <a:gd name="T6" fmla="*/ 1932 w 4751"/>
                      <a:gd name="T7" fmla="*/ 362 h 1124"/>
                      <a:gd name="T8" fmla="*/ 2244 w 4751"/>
                      <a:gd name="T9" fmla="*/ 409 h 1124"/>
                      <a:gd name="T10" fmla="*/ 2500 w 4751"/>
                      <a:gd name="T11" fmla="*/ 502 h 1124"/>
                      <a:gd name="T12" fmla="*/ 2713 w 4751"/>
                      <a:gd name="T13" fmla="*/ 511 h 1124"/>
                      <a:gd name="T14" fmla="*/ 2905 w 4751"/>
                      <a:gd name="T15" fmla="*/ 548 h 1124"/>
                      <a:gd name="T16" fmla="*/ 3068 w 4751"/>
                      <a:gd name="T17" fmla="*/ 632 h 1124"/>
                      <a:gd name="T18" fmla="*/ 3210 w 4751"/>
                      <a:gd name="T19" fmla="*/ 650 h 1124"/>
                      <a:gd name="T20" fmla="*/ 3345 w 4751"/>
                      <a:gd name="T21" fmla="*/ 706 h 1124"/>
                      <a:gd name="T22" fmla="*/ 3466 w 4751"/>
                      <a:gd name="T23" fmla="*/ 715 h 1124"/>
                      <a:gd name="T24" fmla="*/ 3580 w 4751"/>
                      <a:gd name="T25" fmla="*/ 743 h 1124"/>
                      <a:gd name="T26" fmla="*/ 3686 w 4751"/>
                      <a:gd name="T27" fmla="*/ 799 h 1124"/>
                      <a:gd name="T28" fmla="*/ 3778 w 4751"/>
                      <a:gd name="T29" fmla="*/ 836 h 1124"/>
                      <a:gd name="T30" fmla="*/ 3871 w 4751"/>
                      <a:gd name="T31" fmla="*/ 864 h 1124"/>
                      <a:gd name="T32" fmla="*/ 3956 w 4751"/>
                      <a:gd name="T33" fmla="*/ 883 h 1124"/>
                      <a:gd name="T34" fmla="*/ 4034 w 4751"/>
                      <a:gd name="T35" fmla="*/ 892 h 1124"/>
                      <a:gd name="T36" fmla="*/ 4112 w 4751"/>
                      <a:gd name="T37" fmla="*/ 929 h 1124"/>
                      <a:gd name="T38" fmla="*/ 4183 w 4751"/>
                      <a:gd name="T39" fmla="*/ 957 h 1124"/>
                      <a:gd name="T40" fmla="*/ 4247 w 4751"/>
                      <a:gd name="T41" fmla="*/ 957 h 1124"/>
                      <a:gd name="T42" fmla="*/ 4318 w 4751"/>
                      <a:gd name="T43" fmla="*/ 985 h 1124"/>
                      <a:gd name="T44" fmla="*/ 4375 w 4751"/>
                      <a:gd name="T45" fmla="*/ 1013 h 1124"/>
                      <a:gd name="T46" fmla="*/ 4439 w 4751"/>
                      <a:gd name="T47" fmla="*/ 1031 h 1124"/>
                      <a:gd name="T48" fmla="*/ 4496 w 4751"/>
                      <a:gd name="T49" fmla="*/ 1031 h 1124"/>
                      <a:gd name="T50" fmla="*/ 4546 w 4751"/>
                      <a:gd name="T51" fmla="*/ 1041 h 1124"/>
                      <a:gd name="T52" fmla="*/ 4602 w 4751"/>
                      <a:gd name="T53" fmla="*/ 1087 h 1124"/>
                      <a:gd name="T54" fmla="*/ 4652 w 4751"/>
                      <a:gd name="T55" fmla="*/ 1096 h 1124"/>
                      <a:gd name="T56" fmla="*/ 4702 w 4751"/>
                      <a:gd name="T57" fmla="*/ 1115 h 1124"/>
                      <a:gd name="T58" fmla="*/ 4751 w 4751"/>
                      <a:gd name="T59" fmla="*/ 1124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51"/>
                      <a:gd name="T91" fmla="*/ 0 h 1124"/>
                      <a:gd name="T92" fmla="*/ 4751 w 4751"/>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51" h="1124">
                        <a:moveTo>
                          <a:pt x="0" y="0"/>
                        </a:moveTo>
                        <a:lnTo>
                          <a:pt x="966" y="130"/>
                        </a:lnTo>
                        <a:lnTo>
                          <a:pt x="1534" y="195"/>
                        </a:lnTo>
                        <a:lnTo>
                          <a:pt x="1932" y="362"/>
                        </a:lnTo>
                        <a:lnTo>
                          <a:pt x="2244" y="409"/>
                        </a:lnTo>
                        <a:lnTo>
                          <a:pt x="2500" y="502"/>
                        </a:lnTo>
                        <a:lnTo>
                          <a:pt x="2713" y="511"/>
                        </a:lnTo>
                        <a:lnTo>
                          <a:pt x="2905" y="548"/>
                        </a:lnTo>
                        <a:lnTo>
                          <a:pt x="3068" y="632"/>
                        </a:lnTo>
                        <a:lnTo>
                          <a:pt x="3210" y="650"/>
                        </a:lnTo>
                        <a:lnTo>
                          <a:pt x="3345" y="706"/>
                        </a:lnTo>
                        <a:lnTo>
                          <a:pt x="3466" y="715"/>
                        </a:lnTo>
                        <a:lnTo>
                          <a:pt x="3580" y="743"/>
                        </a:lnTo>
                        <a:lnTo>
                          <a:pt x="3686" y="799"/>
                        </a:lnTo>
                        <a:lnTo>
                          <a:pt x="3778" y="836"/>
                        </a:lnTo>
                        <a:lnTo>
                          <a:pt x="3871" y="864"/>
                        </a:lnTo>
                        <a:lnTo>
                          <a:pt x="3956" y="883"/>
                        </a:lnTo>
                        <a:lnTo>
                          <a:pt x="4034" y="892"/>
                        </a:lnTo>
                        <a:lnTo>
                          <a:pt x="4112" y="929"/>
                        </a:lnTo>
                        <a:lnTo>
                          <a:pt x="4183" y="957"/>
                        </a:lnTo>
                        <a:lnTo>
                          <a:pt x="4247" y="957"/>
                        </a:lnTo>
                        <a:lnTo>
                          <a:pt x="4318" y="985"/>
                        </a:lnTo>
                        <a:lnTo>
                          <a:pt x="4375" y="1013"/>
                        </a:lnTo>
                        <a:lnTo>
                          <a:pt x="4439" y="1031"/>
                        </a:lnTo>
                        <a:lnTo>
                          <a:pt x="4496" y="1031"/>
                        </a:lnTo>
                        <a:lnTo>
                          <a:pt x="4546" y="1041"/>
                        </a:lnTo>
                        <a:lnTo>
                          <a:pt x="4602" y="1087"/>
                        </a:lnTo>
                        <a:lnTo>
                          <a:pt x="4652" y="1096"/>
                        </a:lnTo>
                        <a:lnTo>
                          <a:pt x="4702" y="1115"/>
                        </a:lnTo>
                        <a:lnTo>
                          <a:pt x="4751" y="1124"/>
                        </a:lnTo>
                      </a:path>
                    </a:pathLst>
                  </a:custGeom>
                  <a:noFill/>
                  <a:ln w="33338">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83" name="Line 10"/>
                  <p:cNvSpPr>
                    <a:spLocks noChangeShapeType="1"/>
                  </p:cNvSpPr>
                  <p:nvPr/>
                </p:nvSpPr>
                <p:spPr bwMode="auto">
                  <a:xfrm flipV="1">
                    <a:off x="355"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84" name="Line 11"/>
                  <p:cNvSpPr>
                    <a:spLocks noChangeShapeType="1"/>
                  </p:cNvSpPr>
                  <p:nvPr/>
                </p:nvSpPr>
                <p:spPr bwMode="auto">
                  <a:xfrm flipV="1">
                    <a:off x="511"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85" name="Line 12"/>
                  <p:cNvSpPr>
                    <a:spLocks noChangeShapeType="1"/>
                  </p:cNvSpPr>
                  <p:nvPr/>
                </p:nvSpPr>
                <p:spPr bwMode="auto">
                  <a:xfrm flipV="1">
                    <a:off x="675"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86" name="Line 13"/>
                  <p:cNvSpPr>
                    <a:spLocks noChangeShapeType="1"/>
                  </p:cNvSpPr>
                  <p:nvPr/>
                </p:nvSpPr>
                <p:spPr bwMode="auto">
                  <a:xfrm flipV="1">
                    <a:off x="831"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87" name="Line 14"/>
                  <p:cNvSpPr>
                    <a:spLocks noChangeShapeType="1"/>
                  </p:cNvSpPr>
                  <p:nvPr/>
                </p:nvSpPr>
                <p:spPr bwMode="auto">
                  <a:xfrm flipV="1">
                    <a:off x="994"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88" name="Rectangle 15"/>
                  <p:cNvSpPr>
                    <a:spLocks noChangeArrowheads="1"/>
                  </p:cNvSpPr>
                  <p:nvPr/>
                </p:nvSpPr>
                <p:spPr bwMode="auto">
                  <a:xfrm>
                    <a:off x="891" y="2587"/>
                    <a:ext cx="30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0.2</a:t>
                    </a:r>
                    <a:endParaRPr lang="en-US" sz="1400"/>
                  </a:p>
                </p:txBody>
              </p:sp>
              <p:sp>
                <p:nvSpPr>
                  <p:cNvPr id="189" name="Line 16"/>
                  <p:cNvSpPr>
                    <a:spLocks noChangeShapeType="1"/>
                  </p:cNvSpPr>
                  <p:nvPr/>
                </p:nvSpPr>
                <p:spPr bwMode="auto">
                  <a:xfrm flipV="1">
                    <a:off x="1158"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0" name="Line 17"/>
                  <p:cNvSpPr>
                    <a:spLocks noChangeShapeType="1"/>
                  </p:cNvSpPr>
                  <p:nvPr/>
                </p:nvSpPr>
                <p:spPr bwMode="auto">
                  <a:xfrm flipV="1">
                    <a:off x="1314"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1" name="Line 18"/>
                  <p:cNvSpPr>
                    <a:spLocks noChangeShapeType="1"/>
                  </p:cNvSpPr>
                  <p:nvPr/>
                </p:nvSpPr>
                <p:spPr bwMode="auto">
                  <a:xfrm flipV="1">
                    <a:off x="1477"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2" name="Line 19"/>
                  <p:cNvSpPr>
                    <a:spLocks noChangeShapeType="1"/>
                  </p:cNvSpPr>
                  <p:nvPr/>
                </p:nvSpPr>
                <p:spPr bwMode="auto">
                  <a:xfrm flipV="1">
                    <a:off x="1641"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3" name="Rectangle 20"/>
                  <p:cNvSpPr>
                    <a:spLocks noChangeArrowheads="1"/>
                  </p:cNvSpPr>
                  <p:nvPr/>
                </p:nvSpPr>
                <p:spPr bwMode="auto">
                  <a:xfrm>
                    <a:off x="1537" y="2587"/>
                    <a:ext cx="315"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0.4</a:t>
                    </a:r>
                    <a:endParaRPr lang="en-US" sz="1400"/>
                  </a:p>
                </p:txBody>
              </p:sp>
              <p:sp>
                <p:nvSpPr>
                  <p:cNvPr id="194" name="Line 21"/>
                  <p:cNvSpPr>
                    <a:spLocks noChangeShapeType="1"/>
                  </p:cNvSpPr>
                  <p:nvPr/>
                </p:nvSpPr>
                <p:spPr bwMode="auto">
                  <a:xfrm flipV="1">
                    <a:off x="1797"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5" name="Line 22"/>
                  <p:cNvSpPr>
                    <a:spLocks noChangeShapeType="1"/>
                  </p:cNvSpPr>
                  <p:nvPr/>
                </p:nvSpPr>
                <p:spPr bwMode="auto">
                  <a:xfrm flipV="1">
                    <a:off x="1960"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6" name="Line 23"/>
                  <p:cNvSpPr>
                    <a:spLocks noChangeShapeType="1"/>
                  </p:cNvSpPr>
                  <p:nvPr/>
                </p:nvSpPr>
                <p:spPr bwMode="auto">
                  <a:xfrm flipV="1">
                    <a:off x="2124"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7" name="Line 24"/>
                  <p:cNvSpPr>
                    <a:spLocks noChangeShapeType="1"/>
                  </p:cNvSpPr>
                  <p:nvPr/>
                </p:nvSpPr>
                <p:spPr bwMode="auto">
                  <a:xfrm flipV="1">
                    <a:off x="2280"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98" name="Rectangle 25"/>
                  <p:cNvSpPr>
                    <a:spLocks noChangeArrowheads="1"/>
                  </p:cNvSpPr>
                  <p:nvPr/>
                </p:nvSpPr>
                <p:spPr bwMode="auto">
                  <a:xfrm>
                    <a:off x="2176" y="2587"/>
                    <a:ext cx="30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0.6</a:t>
                    </a:r>
                    <a:endParaRPr lang="en-US" sz="1400"/>
                  </a:p>
                </p:txBody>
              </p:sp>
              <p:sp>
                <p:nvSpPr>
                  <p:cNvPr id="199" name="Line 26"/>
                  <p:cNvSpPr>
                    <a:spLocks noChangeShapeType="1"/>
                  </p:cNvSpPr>
                  <p:nvPr/>
                </p:nvSpPr>
                <p:spPr bwMode="auto">
                  <a:xfrm flipV="1">
                    <a:off x="2443"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0" name="Line 27"/>
                  <p:cNvSpPr>
                    <a:spLocks noChangeShapeType="1"/>
                  </p:cNvSpPr>
                  <p:nvPr/>
                </p:nvSpPr>
                <p:spPr bwMode="auto">
                  <a:xfrm flipV="1">
                    <a:off x="2607"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1" name="Line 28"/>
                  <p:cNvSpPr>
                    <a:spLocks noChangeShapeType="1"/>
                  </p:cNvSpPr>
                  <p:nvPr/>
                </p:nvSpPr>
                <p:spPr bwMode="auto">
                  <a:xfrm flipV="1">
                    <a:off x="2763"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2" name="Line 29"/>
                  <p:cNvSpPr>
                    <a:spLocks noChangeShapeType="1"/>
                  </p:cNvSpPr>
                  <p:nvPr/>
                </p:nvSpPr>
                <p:spPr bwMode="auto">
                  <a:xfrm flipV="1">
                    <a:off x="2926"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3" name="Rectangle 30"/>
                  <p:cNvSpPr>
                    <a:spLocks noChangeArrowheads="1"/>
                  </p:cNvSpPr>
                  <p:nvPr/>
                </p:nvSpPr>
                <p:spPr bwMode="auto">
                  <a:xfrm>
                    <a:off x="2823" y="2587"/>
                    <a:ext cx="30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0.8</a:t>
                    </a:r>
                    <a:endParaRPr lang="en-US" sz="1400"/>
                  </a:p>
                </p:txBody>
              </p:sp>
              <p:sp>
                <p:nvSpPr>
                  <p:cNvPr id="204" name="Line 31"/>
                  <p:cNvSpPr>
                    <a:spLocks noChangeShapeType="1"/>
                  </p:cNvSpPr>
                  <p:nvPr/>
                </p:nvSpPr>
                <p:spPr bwMode="auto">
                  <a:xfrm flipV="1">
                    <a:off x="3090"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5" name="Line 32"/>
                  <p:cNvSpPr>
                    <a:spLocks noChangeShapeType="1"/>
                  </p:cNvSpPr>
                  <p:nvPr/>
                </p:nvSpPr>
                <p:spPr bwMode="auto">
                  <a:xfrm flipV="1">
                    <a:off x="3246"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6" name="Line 33"/>
                  <p:cNvSpPr>
                    <a:spLocks noChangeShapeType="1"/>
                  </p:cNvSpPr>
                  <p:nvPr/>
                </p:nvSpPr>
                <p:spPr bwMode="auto">
                  <a:xfrm flipV="1">
                    <a:off x="3409"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7" name="Line 34"/>
                  <p:cNvSpPr>
                    <a:spLocks noChangeShapeType="1"/>
                  </p:cNvSpPr>
                  <p:nvPr/>
                </p:nvSpPr>
                <p:spPr bwMode="auto">
                  <a:xfrm flipV="1">
                    <a:off x="3565"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08" name="Rectangle 35"/>
                  <p:cNvSpPr>
                    <a:spLocks noChangeArrowheads="1"/>
                  </p:cNvSpPr>
                  <p:nvPr/>
                </p:nvSpPr>
                <p:spPr bwMode="auto">
                  <a:xfrm>
                    <a:off x="3462" y="2587"/>
                    <a:ext cx="30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1.0</a:t>
                    </a:r>
                    <a:endParaRPr lang="en-US" sz="1400"/>
                  </a:p>
                </p:txBody>
              </p:sp>
              <p:sp>
                <p:nvSpPr>
                  <p:cNvPr id="209" name="Line 36"/>
                  <p:cNvSpPr>
                    <a:spLocks noChangeShapeType="1"/>
                  </p:cNvSpPr>
                  <p:nvPr/>
                </p:nvSpPr>
                <p:spPr bwMode="auto">
                  <a:xfrm flipV="1">
                    <a:off x="3729"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0" name="Line 37"/>
                  <p:cNvSpPr>
                    <a:spLocks noChangeShapeType="1"/>
                  </p:cNvSpPr>
                  <p:nvPr/>
                </p:nvSpPr>
                <p:spPr bwMode="auto">
                  <a:xfrm flipV="1">
                    <a:off x="3892"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1" name="Line 38"/>
                  <p:cNvSpPr>
                    <a:spLocks noChangeShapeType="1"/>
                  </p:cNvSpPr>
                  <p:nvPr/>
                </p:nvSpPr>
                <p:spPr bwMode="auto">
                  <a:xfrm flipV="1">
                    <a:off x="4048"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2" name="Line 39"/>
                  <p:cNvSpPr>
                    <a:spLocks noChangeShapeType="1"/>
                  </p:cNvSpPr>
                  <p:nvPr/>
                </p:nvSpPr>
                <p:spPr bwMode="auto">
                  <a:xfrm flipV="1">
                    <a:off x="4212"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3" name="Rectangle 40"/>
                  <p:cNvSpPr>
                    <a:spLocks noChangeArrowheads="1"/>
                  </p:cNvSpPr>
                  <p:nvPr/>
                </p:nvSpPr>
                <p:spPr bwMode="auto">
                  <a:xfrm>
                    <a:off x="4108" y="2587"/>
                    <a:ext cx="30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1.2</a:t>
                    </a:r>
                    <a:endParaRPr lang="en-US" sz="1400"/>
                  </a:p>
                </p:txBody>
              </p:sp>
              <p:sp>
                <p:nvSpPr>
                  <p:cNvPr id="214" name="Line 41"/>
                  <p:cNvSpPr>
                    <a:spLocks noChangeShapeType="1"/>
                  </p:cNvSpPr>
                  <p:nvPr/>
                </p:nvSpPr>
                <p:spPr bwMode="auto">
                  <a:xfrm flipV="1">
                    <a:off x="4375"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5" name="Line 42"/>
                  <p:cNvSpPr>
                    <a:spLocks noChangeShapeType="1"/>
                  </p:cNvSpPr>
                  <p:nvPr/>
                </p:nvSpPr>
                <p:spPr bwMode="auto">
                  <a:xfrm flipV="1">
                    <a:off x="4531"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6" name="Line 43"/>
                  <p:cNvSpPr>
                    <a:spLocks noChangeShapeType="1"/>
                  </p:cNvSpPr>
                  <p:nvPr/>
                </p:nvSpPr>
                <p:spPr bwMode="auto">
                  <a:xfrm flipV="1">
                    <a:off x="4695"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7" name="Line 44"/>
                  <p:cNvSpPr>
                    <a:spLocks noChangeShapeType="1"/>
                  </p:cNvSpPr>
                  <p:nvPr/>
                </p:nvSpPr>
                <p:spPr bwMode="auto">
                  <a:xfrm flipV="1">
                    <a:off x="4858" y="2518"/>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18" name="Rectangle 45"/>
                  <p:cNvSpPr>
                    <a:spLocks noChangeArrowheads="1"/>
                  </p:cNvSpPr>
                  <p:nvPr/>
                </p:nvSpPr>
                <p:spPr bwMode="auto">
                  <a:xfrm>
                    <a:off x="4755" y="2587"/>
                    <a:ext cx="315"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1.4</a:t>
                    </a:r>
                    <a:endParaRPr lang="en-US" sz="1400"/>
                  </a:p>
                </p:txBody>
              </p:sp>
              <p:sp>
                <p:nvSpPr>
                  <p:cNvPr id="219" name="Line 46"/>
                  <p:cNvSpPr>
                    <a:spLocks noChangeShapeType="1"/>
                  </p:cNvSpPr>
                  <p:nvPr/>
                </p:nvSpPr>
                <p:spPr bwMode="auto">
                  <a:xfrm flipV="1">
                    <a:off x="5014"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0" name="Line 47"/>
                  <p:cNvSpPr>
                    <a:spLocks noChangeShapeType="1"/>
                  </p:cNvSpPr>
                  <p:nvPr/>
                </p:nvSpPr>
                <p:spPr bwMode="auto">
                  <a:xfrm flipV="1">
                    <a:off x="5178" y="2536"/>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1" name="Line 48"/>
                  <p:cNvSpPr>
                    <a:spLocks noChangeShapeType="1"/>
                  </p:cNvSpPr>
                  <p:nvPr/>
                </p:nvSpPr>
                <p:spPr bwMode="auto">
                  <a:xfrm>
                    <a:off x="256" y="2555"/>
                    <a:ext cx="4943"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grpSp>
                <p:nvGrpSpPr>
                  <p:cNvPr id="222" name="Group 49"/>
                  <p:cNvGrpSpPr>
                    <a:grpSpLocks/>
                  </p:cNvGrpSpPr>
                  <p:nvPr/>
                </p:nvGrpSpPr>
                <p:grpSpPr bwMode="auto">
                  <a:xfrm>
                    <a:off x="5218" y="2277"/>
                    <a:ext cx="800" cy="511"/>
                    <a:chOff x="4978" y="2277"/>
                    <a:chExt cx="800" cy="511"/>
                  </a:xfrm>
                </p:grpSpPr>
                <p:sp>
                  <p:nvSpPr>
                    <p:cNvPr id="267" name="Rectangle 50"/>
                    <p:cNvSpPr>
                      <a:spLocks noChangeArrowheads="1"/>
                    </p:cNvSpPr>
                    <p:nvPr/>
                  </p:nvSpPr>
                  <p:spPr bwMode="auto">
                    <a:xfrm>
                      <a:off x="4978" y="2277"/>
                      <a:ext cx="451"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latin typeface="Times" charset="0"/>
                        </a:rPr>
                        <a:t>Log</a:t>
                      </a:r>
                      <a:endParaRPr lang="en-US" sz="1600" dirty="0"/>
                    </a:p>
                  </p:txBody>
                </p:sp>
                <p:sp>
                  <p:nvSpPr>
                    <p:cNvPr id="268" name="Rectangle 51"/>
                    <p:cNvSpPr>
                      <a:spLocks noChangeArrowheads="1"/>
                    </p:cNvSpPr>
                    <p:nvPr/>
                  </p:nvSpPr>
                  <p:spPr bwMode="auto">
                    <a:xfrm>
                      <a:off x="5419" y="2526"/>
                      <a:ext cx="19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dirty="0">
                          <a:solidFill>
                            <a:srgbClr val="000000"/>
                          </a:solidFill>
                          <a:latin typeface="Times" charset="0"/>
                        </a:rPr>
                        <a:t>10</a:t>
                      </a:r>
                      <a:endParaRPr lang="en-US" sz="1600" dirty="0"/>
                    </a:p>
                  </p:txBody>
                </p:sp>
                <p:sp>
                  <p:nvSpPr>
                    <p:cNvPr id="269" name="Rectangle 52"/>
                    <p:cNvSpPr>
                      <a:spLocks noChangeArrowheads="1"/>
                    </p:cNvSpPr>
                    <p:nvPr/>
                  </p:nvSpPr>
                  <p:spPr bwMode="auto">
                    <a:xfrm>
                      <a:off x="5638" y="2277"/>
                      <a:ext cx="140"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latin typeface="Times" charset="0"/>
                        </a:rPr>
                        <a:t>k</a:t>
                      </a:r>
                      <a:endParaRPr lang="en-US" sz="1600"/>
                    </a:p>
                  </p:txBody>
                </p:sp>
              </p:grpSp>
              <p:sp>
                <p:nvSpPr>
                  <p:cNvPr id="223" name="Line 53"/>
                  <p:cNvSpPr>
                    <a:spLocks noChangeShapeType="1"/>
                  </p:cNvSpPr>
                  <p:nvPr/>
                </p:nvSpPr>
                <p:spPr bwMode="auto">
                  <a:xfrm>
                    <a:off x="355" y="4218"/>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4" name="Line 54"/>
                  <p:cNvSpPr>
                    <a:spLocks noChangeShapeType="1"/>
                  </p:cNvSpPr>
                  <p:nvPr/>
                </p:nvSpPr>
                <p:spPr bwMode="auto">
                  <a:xfrm>
                    <a:off x="355" y="4032"/>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5" name="Rectangle 55"/>
                  <p:cNvSpPr>
                    <a:spLocks noChangeArrowheads="1"/>
                  </p:cNvSpPr>
                  <p:nvPr/>
                </p:nvSpPr>
                <p:spPr bwMode="auto">
                  <a:xfrm>
                    <a:off x="58" y="3815"/>
                    <a:ext cx="82"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Mathematica1" charset="0"/>
                        <a:sym typeface="Mathematica1" charset="0"/>
                      </a:rPr>
                      <a:t>-</a:t>
                    </a:r>
                    <a:endParaRPr lang="en-US" sz="1400"/>
                  </a:p>
                </p:txBody>
              </p:sp>
              <p:sp>
                <p:nvSpPr>
                  <p:cNvPr id="226" name="Rectangle 56"/>
                  <p:cNvSpPr>
                    <a:spLocks noChangeArrowheads="1"/>
                  </p:cNvSpPr>
                  <p:nvPr/>
                </p:nvSpPr>
                <p:spPr bwMode="auto">
                  <a:xfrm>
                    <a:off x="172" y="3871"/>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4</a:t>
                    </a:r>
                    <a:endParaRPr lang="en-US" sz="1400"/>
                  </a:p>
                </p:txBody>
              </p:sp>
              <p:sp>
                <p:nvSpPr>
                  <p:cNvPr id="227" name="Line 57"/>
                  <p:cNvSpPr>
                    <a:spLocks noChangeShapeType="1"/>
                  </p:cNvSpPr>
                  <p:nvPr/>
                </p:nvSpPr>
                <p:spPr bwMode="auto">
                  <a:xfrm>
                    <a:off x="355" y="384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8" name="Line 58"/>
                  <p:cNvSpPr>
                    <a:spLocks noChangeShapeType="1"/>
                  </p:cNvSpPr>
                  <p:nvPr/>
                </p:nvSpPr>
                <p:spPr bwMode="auto">
                  <a:xfrm>
                    <a:off x="355" y="3670"/>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29" name="Line 59"/>
                  <p:cNvSpPr>
                    <a:spLocks noChangeShapeType="1"/>
                  </p:cNvSpPr>
                  <p:nvPr/>
                </p:nvSpPr>
                <p:spPr bwMode="auto">
                  <a:xfrm>
                    <a:off x="355" y="3484"/>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0" name="Line 60"/>
                  <p:cNvSpPr>
                    <a:spLocks noChangeShapeType="1"/>
                  </p:cNvSpPr>
                  <p:nvPr/>
                </p:nvSpPr>
                <p:spPr bwMode="auto">
                  <a:xfrm>
                    <a:off x="355" y="3298"/>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1" name="Rectangle 61"/>
                  <p:cNvSpPr>
                    <a:spLocks noChangeArrowheads="1"/>
                  </p:cNvSpPr>
                  <p:nvPr/>
                </p:nvSpPr>
                <p:spPr bwMode="auto">
                  <a:xfrm>
                    <a:off x="58" y="3081"/>
                    <a:ext cx="82"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Mathematica1" charset="0"/>
                        <a:sym typeface="Mathematica1" charset="0"/>
                      </a:rPr>
                      <a:t>-</a:t>
                    </a:r>
                    <a:endParaRPr lang="en-US" sz="1400"/>
                  </a:p>
                </p:txBody>
              </p:sp>
              <p:sp>
                <p:nvSpPr>
                  <p:cNvPr id="232" name="Rectangle 62"/>
                  <p:cNvSpPr>
                    <a:spLocks noChangeArrowheads="1"/>
                  </p:cNvSpPr>
                  <p:nvPr/>
                </p:nvSpPr>
                <p:spPr bwMode="auto">
                  <a:xfrm>
                    <a:off x="172" y="3137"/>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2</a:t>
                    </a:r>
                    <a:endParaRPr lang="en-US" sz="1400"/>
                  </a:p>
                </p:txBody>
              </p:sp>
              <p:sp>
                <p:nvSpPr>
                  <p:cNvPr id="233" name="Line 63"/>
                  <p:cNvSpPr>
                    <a:spLocks noChangeShapeType="1"/>
                  </p:cNvSpPr>
                  <p:nvPr/>
                </p:nvSpPr>
                <p:spPr bwMode="auto">
                  <a:xfrm>
                    <a:off x="355" y="311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4" name="Line 64"/>
                  <p:cNvSpPr>
                    <a:spLocks noChangeShapeType="1"/>
                  </p:cNvSpPr>
                  <p:nvPr/>
                </p:nvSpPr>
                <p:spPr bwMode="auto">
                  <a:xfrm>
                    <a:off x="355" y="292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5" name="Line 65"/>
                  <p:cNvSpPr>
                    <a:spLocks noChangeShapeType="1"/>
                  </p:cNvSpPr>
                  <p:nvPr/>
                </p:nvSpPr>
                <p:spPr bwMode="auto">
                  <a:xfrm>
                    <a:off x="355" y="2741"/>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6" name="Line 66"/>
                  <p:cNvSpPr>
                    <a:spLocks noChangeShapeType="1"/>
                  </p:cNvSpPr>
                  <p:nvPr/>
                </p:nvSpPr>
                <p:spPr bwMode="auto">
                  <a:xfrm>
                    <a:off x="355" y="2555"/>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7" name="Line 67"/>
                  <p:cNvSpPr>
                    <a:spLocks noChangeShapeType="1"/>
                  </p:cNvSpPr>
                  <p:nvPr/>
                </p:nvSpPr>
                <p:spPr bwMode="auto">
                  <a:xfrm>
                    <a:off x="355" y="2369"/>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8" name="Line 68"/>
                  <p:cNvSpPr>
                    <a:spLocks noChangeShapeType="1"/>
                  </p:cNvSpPr>
                  <p:nvPr/>
                </p:nvSpPr>
                <p:spPr bwMode="auto">
                  <a:xfrm>
                    <a:off x="355" y="2183"/>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39" name="Line 69"/>
                  <p:cNvSpPr>
                    <a:spLocks noChangeShapeType="1"/>
                  </p:cNvSpPr>
                  <p:nvPr/>
                </p:nvSpPr>
                <p:spPr bwMode="auto">
                  <a:xfrm>
                    <a:off x="355" y="199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0" name="Line 70"/>
                  <p:cNvSpPr>
                    <a:spLocks noChangeShapeType="1"/>
                  </p:cNvSpPr>
                  <p:nvPr/>
                </p:nvSpPr>
                <p:spPr bwMode="auto">
                  <a:xfrm>
                    <a:off x="355" y="1812"/>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1" name="Rectangle 71"/>
                  <p:cNvSpPr>
                    <a:spLocks noChangeArrowheads="1"/>
                  </p:cNvSpPr>
                  <p:nvPr/>
                </p:nvSpPr>
                <p:spPr bwMode="auto">
                  <a:xfrm>
                    <a:off x="172" y="1651"/>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2</a:t>
                    </a:r>
                    <a:endParaRPr lang="en-US" sz="1400"/>
                  </a:p>
                </p:txBody>
              </p:sp>
              <p:sp>
                <p:nvSpPr>
                  <p:cNvPr id="242" name="Line 72"/>
                  <p:cNvSpPr>
                    <a:spLocks noChangeShapeType="1"/>
                  </p:cNvSpPr>
                  <p:nvPr/>
                </p:nvSpPr>
                <p:spPr bwMode="auto">
                  <a:xfrm>
                    <a:off x="355" y="162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3" name="Line 73"/>
                  <p:cNvSpPr>
                    <a:spLocks noChangeShapeType="1"/>
                  </p:cNvSpPr>
                  <p:nvPr/>
                </p:nvSpPr>
                <p:spPr bwMode="auto">
                  <a:xfrm>
                    <a:off x="355" y="1440"/>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4" name="Line 74"/>
                  <p:cNvSpPr>
                    <a:spLocks noChangeShapeType="1"/>
                  </p:cNvSpPr>
                  <p:nvPr/>
                </p:nvSpPr>
                <p:spPr bwMode="auto">
                  <a:xfrm>
                    <a:off x="355" y="1263"/>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5" name="Line 75"/>
                  <p:cNvSpPr>
                    <a:spLocks noChangeShapeType="1"/>
                  </p:cNvSpPr>
                  <p:nvPr/>
                </p:nvSpPr>
                <p:spPr bwMode="auto">
                  <a:xfrm>
                    <a:off x="355" y="1078"/>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6" name="Rectangle 76"/>
                  <p:cNvSpPr>
                    <a:spLocks noChangeArrowheads="1"/>
                  </p:cNvSpPr>
                  <p:nvPr/>
                </p:nvSpPr>
                <p:spPr bwMode="auto">
                  <a:xfrm>
                    <a:off x="172" y="917"/>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4</a:t>
                    </a:r>
                    <a:endParaRPr lang="en-US" sz="1400"/>
                  </a:p>
                </p:txBody>
              </p:sp>
              <p:sp>
                <p:nvSpPr>
                  <p:cNvPr id="247" name="Line 77"/>
                  <p:cNvSpPr>
                    <a:spLocks noChangeShapeType="1"/>
                  </p:cNvSpPr>
                  <p:nvPr/>
                </p:nvSpPr>
                <p:spPr bwMode="auto">
                  <a:xfrm>
                    <a:off x="355" y="89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8" name="Line 78"/>
                  <p:cNvSpPr>
                    <a:spLocks noChangeShapeType="1"/>
                  </p:cNvSpPr>
                  <p:nvPr/>
                </p:nvSpPr>
                <p:spPr bwMode="auto">
                  <a:xfrm>
                    <a:off x="355" y="70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49" name="Line 79"/>
                  <p:cNvSpPr>
                    <a:spLocks noChangeShapeType="1"/>
                  </p:cNvSpPr>
                  <p:nvPr/>
                </p:nvSpPr>
                <p:spPr bwMode="auto">
                  <a:xfrm>
                    <a:off x="355" y="520"/>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50" name="Line 80"/>
                  <p:cNvSpPr>
                    <a:spLocks noChangeShapeType="1"/>
                  </p:cNvSpPr>
                  <p:nvPr/>
                </p:nvSpPr>
                <p:spPr bwMode="auto">
                  <a:xfrm>
                    <a:off x="355" y="334"/>
                    <a:ext cx="2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251" name="Rectangle 81"/>
                  <p:cNvSpPr>
                    <a:spLocks noChangeArrowheads="1"/>
                  </p:cNvSpPr>
                  <p:nvPr/>
                </p:nvSpPr>
                <p:spPr bwMode="auto">
                  <a:xfrm>
                    <a:off x="172" y="173"/>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6</a:t>
                    </a:r>
                    <a:endParaRPr lang="en-US" sz="1400" dirty="0"/>
                  </a:p>
                </p:txBody>
              </p:sp>
              <p:sp>
                <p:nvSpPr>
                  <p:cNvPr id="252" name="Line 82"/>
                  <p:cNvSpPr>
                    <a:spLocks noChangeShapeType="1"/>
                  </p:cNvSpPr>
                  <p:nvPr/>
                </p:nvSpPr>
                <p:spPr bwMode="auto">
                  <a:xfrm flipV="1">
                    <a:off x="355" y="307"/>
                    <a:ext cx="1" cy="399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00"/>
                  </a:p>
                </p:txBody>
              </p:sp>
              <p:grpSp>
                <p:nvGrpSpPr>
                  <p:cNvPr id="253" name="Group 83"/>
                  <p:cNvGrpSpPr>
                    <a:grpSpLocks/>
                  </p:cNvGrpSpPr>
                  <p:nvPr/>
                </p:nvGrpSpPr>
                <p:grpSpPr bwMode="auto">
                  <a:xfrm>
                    <a:off x="249" y="-217"/>
                    <a:ext cx="1000" cy="426"/>
                    <a:chOff x="249" y="-217"/>
                    <a:chExt cx="1000" cy="426"/>
                  </a:xfrm>
                </p:grpSpPr>
                <p:sp>
                  <p:nvSpPr>
                    <p:cNvPr id="261" name="Rectangle 84"/>
                    <p:cNvSpPr>
                      <a:spLocks noChangeArrowheads="1"/>
                    </p:cNvSpPr>
                    <p:nvPr/>
                  </p:nvSpPr>
                  <p:spPr bwMode="auto">
                    <a:xfrm>
                      <a:off x="249" y="-213"/>
                      <a:ext cx="395"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Log</a:t>
                      </a:r>
                      <a:endParaRPr lang="en-US" sz="1400"/>
                    </a:p>
                  </p:txBody>
                </p:sp>
                <p:sp>
                  <p:nvSpPr>
                    <p:cNvPr id="262" name="Rectangle 85"/>
                    <p:cNvSpPr>
                      <a:spLocks noChangeArrowheads="1"/>
                    </p:cNvSpPr>
                    <p:nvPr/>
                  </p:nvSpPr>
                  <p:spPr bwMode="auto">
                    <a:xfrm>
                      <a:off x="614" y="19"/>
                      <a:ext cx="14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dirty="0">
                          <a:solidFill>
                            <a:srgbClr val="000000"/>
                          </a:solidFill>
                          <a:latin typeface="Times" charset="0"/>
                        </a:rPr>
                        <a:t>10</a:t>
                      </a:r>
                      <a:endParaRPr lang="en-US" sz="1050" dirty="0"/>
                    </a:p>
                  </p:txBody>
                </p:sp>
                <p:sp>
                  <p:nvSpPr>
                    <p:cNvPr id="263" name="Rectangle 86"/>
                    <p:cNvSpPr>
                      <a:spLocks noChangeArrowheads="1"/>
                    </p:cNvSpPr>
                    <p:nvPr/>
                  </p:nvSpPr>
                  <p:spPr bwMode="auto">
                    <a:xfrm>
                      <a:off x="767" y="-213"/>
                      <a:ext cx="150"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E</a:t>
                      </a:r>
                      <a:endParaRPr lang="en-US" sz="1400" dirty="0"/>
                    </a:p>
                  </p:txBody>
                </p:sp>
                <p:sp>
                  <p:nvSpPr>
                    <p:cNvPr id="264" name="Rectangle 87"/>
                    <p:cNvSpPr>
                      <a:spLocks noChangeArrowheads="1"/>
                    </p:cNvSpPr>
                    <p:nvPr/>
                  </p:nvSpPr>
                  <p:spPr bwMode="auto">
                    <a:xfrm>
                      <a:off x="909" y="-217"/>
                      <a:ext cx="7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t>
                      </a:r>
                      <a:endParaRPr lang="en-US" sz="1400"/>
                    </a:p>
                  </p:txBody>
                </p:sp>
                <p:sp>
                  <p:nvSpPr>
                    <p:cNvPr id="265" name="Rectangle 88"/>
                    <p:cNvSpPr>
                      <a:spLocks noChangeArrowheads="1"/>
                    </p:cNvSpPr>
                    <p:nvPr/>
                  </p:nvSpPr>
                  <p:spPr bwMode="auto">
                    <a:xfrm>
                      <a:off x="1032" y="-203"/>
                      <a:ext cx="123"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k</a:t>
                      </a:r>
                      <a:endParaRPr lang="en-US" sz="1400"/>
                    </a:p>
                  </p:txBody>
                </p:sp>
                <p:sp>
                  <p:nvSpPr>
                    <p:cNvPr id="266" name="Rectangle 89"/>
                    <p:cNvSpPr>
                      <a:spLocks noChangeArrowheads="1"/>
                    </p:cNvSpPr>
                    <p:nvPr/>
                  </p:nvSpPr>
                  <p:spPr bwMode="auto">
                    <a:xfrm>
                      <a:off x="1175" y="-203"/>
                      <a:ext cx="7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a:t>
                      </a:r>
                      <a:endParaRPr lang="en-US" sz="1400" dirty="0"/>
                    </a:p>
                  </p:txBody>
                </p:sp>
              </p:grpSp>
              <p:sp>
                <p:nvSpPr>
                  <p:cNvPr id="254" name="Rectangle 90"/>
                  <p:cNvSpPr>
                    <a:spLocks noChangeArrowheads="1"/>
                  </p:cNvSpPr>
                  <p:nvPr/>
                </p:nvSpPr>
                <p:spPr bwMode="auto">
                  <a:xfrm>
                    <a:off x="144" y="1728"/>
                    <a:ext cx="2880"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900"/>
                  </a:p>
                </p:txBody>
              </p:sp>
              <p:sp>
                <p:nvSpPr>
                  <p:cNvPr id="255" name="Line 91"/>
                  <p:cNvSpPr>
                    <a:spLocks noChangeShapeType="1"/>
                  </p:cNvSpPr>
                  <p:nvPr/>
                </p:nvSpPr>
                <p:spPr bwMode="auto">
                  <a:xfrm>
                    <a:off x="288" y="3264"/>
                    <a:ext cx="4800" cy="9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256" name="Line 92"/>
                  <p:cNvSpPr>
                    <a:spLocks noChangeShapeType="1"/>
                  </p:cNvSpPr>
                  <p:nvPr/>
                </p:nvSpPr>
                <p:spPr bwMode="auto">
                  <a:xfrm>
                    <a:off x="432" y="2921"/>
                    <a:ext cx="4656"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257" name="Line 93"/>
                  <p:cNvSpPr>
                    <a:spLocks noChangeShapeType="1"/>
                  </p:cNvSpPr>
                  <p:nvPr/>
                </p:nvSpPr>
                <p:spPr bwMode="auto">
                  <a:xfrm>
                    <a:off x="288" y="2448"/>
                    <a:ext cx="4896"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258" name="Line 94"/>
                  <p:cNvSpPr>
                    <a:spLocks noChangeShapeType="1"/>
                  </p:cNvSpPr>
                  <p:nvPr/>
                </p:nvSpPr>
                <p:spPr bwMode="auto">
                  <a:xfrm>
                    <a:off x="336" y="1015"/>
                    <a:ext cx="4752" cy="12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259" name="Line 95"/>
                  <p:cNvSpPr>
                    <a:spLocks noChangeShapeType="1"/>
                  </p:cNvSpPr>
                  <p:nvPr/>
                </p:nvSpPr>
                <p:spPr bwMode="auto">
                  <a:xfrm>
                    <a:off x="288" y="576"/>
                    <a:ext cx="4944" cy="13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260" name="Line 96"/>
                  <p:cNvSpPr>
                    <a:spLocks noChangeShapeType="1"/>
                  </p:cNvSpPr>
                  <p:nvPr/>
                </p:nvSpPr>
                <p:spPr bwMode="auto">
                  <a:xfrm>
                    <a:off x="1248" y="287"/>
                    <a:ext cx="3888" cy="15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grpSp>
            <p:sp>
              <p:nvSpPr>
                <p:cNvPr id="157" name="Text Box 97"/>
                <p:cNvSpPr txBox="1">
                  <a:spLocks noChangeArrowheads="1"/>
                </p:cNvSpPr>
                <p:nvPr/>
              </p:nvSpPr>
              <p:spPr bwMode="auto">
                <a:xfrm>
                  <a:off x="4038600" y="6095998"/>
                  <a:ext cx="1674114" cy="62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a:solidFill>
                        <a:srgbClr val="F60F0C"/>
                      </a:solidFill>
                      <a:latin typeface="Arial" charset="0"/>
                    </a:rPr>
                    <a:t>humidity</a:t>
                  </a:r>
                  <a:endParaRPr lang="en-US" sz="900">
                    <a:solidFill>
                      <a:srgbClr val="F60F0C"/>
                    </a:solidFill>
                    <a:latin typeface="Arial" charset="0"/>
                  </a:endParaRPr>
                </a:p>
              </p:txBody>
            </p:sp>
            <p:sp>
              <p:nvSpPr>
                <p:cNvPr id="158" name="Text Box 98"/>
                <p:cNvSpPr txBox="1">
                  <a:spLocks noChangeArrowheads="1"/>
                </p:cNvSpPr>
                <p:nvPr/>
              </p:nvSpPr>
              <p:spPr bwMode="auto">
                <a:xfrm>
                  <a:off x="4860925" y="4687886"/>
                  <a:ext cx="1720368" cy="6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FF0000"/>
                      </a:solidFill>
                      <a:latin typeface="Arial" charset="0"/>
                    </a:rPr>
                    <a:t>Rain rate</a:t>
                  </a:r>
                  <a:endParaRPr lang="en-US" sz="900" dirty="0">
                    <a:solidFill>
                      <a:srgbClr val="FF0000"/>
                    </a:solidFill>
                    <a:latin typeface="Arial" charset="0"/>
                  </a:endParaRPr>
                </a:p>
              </p:txBody>
            </p:sp>
            <p:sp>
              <p:nvSpPr>
                <p:cNvPr id="159" name="Text Box 99"/>
                <p:cNvSpPr txBox="1">
                  <a:spLocks noChangeArrowheads="1"/>
                </p:cNvSpPr>
                <p:nvPr/>
              </p:nvSpPr>
              <p:spPr bwMode="auto">
                <a:xfrm>
                  <a:off x="3181081" y="3186588"/>
                  <a:ext cx="2845814" cy="67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solidFill>
                        <a:srgbClr val="F60F0C"/>
                      </a:solidFill>
                      <a:latin typeface="Arial" charset="0"/>
                    </a:rPr>
                    <a:t>w</a:t>
                  </a:r>
                  <a:r>
                    <a:rPr lang="en-US" sz="1200" dirty="0">
                      <a:solidFill>
                        <a:srgbClr val="F60F0C"/>
                      </a:solidFill>
                      <a:latin typeface="Arial" charset="0"/>
                    </a:rPr>
                    <a:t> </a:t>
                  </a:r>
                  <a:r>
                    <a:rPr lang="en-US" sz="1050" dirty="0">
                      <a:solidFill>
                        <a:srgbClr val="F60F0C"/>
                      </a:solidFill>
                      <a:latin typeface="Arial" charset="0"/>
                    </a:rPr>
                    <a:t>(vertical wind</a:t>
                  </a:r>
                  <a:r>
                    <a:rPr lang="en-US" sz="1200" dirty="0">
                      <a:solidFill>
                        <a:srgbClr val="F60F0C"/>
                      </a:solidFill>
                      <a:latin typeface="Arial" charset="0"/>
                    </a:rPr>
                    <a:t>)</a:t>
                  </a:r>
                  <a:endParaRPr lang="en-US" sz="1100" dirty="0">
                    <a:solidFill>
                      <a:srgbClr val="F60F0C"/>
                    </a:solidFill>
                    <a:latin typeface="Arial" charset="0"/>
                  </a:endParaRPr>
                </a:p>
              </p:txBody>
            </p:sp>
            <p:sp>
              <p:nvSpPr>
                <p:cNvPr id="160" name="Text Box 100"/>
                <p:cNvSpPr txBox="1">
                  <a:spLocks noChangeArrowheads="1"/>
                </p:cNvSpPr>
                <p:nvPr/>
              </p:nvSpPr>
              <p:spPr bwMode="auto">
                <a:xfrm>
                  <a:off x="2252333" y="2659064"/>
                  <a:ext cx="3386470" cy="6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000" dirty="0">
                      <a:solidFill>
                        <a:srgbClr val="F60F0C"/>
                      </a:solidFill>
                      <a:latin typeface="Arial" charset="0"/>
                    </a:rPr>
                    <a:t>T (temperature)</a:t>
                  </a:r>
                </a:p>
              </p:txBody>
            </p:sp>
            <p:sp>
              <p:nvSpPr>
                <p:cNvPr id="161" name="Text Box 101"/>
                <p:cNvSpPr txBox="1">
                  <a:spLocks noChangeArrowheads="1"/>
                </p:cNvSpPr>
                <p:nvPr/>
              </p:nvSpPr>
              <p:spPr bwMode="auto">
                <a:xfrm>
                  <a:off x="2251003" y="1476938"/>
                  <a:ext cx="2265609" cy="64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solidFill>
                        <a:srgbClr val="F60F0C"/>
                      </a:solidFill>
                      <a:latin typeface="Arial" charset="0"/>
                    </a:rPr>
                    <a:t>u </a:t>
                  </a:r>
                  <a:r>
                    <a:rPr lang="en-US" sz="900" dirty="0">
                      <a:solidFill>
                        <a:srgbClr val="F60F0C"/>
                      </a:solidFill>
                      <a:latin typeface="Arial" charset="0"/>
                    </a:rPr>
                    <a:t>(zonal wind)</a:t>
                  </a:r>
                  <a:endParaRPr lang="en-US" sz="1050" dirty="0">
                    <a:solidFill>
                      <a:srgbClr val="F60F0C"/>
                    </a:solidFill>
                    <a:latin typeface="Arial" charset="0"/>
                  </a:endParaRPr>
                </a:p>
              </p:txBody>
            </p:sp>
            <p:sp>
              <p:nvSpPr>
                <p:cNvPr id="162" name="Text Box 102"/>
                <p:cNvSpPr txBox="1">
                  <a:spLocks noChangeArrowheads="1"/>
                </p:cNvSpPr>
                <p:nvPr/>
              </p:nvSpPr>
              <p:spPr bwMode="auto">
                <a:xfrm>
                  <a:off x="4208808" y="607645"/>
                  <a:ext cx="3298277" cy="64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solidFill>
                        <a:srgbClr val="F60F0C"/>
                      </a:solidFill>
                      <a:latin typeface="Arial" charset="0"/>
                    </a:rPr>
                    <a:t>z </a:t>
                  </a:r>
                  <a:r>
                    <a:rPr lang="en-US" sz="900" dirty="0">
                      <a:solidFill>
                        <a:srgbClr val="F60F0C"/>
                      </a:solidFill>
                      <a:latin typeface="Arial" charset="0"/>
                    </a:rPr>
                    <a:t>(</a:t>
                  </a:r>
                  <a:r>
                    <a:rPr lang="en-US" sz="900" dirty="0" err="1">
                      <a:solidFill>
                        <a:srgbClr val="F60F0C"/>
                      </a:solidFill>
                      <a:latin typeface="Arial" charset="0"/>
                    </a:rPr>
                    <a:t>geopotential</a:t>
                  </a:r>
                  <a:r>
                    <a:rPr lang="en-US" sz="900" dirty="0">
                      <a:solidFill>
                        <a:srgbClr val="F60F0C"/>
                      </a:solidFill>
                      <a:latin typeface="Arial" charset="0"/>
                    </a:rPr>
                    <a:t> height)</a:t>
                  </a:r>
                  <a:endParaRPr lang="en-US" sz="1050" dirty="0">
                    <a:latin typeface="Arial" charset="0"/>
                  </a:endParaRPr>
                </a:p>
              </p:txBody>
            </p:sp>
            <p:sp>
              <p:nvSpPr>
                <p:cNvPr id="163" name="TextBox 101"/>
                <p:cNvSpPr txBox="1">
                  <a:spLocks noChangeArrowheads="1"/>
                </p:cNvSpPr>
                <p:nvPr/>
              </p:nvSpPr>
              <p:spPr bwMode="auto">
                <a:xfrm>
                  <a:off x="655541" y="3143632"/>
                  <a:ext cx="2307202" cy="62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FF0000"/>
                      </a:solidFill>
                      <a:latin typeface="Arial" charset="0"/>
                    </a:rPr>
                    <a:t>(10000 km)</a:t>
                  </a:r>
                  <a:r>
                    <a:rPr lang="en-US" sz="1050" baseline="30000" dirty="0">
                      <a:solidFill>
                        <a:srgbClr val="FF0000"/>
                      </a:solidFill>
                      <a:latin typeface="Arial" charset="0"/>
                    </a:rPr>
                    <a:t>-1</a:t>
                  </a:r>
                </a:p>
              </p:txBody>
            </p:sp>
            <p:cxnSp>
              <p:nvCxnSpPr>
                <p:cNvPr id="164" name="Straight Arrow Connector 163"/>
                <p:cNvCxnSpPr/>
                <p:nvPr/>
              </p:nvCxnSpPr>
              <p:spPr bwMode="auto">
                <a:xfrm rot="10800000" flipV="1">
                  <a:off x="457200" y="3657600"/>
                  <a:ext cx="381000" cy="228600"/>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165" name="TextBox 104"/>
                <p:cNvSpPr txBox="1">
                  <a:spLocks noChangeArrowheads="1"/>
                </p:cNvSpPr>
                <p:nvPr/>
              </p:nvSpPr>
              <p:spPr bwMode="auto">
                <a:xfrm>
                  <a:off x="5812349" y="3296423"/>
                  <a:ext cx="1890094" cy="56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dirty="0">
                      <a:solidFill>
                        <a:srgbClr val="FF0000"/>
                      </a:solidFill>
                      <a:latin typeface="Arial" charset="0"/>
                    </a:rPr>
                    <a:t>(1000 km)</a:t>
                  </a:r>
                  <a:r>
                    <a:rPr lang="en-US" sz="900" baseline="30000" dirty="0">
                      <a:solidFill>
                        <a:srgbClr val="FF0000"/>
                      </a:solidFill>
                      <a:latin typeface="Arial" charset="0"/>
                    </a:rPr>
                    <a:t>-1</a:t>
                  </a:r>
                </a:p>
              </p:txBody>
            </p:sp>
            <p:sp>
              <p:nvSpPr>
                <p:cNvPr id="167" name="Line 107"/>
                <p:cNvSpPr>
                  <a:spLocks noChangeShapeType="1"/>
                </p:cNvSpPr>
                <p:nvPr/>
              </p:nvSpPr>
              <p:spPr bwMode="auto">
                <a:xfrm flipH="1" flipV="1">
                  <a:off x="5715000" y="1371600"/>
                  <a:ext cx="32004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168" name="Text Box 108"/>
                <p:cNvSpPr txBox="1">
                  <a:spLocks noChangeArrowheads="1"/>
                </p:cNvSpPr>
                <p:nvPr/>
              </p:nvSpPr>
              <p:spPr bwMode="auto">
                <a:xfrm>
                  <a:off x="8001002" y="1371601"/>
                  <a:ext cx="756688" cy="64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-3</a:t>
                  </a:r>
                </a:p>
              </p:txBody>
            </p:sp>
            <p:sp>
              <p:nvSpPr>
                <p:cNvPr id="169" name="Line 109"/>
                <p:cNvSpPr>
                  <a:spLocks noChangeShapeType="1"/>
                </p:cNvSpPr>
                <p:nvPr/>
              </p:nvSpPr>
              <p:spPr bwMode="auto">
                <a:xfrm flipH="1" flipV="1">
                  <a:off x="5334000" y="5562600"/>
                  <a:ext cx="3581400" cy="6302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00"/>
                </a:p>
              </p:txBody>
            </p:sp>
            <p:sp>
              <p:nvSpPr>
                <p:cNvPr id="170" name="Text Box 110"/>
                <p:cNvSpPr txBox="1">
                  <a:spLocks noChangeArrowheads="1"/>
                </p:cNvSpPr>
                <p:nvPr/>
              </p:nvSpPr>
              <p:spPr bwMode="auto">
                <a:xfrm>
                  <a:off x="7543803" y="5243988"/>
                  <a:ext cx="1043764" cy="64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latin typeface="Arial" charset="0"/>
                    </a:rPr>
                    <a:t>-5/3</a:t>
                  </a:r>
                </a:p>
              </p:txBody>
            </p:sp>
            <p:sp>
              <p:nvSpPr>
                <p:cNvPr id="172" name="Line 112"/>
                <p:cNvSpPr>
                  <a:spLocks noChangeShapeType="1"/>
                </p:cNvSpPr>
                <p:nvPr/>
              </p:nvSpPr>
              <p:spPr bwMode="auto">
                <a:xfrm flipH="1" flipV="1">
                  <a:off x="2895600" y="2286000"/>
                  <a:ext cx="304800" cy="4572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00"/>
                </a:p>
              </p:txBody>
            </p:sp>
            <p:sp>
              <p:nvSpPr>
                <p:cNvPr id="173" name="Line 113"/>
                <p:cNvSpPr>
                  <a:spLocks noChangeShapeType="1"/>
                </p:cNvSpPr>
                <p:nvPr/>
              </p:nvSpPr>
              <p:spPr bwMode="auto">
                <a:xfrm flipH="1" flipV="1">
                  <a:off x="2667000" y="1600200"/>
                  <a:ext cx="228600" cy="2286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00"/>
                </a:p>
              </p:txBody>
            </p:sp>
            <p:sp>
              <p:nvSpPr>
                <p:cNvPr id="174" name="Line 114"/>
                <p:cNvSpPr>
                  <a:spLocks noChangeShapeType="1"/>
                </p:cNvSpPr>
                <p:nvPr/>
              </p:nvSpPr>
              <p:spPr bwMode="auto">
                <a:xfrm flipH="1" flipV="1">
                  <a:off x="3429000" y="1143000"/>
                  <a:ext cx="228600" cy="2286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00"/>
                </a:p>
              </p:txBody>
            </p:sp>
            <p:sp>
              <p:nvSpPr>
                <p:cNvPr id="175" name="Line 115"/>
                <p:cNvSpPr>
                  <a:spLocks noChangeShapeType="1"/>
                </p:cNvSpPr>
                <p:nvPr/>
              </p:nvSpPr>
              <p:spPr bwMode="auto">
                <a:xfrm flipH="1" flipV="1">
                  <a:off x="3822700" y="5905500"/>
                  <a:ext cx="228600" cy="2286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00"/>
                </a:p>
              </p:txBody>
            </p:sp>
            <p:sp>
              <p:nvSpPr>
                <p:cNvPr id="176" name="Line 116"/>
                <p:cNvSpPr>
                  <a:spLocks noChangeShapeType="1"/>
                </p:cNvSpPr>
                <p:nvPr/>
              </p:nvSpPr>
              <p:spPr bwMode="auto">
                <a:xfrm flipH="1">
                  <a:off x="3200400" y="3733800"/>
                  <a:ext cx="228600" cy="1524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00"/>
                </a:p>
              </p:txBody>
            </p:sp>
          </p:grpSp>
          <p:sp>
            <p:nvSpPr>
              <p:cNvPr id="5" name="Rectangle 4"/>
              <p:cNvSpPr/>
              <p:nvPr/>
            </p:nvSpPr>
            <p:spPr>
              <a:xfrm>
                <a:off x="6084286" y="3908604"/>
                <a:ext cx="3738642" cy="276999"/>
              </a:xfrm>
              <a:prstGeom prst="rect">
                <a:avLst/>
              </a:prstGeom>
              <a:ln>
                <a:solidFill>
                  <a:srgbClr val="008000"/>
                </a:solidFill>
              </a:ln>
            </p:spPr>
            <p:txBody>
              <a:bodyPr wrap="square">
                <a:spAutoFit/>
              </a:bodyPr>
              <a:lstStyle/>
              <a:p>
                <a:r>
                  <a:rPr lang="en-US" sz="1200" dirty="0" smtClean="0">
                    <a:solidFill>
                      <a:srgbClr val="008000"/>
                    </a:solidFill>
                    <a:latin typeface="Arial" charset="0"/>
                  </a:rPr>
                  <a:t>Reanalysis</a:t>
                </a:r>
                <a:r>
                  <a:rPr lang="en-US" sz="1000" dirty="0" smtClean="0">
                    <a:solidFill>
                      <a:srgbClr val="660066"/>
                    </a:solidFill>
                    <a:latin typeface="Arial" charset="0"/>
                  </a:rPr>
                  <a:t>: </a:t>
                </a:r>
                <a:r>
                  <a:rPr lang="en-US" sz="1000" dirty="0">
                    <a:solidFill>
                      <a:srgbClr val="660066"/>
                    </a:solidFill>
                    <a:latin typeface="Arial" charset="0"/>
                  </a:rPr>
                  <a:t>ECMWF interim </a:t>
                </a:r>
                <a:r>
                  <a:rPr lang="en-US" sz="1000" dirty="0" smtClean="0">
                    <a:solidFill>
                      <a:srgbClr val="660066"/>
                    </a:solidFill>
                    <a:latin typeface="Arial" charset="0"/>
                  </a:rPr>
                  <a:t>700 </a:t>
                </a:r>
                <a:r>
                  <a:rPr lang="en-US" sz="1000" dirty="0" err="1">
                    <a:solidFill>
                      <a:srgbClr val="660066"/>
                    </a:solidFill>
                    <a:latin typeface="Arial" charset="0"/>
                  </a:rPr>
                  <a:t>mb</a:t>
                </a:r>
                <a:r>
                  <a:rPr lang="en-US" sz="1000" dirty="0">
                    <a:solidFill>
                      <a:srgbClr val="660066"/>
                    </a:solidFill>
                    <a:latin typeface="Arial" charset="0"/>
                  </a:rPr>
                  <a:t>, ±</a:t>
                </a:r>
                <a:r>
                  <a:rPr lang="en-US" sz="1000" dirty="0" smtClean="0">
                    <a:solidFill>
                      <a:srgbClr val="660066"/>
                    </a:solidFill>
                    <a:latin typeface="Arial" charset="0"/>
                  </a:rPr>
                  <a:t>45</a:t>
                </a:r>
                <a:r>
                  <a:rPr lang="en-US" sz="1000" baseline="30000" dirty="0" smtClean="0">
                    <a:solidFill>
                      <a:srgbClr val="660066"/>
                    </a:solidFill>
                    <a:latin typeface="Arial" charset="0"/>
                  </a:rPr>
                  <a:t>o</a:t>
                </a:r>
                <a:r>
                  <a:rPr lang="en-US" sz="1000" dirty="0" smtClean="0">
                    <a:solidFill>
                      <a:srgbClr val="660066"/>
                    </a:solidFill>
                    <a:latin typeface="Arial" charset="0"/>
                  </a:rPr>
                  <a:t>, 1 year</a:t>
                </a:r>
                <a:endParaRPr lang="en-US" sz="1000" dirty="0">
                  <a:solidFill>
                    <a:srgbClr val="660066"/>
                  </a:solidFill>
                  <a:latin typeface="Arial" charset="0"/>
                </a:endParaRPr>
              </a:p>
            </p:txBody>
          </p:sp>
        </p:grpSp>
        <p:grpSp>
          <p:nvGrpSpPr>
            <p:cNvPr id="9" name="Group 8"/>
            <p:cNvGrpSpPr/>
            <p:nvPr/>
          </p:nvGrpSpPr>
          <p:grpSpPr>
            <a:xfrm>
              <a:off x="4811430" y="610131"/>
              <a:ext cx="4550859" cy="2271946"/>
              <a:chOff x="4811430" y="813509"/>
              <a:chExt cx="4550859" cy="3029246"/>
            </a:xfrm>
          </p:grpSpPr>
          <p:grpSp>
            <p:nvGrpSpPr>
              <p:cNvPr id="17" name="Group 16"/>
              <p:cNvGrpSpPr/>
              <p:nvPr/>
            </p:nvGrpSpPr>
            <p:grpSpPr>
              <a:xfrm>
                <a:off x="4811430" y="813509"/>
                <a:ext cx="4436981" cy="3029246"/>
                <a:chOff x="-77075" y="19914"/>
                <a:chExt cx="9622809" cy="6959888"/>
              </a:xfrm>
            </p:grpSpPr>
            <p:grpSp>
              <p:nvGrpSpPr>
                <p:cNvPr id="18" name="Group 107"/>
                <p:cNvGrpSpPr>
                  <a:grpSpLocks/>
                </p:cNvGrpSpPr>
                <p:nvPr/>
              </p:nvGrpSpPr>
              <p:grpSpPr bwMode="auto">
                <a:xfrm>
                  <a:off x="-77075" y="19914"/>
                  <a:ext cx="9205694" cy="6959888"/>
                  <a:chOff x="196" y="202"/>
                  <a:chExt cx="5255" cy="4194"/>
                </a:xfrm>
              </p:grpSpPr>
              <p:sp>
                <p:nvSpPr>
                  <p:cNvPr id="36" name="Freeform 6"/>
                  <p:cNvSpPr>
                    <a:spLocks/>
                  </p:cNvSpPr>
                  <p:nvPr/>
                </p:nvSpPr>
                <p:spPr bwMode="auto">
                  <a:xfrm>
                    <a:off x="453" y="2119"/>
                    <a:ext cx="3019" cy="1669"/>
                  </a:xfrm>
                  <a:custGeom>
                    <a:avLst/>
                    <a:gdLst>
                      <a:gd name="T0" fmla="*/ 468 w 3019"/>
                      <a:gd name="T1" fmla="*/ 119 h 1669"/>
                      <a:gd name="T2" fmla="*/ 851 w 3019"/>
                      <a:gd name="T3" fmla="*/ 412 h 1669"/>
                      <a:gd name="T4" fmla="*/ 1092 w 3019"/>
                      <a:gd name="T5" fmla="*/ 440 h 1669"/>
                      <a:gd name="T6" fmla="*/ 1269 w 3019"/>
                      <a:gd name="T7" fmla="*/ 642 h 1669"/>
                      <a:gd name="T8" fmla="*/ 1410 w 3019"/>
                      <a:gd name="T9" fmla="*/ 623 h 1669"/>
                      <a:gd name="T10" fmla="*/ 1531 w 3019"/>
                      <a:gd name="T11" fmla="*/ 706 h 1669"/>
                      <a:gd name="T12" fmla="*/ 1630 w 3019"/>
                      <a:gd name="T13" fmla="*/ 761 h 1669"/>
                      <a:gd name="T14" fmla="*/ 1715 w 3019"/>
                      <a:gd name="T15" fmla="*/ 834 h 1669"/>
                      <a:gd name="T16" fmla="*/ 1793 w 3019"/>
                      <a:gd name="T17" fmla="*/ 825 h 1669"/>
                      <a:gd name="T18" fmla="*/ 1857 w 3019"/>
                      <a:gd name="T19" fmla="*/ 899 h 1669"/>
                      <a:gd name="T20" fmla="*/ 1920 w 3019"/>
                      <a:gd name="T21" fmla="*/ 908 h 1669"/>
                      <a:gd name="T22" fmla="*/ 1977 w 3019"/>
                      <a:gd name="T23" fmla="*/ 963 h 1669"/>
                      <a:gd name="T24" fmla="*/ 2034 w 3019"/>
                      <a:gd name="T25" fmla="*/ 1009 h 1669"/>
                      <a:gd name="T26" fmla="*/ 2083 w 3019"/>
                      <a:gd name="T27" fmla="*/ 990 h 1669"/>
                      <a:gd name="T28" fmla="*/ 2126 w 3019"/>
                      <a:gd name="T29" fmla="*/ 1064 h 1669"/>
                      <a:gd name="T30" fmla="*/ 2168 w 3019"/>
                      <a:gd name="T31" fmla="*/ 1082 h 1669"/>
                      <a:gd name="T32" fmla="*/ 2211 w 3019"/>
                      <a:gd name="T33" fmla="*/ 1100 h 1669"/>
                      <a:gd name="T34" fmla="*/ 2246 w 3019"/>
                      <a:gd name="T35" fmla="*/ 1110 h 1669"/>
                      <a:gd name="T36" fmla="*/ 2282 w 3019"/>
                      <a:gd name="T37" fmla="*/ 1110 h 1669"/>
                      <a:gd name="T38" fmla="*/ 2317 w 3019"/>
                      <a:gd name="T39" fmla="*/ 1174 h 1669"/>
                      <a:gd name="T40" fmla="*/ 2353 w 3019"/>
                      <a:gd name="T41" fmla="*/ 1165 h 1669"/>
                      <a:gd name="T42" fmla="*/ 2381 w 3019"/>
                      <a:gd name="T43" fmla="*/ 1183 h 1669"/>
                      <a:gd name="T44" fmla="*/ 2409 w 3019"/>
                      <a:gd name="T45" fmla="*/ 1210 h 1669"/>
                      <a:gd name="T46" fmla="*/ 2438 w 3019"/>
                      <a:gd name="T47" fmla="*/ 1229 h 1669"/>
                      <a:gd name="T48" fmla="*/ 2466 w 3019"/>
                      <a:gd name="T49" fmla="*/ 1229 h 1669"/>
                      <a:gd name="T50" fmla="*/ 2494 w 3019"/>
                      <a:gd name="T51" fmla="*/ 1256 h 1669"/>
                      <a:gd name="T52" fmla="*/ 2516 w 3019"/>
                      <a:gd name="T53" fmla="*/ 1284 h 1669"/>
                      <a:gd name="T54" fmla="*/ 2544 w 3019"/>
                      <a:gd name="T55" fmla="*/ 1284 h 1669"/>
                      <a:gd name="T56" fmla="*/ 2565 w 3019"/>
                      <a:gd name="T57" fmla="*/ 1311 h 1669"/>
                      <a:gd name="T58" fmla="*/ 2586 w 3019"/>
                      <a:gd name="T59" fmla="*/ 1311 h 1669"/>
                      <a:gd name="T60" fmla="*/ 2615 w 3019"/>
                      <a:gd name="T61" fmla="*/ 1320 h 1669"/>
                      <a:gd name="T62" fmla="*/ 2636 w 3019"/>
                      <a:gd name="T63" fmla="*/ 1339 h 1669"/>
                      <a:gd name="T64" fmla="*/ 2650 w 3019"/>
                      <a:gd name="T65" fmla="*/ 1394 h 1669"/>
                      <a:gd name="T66" fmla="*/ 2671 w 3019"/>
                      <a:gd name="T67" fmla="*/ 1376 h 1669"/>
                      <a:gd name="T68" fmla="*/ 2693 w 3019"/>
                      <a:gd name="T69" fmla="*/ 1366 h 1669"/>
                      <a:gd name="T70" fmla="*/ 2714 w 3019"/>
                      <a:gd name="T71" fmla="*/ 1366 h 1669"/>
                      <a:gd name="T72" fmla="*/ 2728 w 3019"/>
                      <a:gd name="T73" fmla="*/ 1385 h 1669"/>
                      <a:gd name="T74" fmla="*/ 2749 w 3019"/>
                      <a:gd name="T75" fmla="*/ 1431 h 1669"/>
                      <a:gd name="T76" fmla="*/ 2764 w 3019"/>
                      <a:gd name="T77" fmla="*/ 1467 h 1669"/>
                      <a:gd name="T78" fmla="*/ 2785 w 3019"/>
                      <a:gd name="T79" fmla="*/ 1476 h 1669"/>
                      <a:gd name="T80" fmla="*/ 2799 w 3019"/>
                      <a:gd name="T81" fmla="*/ 1486 h 1669"/>
                      <a:gd name="T82" fmla="*/ 2813 w 3019"/>
                      <a:gd name="T83" fmla="*/ 1504 h 1669"/>
                      <a:gd name="T84" fmla="*/ 2834 w 3019"/>
                      <a:gd name="T85" fmla="*/ 1495 h 1669"/>
                      <a:gd name="T86" fmla="*/ 2849 w 3019"/>
                      <a:gd name="T87" fmla="*/ 1522 h 1669"/>
                      <a:gd name="T88" fmla="*/ 2863 w 3019"/>
                      <a:gd name="T89" fmla="*/ 1513 h 1669"/>
                      <a:gd name="T90" fmla="*/ 2877 w 3019"/>
                      <a:gd name="T91" fmla="*/ 1541 h 1669"/>
                      <a:gd name="T92" fmla="*/ 2891 w 3019"/>
                      <a:gd name="T93" fmla="*/ 1541 h 1669"/>
                      <a:gd name="T94" fmla="*/ 2905 w 3019"/>
                      <a:gd name="T95" fmla="*/ 1559 h 1669"/>
                      <a:gd name="T96" fmla="*/ 2919 w 3019"/>
                      <a:gd name="T97" fmla="*/ 1568 h 1669"/>
                      <a:gd name="T98" fmla="*/ 2934 w 3019"/>
                      <a:gd name="T99" fmla="*/ 1586 h 1669"/>
                      <a:gd name="T100" fmla="*/ 2948 w 3019"/>
                      <a:gd name="T101" fmla="*/ 1605 h 1669"/>
                      <a:gd name="T102" fmla="*/ 2962 w 3019"/>
                      <a:gd name="T103" fmla="*/ 1614 h 1669"/>
                      <a:gd name="T104" fmla="*/ 2969 w 3019"/>
                      <a:gd name="T105" fmla="*/ 1623 h 1669"/>
                      <a:gd name="T106" fmla="*/ 2983 w 3019"/>
                      <a:gd name="T107" fmla="*/ 1642 h 1669"/>
                      <a:gd name="T108" fmla="*/ 2997 w 3019"/>
                      <a:gd name="T109" fmla="*/ 1660 h 1669"/>
                      <a:gd name="T110" fmla="*/ 3012 w 3019"/>
                      <a:gd name="T111" fmla="*/ 1651 h 16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19"/>
                      <a:gd name="T169" fmla="*/ 0 h 1669"/>
                      <a:gd name="T170" fmla="*/ 3019 w 3019"/>
                      <a:gd name="T171" fmla="*/ 1669 h 16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19" h="1669">
                        <a:moveTo>
                          <a:pt x="0" y="0"/>
                        </a:moveTo>
                        <a:lnTo>
                          <a:pt x="277" y="36"/>
                        </a:lnTo>
                        <a:lnTo>
                          <a:pt x="468" y="119"/>
                        </a:lnTo>
                        <a:lnTo>
                          <a:pt x="624" y="137"/>
                        </a:lnTo>
                        <a:lnTo>
                          <a:pt x="744" y="293"/>
                        </a:lnTo>
                        <a:lnTo>
                          <a:pt x="851" y="412"/>
                        </a:lnTo>
                        <a:lnTo>
                          <a:pt x="943" y="376"/>
                        </a:lnTo>
                        <a:lnTo>
                          <a:pt x="1021" y="422"/>
                        </a:lnTo>
                        <a:lnTo>
                          <a:pt x="1092" y="440"/>
                        </a:lnTo>
                        <a:lnTo>
                          <a:pt x="1155" y="541"/>
                        </a:lnTo>
                        <a:lnTo>
                          <a:pt x="1219" y="623"/>
                        </a:lnTo>
                        <a:lnTo>
                          <a:pt x="1269" y="642"/>
                        </a:lnTo>
                        <a:lnTo>
                          <a:pt x="1318" y="633"/>
                        </a:lnTo>
                        <a:lnTo>
                          <a:pt x="1368" y="642"/>
                        </a:lnTo>
                        <a:lnTo>
                          <a:pt x="1410" y="623"/>
                        </a:lnTo>
                        <a:lnTo>
                          <a:pt x="1453" y="651"/>
                        </a:lnTo>
                        <a:lnTo>
                          <a:pt x="1488" y="660"/>
                        </a:lnTo>
                        <a:lnTo>
                          <a:pt x="1531" y="706"/>
                        </a:lnTo>
                        <a:lnTo>
                          <a:pt x="1559" y="706"/>
                        </a:lnTo>
                        <a:lnTo>
                          <a:pt x="1595" y="678"/>
                        </a:lnTo>
                        <a:lnTo>
                          <a:pt x="1630" y="761"/>
                        </a:lnTo>
                        <a:lnTo>
                          <a:pt x="1658" y="825"/>
                        </a:lnTo>
                        <a:lnTo>
                          <a:pt x="1687" y="825"/>
                        </a:lnTo>
                        <a:lnTo>
                          <a:pt x="1715" y="834"/>
                        </a:lnTo>
                        <a:lnTo>
                          <a:pt x="1743" y="816"/>
                        </a:lnTo>
                        <a:lnTo>
                          <a:pt x="1765" y="798"/>
                        </a:lnTo>
                        <a:lnTo>
                          <a:pt x="1793" y="825"/>
                        </a:lnTo>
                        <a:lnTo>
                          <a:pt x="1814" y="871"/>
                        </a:lnTo>
                        <a:lnTo>
                          <a:pt x="1835" y="935"/>
                        </a:lnTo>
                        <a:lnTo>
                          <a:pt x="1857" y="899"/>
                        </a:lnTo>
                        <a:lnTo>
                          <a:pt x="1878" y="899"/>
                        </a:lnTo>
                        <a:lnTo>
                          <a:pt x="1899" y="908"/>
                        </a:lnTo>
                        <a:lnTo>
                          <a:pt x="1920" y="908"/>
                        </a:lnTo>
                        <a:lnTo>
                          <a:pt x="1942" y="935"/>
                        </a:lnTo>
                        <a:lnTo>
                          <a:pt x="1963" y="954"/>
                        </a:lnTo>
                        <a:lnTo>
                          <a:pt x="1977" y="963"/>
                        </a:lnTo>
                        <a:lnTo>
                          <a:pt x="1998" y="981"/>
                        </a:lnTo>
                        <a:lnTo>
                          <a:pt x="2013" y="999"/>
                        </a:lnTo>
                        <a:lnTo>
                          <a:pt x="2034" y="1009"/>
                        </a:lnTo>
                        <a:lnTo>
                          <a:pt x="2048" y="999"/>
                        </a:lnTo>
                        <a:lnTo>
                          <a:pt x="2062" y="990"/>
                        </a:lnTo>
                        <a:lnTo>
                          <a:pt x="2083" y="990"/>
                        </a:lnTo>
                        <a:lnTo>
                          <a:pt x="2098" y="1018"/>
                        </a:lnTo>
                        <a:lnTo>
                          <a:pt x="2112" y="1045"/>
                        </a:lnTo>
                        <a:lnTo>
                          <a:pt x="2126" y="1064"/>
                        </a:lnTo>
                        <a:lnTo>
                          <a:pt x="2140" y="1045"/>
                        </a:lnTo>
                        <a:lnTo>
                          <a:pt x="2154" y="1073"/>
                        </a:lnTo>
                        <a:lnTo>
                          <a:pt x="2168" y="1082"/>
                        </a:lnTo>
                        <a:lnTo>
                          <a:pt x="2183" y="1082"/>
                        </a:lnTo>
                        <a:lnTo>
                          <a:pt x="2197" y="1082"/>
                        </a:lnTo>
                        <a:lnTo>
                          <a:pt x="2211" y="1100"/>
                        </a:lnTo>
                        <a:lnTo>
                          <a:pt x="2225" y="1128"/>
                        </a:lnTo>
                        <a:lnTo>
                          <a:pt x="2232" y="1119"/>
                        </a:lnTo>
                        <a:lnTo>
                          <a:pt x="2246" y="1110"/>
                        </a:lnTo>
                        <a:lnTo>
                          <a:pt x="2261" y="1100"/>
                        </a:lnTo>
                        <a:lnTo>
                          <a:pt x="2275" y="1082"/>
                        </a:lnTo>
                        <a:lnTo>
                          <a:pt x="2282" y="1110"/>
                        </a:lnTo>
                        <a:lnTo>
                          <a:pt x="2296" y="1137"/>
                        </a:lnTo>
                        <a:lnTo>
                          <a:pt x="2310" y="1155"/>
                        </a:lnTo>
                        <a:lnTo>
                          <a:pt x="2317" y="1174"/>
                        </a:lnTo>
                        <a:lnTo>
                          <a:pt x="2331" y="1146"/>
                        </a:lnTo>
                        <a:lnTo>
                          <a:pt x="2338" y="1146"/>
                        </a:lnTo>
                        <a:lnTo>
                          <a:pt x="2353" y="1165"/>
                        </a:lnTo>
                        <a:lnTo>
                          <a:pt x="2360" y="1146"/>
                        </a:lnTo>
                        <a:lnTo>
                          <a:pt x="2374" y="1165"/>
                        </a:lnTo>
                        <a:lnTo>
                          <a:pt x="2381" y="1183"/>
                        </a:lnTo>
                        <a:lnTo>
                          <a:pt x="2395" y="1192"/>
                        </a:lnTo>
                        <a:lnTo>
                          <a:pt x="2402" y="1201"/>
                        </a:lnTo>
                        <a:lnTo>
                          <a:pt x="2409" y="1210"/>
                        </a:lnTo>
                        <a:lnTo>
                          <a:pt x="2423" y="1238"/>
                        </a:lnTo>
                        <a:lnTo>
                          <a:pt x="2431" y="1256"/>
                        </a:lnTo>
                        <a:lnTo>
                          <a:pt x="2438" y="1229"/>
                        </a:lnTo>
                        <a:lnTo>
                          <a:pt x="2452" y="1229"/>
                        </a:lnTo>
                        <a:lnTo>
                          <a:pt x="2459" y="1220"/>
                        </a:lnTo>
                        <a:lnTo>
                          <a:pt x="2466" y="1229"/>
                        </a:lnTo>
                        <a:lnTo>
                          <a:pt x="2473" y="1238"/>
                        </a:lnTo>
                        <a:lnTo>
                          <a:pt x="2487" y="1265"/>
                        </a:lnTo>
                        <a:lnTo>
                          <a:pt x="2494" y="1256"/>
                        </a:lnTo>
                        <a:lnTo>
                          <a:pt x="2501" y="1238"/>
                        </a:lnTo>
                        <a:lnTo>
                          <a:pt x="2508" y="1256"/>
                        </a:lnTo>
                        <a:lnTo>
                          <a:pt x="2516" y="1284"/>
                        </a:lnTo>
                        <a:lnTo>
                          <a:pt x="2530" y="1293"/>
                        </a:lnTo>
                        <a:lnTo>
                          <a:pt x="2537" y="1284"/>
                        </a:lnTo>
                        <a:lnTo>
                          <a:pt x="2544" y="1284"/>
                        </a:lnTo>
                        <a:lnTo>
                          <a:pt x="2551" y="1293"/>
                        </a:lnTo>
                        <a:lnTo>
                          <a:pt x="2558" y="1311"/>
                        </a:lnTo>
                        <a:lnTo>
                          <a:pt x="2565" y="1311"/>
                        </a:lnTo>
                        <a:lnTo>
                          <a:pt x="2572" y="1311"/>
                        </a:lnTo>
                        <a:lnTo>
                          <a:pt x="2579" y="1320"/>
                        </a:lnTo>
                        <a:lnTo>
                          <a:pt x="2586" y="1311"/>
                        </a:lnTo>
                        <a:lnTo>
                          <a:pt x="2593" y="1330"/>
                        </a:lnTo>
                        <a:lnTo>
                          <a:pt x="2601" y="1339"/>
                        </a:lnTo>
                        <a:lnTo>
                          <a:pt x="2615" y="1320"/>
                        </a:lnTo>
                        <a:lnTo>
                          <a:pt x="2622" y="1330"/>
                        </a:lnTo>
                        <a:lnTo>
                          <a:pt x="2629" y="1339"/>
                        </a:lnTo>
                        <a:lnTo>
                          <a:pt x="2636" y="1339"/>
                        </a:lnTo>
                        <a:lnTo>
                          <a:pt x="2636" y="1348"/>
                        </a:lnTo>
                        <a:lnTo>
                          <a:pt x="2643" y="1376"/>
                        </a:lnTo>
                        <a:lnTo>
                          <a:pt x="2650" y="1394"/>
                        </a:lnTo>
                        <a:lnTo>
                          <a:pt x="2657" y="1385"/>
                        </a:lnTo>
                        <a:lnTo>
                          <a:pt x="2664" y="1385"/>
                        </a:lnTo>
                        <a:lnTo>
                          <a:pt x="2671" y="1376"/>
                        </a:lnTo>
                        <a:lnTo>
                          <a:pt x="2679" y="1376"/>
                        </a:lnTo>
                        <a:lnTo>
                          <a:pt x="2686" y="1376"/>
                        </a:lnTo>
                        <a:lnTo>
                          <a:pt x="2693" y="1366"/>
                        </a:lnTo>
                        <a:lnTo>
                          <a:pt x="2700" y="1385"/>
                        </a:lnTo>
                        <a:lnTo>
                          <a:pt x="2707" y="1385"/>
                        </a:lnTo>
                        <a:lnTo>
                          <a:pt x="2714" y="1366"/>
                        </a:lnTo>
                        <a:lnTo>
                          <a:pt x="2721" y="1376"/>
                        </a:lnTo>
                        <a:lnTo>
                          <a:pt x="2728" y="1385"/>
                        </a:lnTo>
                        <a:lnTo>
                          <a:pt x="2735" y="1403"/>
                        </a:lnTo>
                        <a:lnTo>
                          <a:pt x="2742" y="1412"/>
                        </a:lnTo>
                        <a:lnTo>
                          <a:pt x="2749" y="1431"/>
                        </a:lnTo>
                        <a:lnTo>
                          <a:pt x="2756" y="1449"/>
                        </a:lnTo>
                        <a:lnTo>
                          <a:pt x="2756" y="1458"/>
                        </a:lnTo>
                        <a:lnTo>
                          <a:pt x="2764" y="1467"/>
                        </a:lnTo>
                        <a:lnTo>
                          <a:pt x="2771" y="1476"/>
                        </a:lnTo>
                        <a:lnTo>
                          <a:pt x="2778" y="1486"/>
                        </a:lnTo>
                        <a:lnTo>
                          <a:pt x="2785" y="1476"/>
                        </a:lnTo>
                        <a:lnTo>
                          <a:pt x="2785" y="1467"/>
                        </a:lnTo>
                        <a:lnTo>
                          <a:pt x="2792" y="1476"/>
                        </a:lnTo>
                        <a:lnTo>
                          <a:pt x="2799" y="1486"/>
                        </a:lnTo>
                        <a:lnTo>
                          <a:pt x="2806" y="1486"/>
                        </a:lnTo>
                        <a:lnTo>
                          <a:pt x="2813" y="1504"/>
                        </a:lnTo>
                        <a:lnTo>
                          <a:pt x="2820" y="1504"/>
                        </a:lnTo>
                        <a:lnTo>
                          <a:pt x="2827" y="1504"/>
                        </a:lnTo>
                        <a:lnTo>
                          <a:pt x="2834" y="1495"/>
                        </a:lnTo>
                        <a:lnTo>
                          <a:pt x="2834" y="1504"/>
                        </a:lnTo>
                        <a:lnTo>
                          <a:pt x="2841" y="1513"/>
                        </a:lnTo>
                        <a:lnTo>
                          <a:pt x="2849" y="1522"/>
                        </a:lnTo>
                        <a:lnTo>
                          <a:pt x="2856" y="1513"/>
                        </a:lnTo>
                        <a:lnTo>
                          <a:pt x="2863" y="1513"/>
                        </a:lnTo>
                        <a:lnTo>
                          <a:pt x="2870" y="1522"/>
                        </a:lnTo>
                        <a:lnTo>
                          <a:pt x="2870" y="1531"/>
                        </a:lnTo>
                        <a:lnTo>
                          <a:pt x="2877" y="1541"/>
                        </a:lnTo>
                        <a:lnTo>
                          <a:pt x="2884" y="1541"/>
                        </a:lnTo>
                        <a:lnTo>
                          <a:pt x="2884" y="1531"/>
                        </a:lnTo>
                        <a:lnTo>
                          <a:pt x="2891" y="1541"/>
                        </a:lnTo>
                        <a:lnTo>
                          <a:pt x="2898" y="1550"/>
                        </a:lnTo>
                        <a:lnTo>
                          <a:pt x="2905" y="1559"/>
                        </a:lnTo>
                        <a:lnTo>
                          <a:pt x="2912" y="1559"/>
                        </a:lnTo>
                        <a:lnTo>
                          <a:pt x="2912" y="1568"/>
                        </a:lnTo>
                        <a:lnTo>
                          <a:pt x="2919" y="1568"/>
                        </a:lnTo>
                        <a:lnTo>
                          <a:pt x="2926" y="1568"/>
                        </a:lnTo>
                        <a:lnTo>
                          <a:pt x="2926" y="1577"/>
                        </a:lnTo>
                        <a:lnTo>
                          <a:pt x="2934" y="1586"/>
                        </a:lnTo>
                        <a:lnTo>
                          <a:pt x="2934" y="1605"/>
                        </a:lnTo>
                        <a:lnTo>
                          <a:pt x="2941" y="1605"/>
                        </a:lnTo>
                        <a:lnTo>
                          <a:pt x="2948" y="1605"/>
                        </a:lnTo>
                        <a:lnTo>
                          <a:pt x="2955" y="1614"/>
                        </a:lnTo>
                        <a:lnTo>
                          <a:pt x="2962" y="1614"/>
                        </a:lnTo>
                        <a:lnTo>
                          <a:pt x="2969" y="1623"/>
                        </a:lnTo>
                        <a:lnTo>
                          <a:pt x="2976" y="1632"/>
                        </a:lnTo>
                        <a:lnTo>
                          <a:pt x="2983" y="1642"/>
                        </a:lnTo>
                        <a:lnTo>
                          <a:pt x="2990" y="1651"/>
                        </a:lnTo>
                        <a:lnTo>
                          <a:pt x="2997" y="1660"/>
                        </a:lnTo>
                        <a:lnTo>
                          <a:pt x="3004" y="1660"/>
                        </a:lnTo>
                        <a:lnTo>
                          <a:pt x="3004" y="1651"/>
                        </a:lnTo>
                        <a:lnTo>
                          <a:pt x="3012" y="1651"/>
                        </a:lnTo>
                        <a:lnTo>
                          <a:pt x="3012" y="1660"/>
                        </a:lnTo>
                        <a:lnTo>
                          <a:pt x="3019" y="1669"/>
                        </a:lnTo>
                      </a:path>
                    </a:pathLst>
                  </a:custGeom>
                  <a:noFill/>
                  <a:ln w="33338">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7" name="Freeform 7"/>
                  <p:cNvSpPr>
                    <a:spLocks/>
                  </p:cNvSpPr>
                  <p:nvPr/>
                </p:nvSpPr>
                <p:spPr bwMode="auto">
                  <a:xfrm>
                    <a:off x="461" y="2027"/>
                    <a:ext cx="3011" cy="1596"/>
                  </a:xfrm>
                  <a:custGeom>
                    <a:avLst/>
                    <a:gdLst>
                      <a:gd name="T0" fmla="*/ 0 w 3011"/>
                      <a:gd name="T1" fmla="*/ 0 h 1596"/>
                      <a:gd name="T2" fmla="*/ 0 w 3011"/>
                      <a:gd name="T3" fmla="*/ 0 h 1596"/>
                      <a:gd name="T4" fmla="*/ 14 w 3011"/>
                      <a:gd name="T5" fmla="*/ 9 h 1596"/>
                      <a:gd name="T6" fmla="*/ 56 w 3011"/>
                      <a:gd name="T7" fmla="*/ 28 h 1596"/>
                      <a:gd name="T8" fmla="*/ 177 w 3011"/>
                      <a:gd name="T9" fmla="*/ 92 h 1596"/>
                      <a:gd name="T10" fmla="*/ 304 w 3011"/>
                      <a:gd name="T11" fmla="*/ 156 h 1596"/>
                      <a:gd name="T12" fmla="*/ 425 w 3011"/>
                      <a:gd name="T13" fmla="*/ 229 h 1596"/>
                      <a:gd name="T14" fmla="*/ 545 w 3011"/>
                      <a:gd name="T15" fmla="*/ 294 h 1596"/>
                      <a:gd name="T16" fmla="*/ 673 w 3011"/>
                      <a:gd name="T17" fmla="*/ 358 h 1596"/>
                      <a:gd name="T18" fmla="*/ 793 w 3011"/>
                      <a:gd name="T19" fmla="*/ 422 h 1596"/>
                      <a:gd name="T20" fmla="*/ 913 w 3011"/>
                      <a:gd name="T21" fmla="*/ 486 h 1596"/>
                      <a:gd name="T22" fmla="*/ 1041 w 3011"/>
                      <a:gd name="T23" fmla="*/ 550 h 1596"/>
                      <a:gd name="T24" fmla="*/ 1161 w 3011"/>
                      <a:gd name="T25" fmla="*/ 615 h 1596"/>
                      <a:gd name="T26" fmla="*/ 1289 w 3011"/>
                      <a:gd name="T27" fmla="*/ 688 h 1596"/>
                      <a:gd name="T28" fmla="*/ 1409 w 3011"/>
                      <a:gd name="T29" fmla="*/ 752 h 1596"/>
                      <a:gd name="T30" fmla="*/ 1530 w 3011"/>
                      <a:gd name="T31" fmla="*/ 816 h 1596"/>
                      <a:gd name="T32" fmla="*/ 1650 w 3011"/>
                      <a:gd name="T33" fmla="*/ 881 h 1596"/>
                      <a:gd name="T34" fmla="*/ 1778 w 3011"/>
                      <a:gd name="T35" fmla="*/ 945 h 1596"/>
                      <a:gd name="T36" fmla="*/ 1905 w 3011"/>
                      <a:gd name="T37" fmla="*/ 1009 h 1596"/>
                      <a:gd name="T38" fmla="*/ 2019 w 3011"/>
                      <a:gd name="T39" fmla="*/ 1073 h 1596"/>
                      <a:gd name="T40" fmla="*/ 2146 w 3011"/>
                      <a:gd name="T41" fmla="*/ 1137 h 1596"/>
                      <a:gd name="T42" fmla="*/ 2267 w 3011"/>
                      <a:gd name="T43" fmla="*/ 1202 h 1596"/>
                      <a:gd name="T44" fmla="*/ 2394 w 3011"/>
                      <a:gd name="T45" fmla="*/ 1266 h 1596"/>
                      <a:gd name="T46" fmla="*/ 2515 w 3011"/>
                      <a:gd name="T47" fmla="*/ 1339 h 1596"/>
                      <a:gd name="T48" fmla="*/ 2635 w 3011"/>
                      <a:gd name="T49" fmla="*/ 1403 h 1596"/>
                      <a:gd name="T50" fmla="*/ 2763 w 3011"/>
                      <a:gd name="T51" fmla="*/ 1468 h 1596"/>
                      <a:gd name="T52" fmla="*/ 2883 w 3011"/>
                      <a:gd name="T53" fmla="*/ 1532 h 1596"/>
                      <a:gd name="T54" fmla="*/ 2940 w 3011"/>
                      <a:gd name="T55" fmla="*/ 1559 h 1596"/>
                      <a:gd name="T56" fmla="*/ 2947 w 3011"/>
                      <a:gd name="T57" fmla="*/ 1568 h 1596"/>
                      <a:gd name="T58" fmla="*/ 2961 w 3011"/>
                      <a:gd name="T59" fmla="*/ 1568 h 1596"/>
                      <a:gd name="T60" fmla="*/ 2975 w 3011"/>
                      <a:gd name="T61" fmla="*/ 1578 h 1596"/>
                      <a:gd name="T62" fmla="*/ 2982 w 3011"/>
                      <a:gd name="T63" fmla="*/ 1587 h 1596"/>
                      <a:gd name="T64" fmla="*/ 2989 w 3011"/>
                      <a:gd name="T65" fmla="*/ 1587 h 1596"/>
                      <a:gd name="T66" fmla="*/ 2996 w 3011"/>
                      <a:gd name="T67" fmla="*/ 1587 h 1596"/>
                      <a:gd name="T68" fmla="*/ 2996 w 3011"/>
                      <a:gd name="T69" fmla="*/ 1596 h 1596"/>
                      <a:gd name="T70" fmla="*/ 3004 w 3011"/>
                      <a:gd name="T71" fmla="*/ 1596 h 1596"/>
                      <a:gd name="T72" fmla="*/ 3004 w 3011"/>
                      <a:gd name="T73" fmla="*/ 1596 h 1596"/>
                      <a:gd name="T74" fmla="*/ 3004 w 3011"/>
                      <a:gd name="T75" fmla="*/ 1596 h 15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1"/>
                      <a:gd name="T115" fmla="*/ 0 h 1596"/>
                      <a:gd name="T116" fmla="*/ 3011 w 3011"/>
                      <a:gd name="T117" fmla="*/ 1596 h 15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1" h="1596">
                        <a:moveTo>
                          <a:pt x="0" y="0"/>
                        </a:moveTo>
                        <a:lnTo>
                          <a:pt x="0" y="0"/>
                        </a:lnTo>
                        <a:lnTo>
                          <a:pt x="7" y="0"/>
                        </a:lnTo>
                        <a:lnTo>
                          <a:pt x="14" y="9"/>
                        </a:lnTo>
                        <a:lnTo>
                          <a:pt x="28" y="18"/>
                        </a:lnTo>
                        <a:lnTo>
                          <a:pt x="56" y="28"/>
                        </a:lnTo>
                        <a:lnTo>
                          <a:pt x="120" y="64"/>
                        </a:lnTo>
                        <a:lnTo>
                          <a:pt x="177" y="92"/>
                        </a:lnTo>
                        <a:lnTo>
                          <a:pt x="240" y="128"/>
                        </a:lnTo>
                        <a:lnTo>
                          <a:pt x="304" y="156"/>
                        </a:lnTo>
                        <a:lnTo>
                          <a:pt x="361" y="193"/>
                        </a:lnTo>
                        <a:lnTo>
                          <a:pt x="425" y="229"/>
                        </a:lnTo>
                        <a:lnTo>
                          <a:pt x="488" y="257"/>
                        </a:lnTo>
                        <a:lnTo>
                          <a:pt x="545" y="294"/>
                        </a:lnTo>
                        <a:lnTo>
                          <a:pt x="609" y="321"/>
                        </a:lnTo>
                        <a:lnTo>
                          <a:pt x="673" y="358"/>
                        </a:lnTo>
                        <a:lnTo>
                          <a:pt x="729" y="385"/>
                        </a:lnTo>
                        <a:lnTo>
                          <a:pt x="793" y="422"/>
                        </a:lnTo>
                        <a:lnTo>
                          <a:pt x="850" y="449"/>
                        </a:lnTo>
                        <a:lnTo>
                          <a:pt x="913" y="486"/>
                        </a:lnTo>
                        <a:lnTo>
                          <a:pt x="977" y="523"/>
                        </a:lnTo>
                        <a:lnTo>
                          <a:pt x="1041" y="550"/>
                        </a:lnTo>
                        <a:lnTo>
                          <a:pt x="1105" y="587"/>
                        </a:lnTo>
                        <a:lnTo>
                          <a:pt x="1161" y="615"/>
                        </a:lnTo>
                        <a:lnTo>
                          <a:pt x="1225" y="651"/>
                        </a:lnTo>
                        <a:lnTo>
                          <a:pt x="1289" y="688"/>
                        </a:lnTo>
                        <a:lnTo>
                          <a:pt x="1346" y="715"/>
                        </a:lnTo>
                        <a:lnTo>
                          <a:pt x="1409" y="752"/>
                        </a:lnTo>
                        <a:lnTo>
                          <a:pt x="1473" y="780"/>
                        </a:lnTo>
                        <a:lnTo>
                          <a:pt x="1530" y="816"/>
                        </a:lnTo>
                        <a:lnTo>
                          <a:pt x="1594" y="844"/>
                        </a:lnTo>
                        <a:lnTo>
                          <a:pt x="1650" y="881"/>
                        </a:lnTo>
                        <a:lnTo>
                          <a:pt x="1721" y="917"/>
                        </a:lnTo>
                        <a:lnTo>
                          <a:pt x="1778" y="945"/>
                        </a:lnTo>
                        <a:lnTo>
                          <a:pt x="1842" y="981"/>
                        </a:lnTo>
                        <a:lnTo>
                          <a:pt x="1905" y="1009"/>
                        </a:lnTo>
                        <a:lnTo>
                          <a:pt x="1962" y="1046"/>
                        </a:lnTo>
                        <a:lnTo>
                          <a:pt x="2019" y="1073"/>
                        </a:lnTo>
                        <a:lnTo>
                          <a:pt x="2082" y="1110"/>
                        </a:lnTo>
                        <a:lnTo>
                          <a:pt x="2146" y="1137"/>
                        </a:lnTo>
                        <a:lnTo>
                          <a:pt x="2210" y="1174"/>
                        </a:lnTo>
                        <a:lnTo>
                          <a:pt x="2267" y="1202"/>
                        </a:lnTo>
                        <a:lnTo>
                          <a:pt x="2330" y="1238"/>
                        </a:lnTo>
                        <a:lnTo>
                          <a:pt x="2394" y="1266"/>
                        </a:lnTo>
                        <a:lnTo>
                          <a:pt x="2451" y="1302"/>
                        </a:lnTo>
                        <a:lnTo>
                          <a:pt x="2515" y="1339"/>
                        </a:lnTo>
                        <a:lnTo>
                          <a:pt x="2578" y="1367"/>
                        </a:lnTo>
                        <a:lnTo>
                          <a:pt x="2635" y="1403"/>
                        </a:lnTo>
                        <a:lnTo>
                          <a:pt x="2699" y="1431"/>
                        </a:lnTo>
                        <a:lnTo>
                          <a:pt x="2763" y="1468"/>
                        </a:lnTo>
                        <a:lnTo>
                          <a:pt x="2819" y="1495"/>
                        </a:lnTo>
                        <a:lnTo>
                          <a:pt x="2883" y="1532"/>
                        </a:lnTo>
                        <a:lnTo>
                          <a:pt x="2940" y="1559"/>
                        </a:lnTo>
                        <a:lnTo>
                          <a:pt x="2947" y="1568"/>
                        </a:lnTo>
                        <a:lnTo>
                          <a:pt x="2961" y="1568"/>
                        </a:lnTo>
                        <a:lnTo>
                          <a:pt x="2975" y="1578"/>
                        </a:lnTo>
                        <a:lnTo>
                          <a:pt x="2982" y="1587"/>
                        </a:lnTo>
                        <a:lnTo>
                          <a:pt x="2989" y="1587"/>
                        </a:lnTo>
                        <a:lnTo>
                          <a:pt x="2996" y="1587"/>
                        </a:lnTo>
                        <a:lnTo>
                          <a:pt x="2996" y="1596"/>
                        </a:lnTo>
                        <a:lnTo>
                          <a:pt x="3004" y="1596"/>
                        </a:lnTo>
                        <a:lnTo>
                          <a:pt x="3011" y="1596"/>
                        </a:lnTo>
                      </a:path>
                    </a:pathLst>
                  </a:custGeom>
                  <a:noFill/>
                  <a:ln w="22225">
                    <a:solidFill>
                      <a:srgbClr val="3F3D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8" name="Freeform 8"/>
                  <p:cNvSpPr>
                    <a:spLocks/>
                  </p:cNvSpPr>
                  <p:nvPr/>
                </p:nvSpPr>
                <p:spPr bwMode="auto">
                  <a:xfrm>
                    <a:off x="453" y="1734"/>
                    <a:ext cx="3415" cy="1825"/>
                  </a:xfrm>
                  <a:custGeom>
                    <a:avLst/>
                    <a:gdLst>
                      <a:gd name="T0" fmla="*/ 744 w 3415"/>
                      <a:gd name="T1" fmla="*/ 293 h 1825"/>
                      <a:gd name="T2" fmla="*/ 1155 w 3415"/>
                      <a:gd name="T3" fmla="*/ 504 h 1825"/>
                      <a:gd name="T4" fmla="*/ 1410 w 3415"/>
                      <a:gd name="T5" fmla="*/ 605 h 1825"/>
                      <a:gd name="T6" fmla="*/ 1595 w 3415"/>
                      <a:gd name="T7" fmla="*/ 669 h 1825"/>
                      <a:gd name="T8" fmla="*/ 1743 w 3415"/>
                      <a:gd name="T9" fmla="*/ 788 h 1825"/>
                      <a:gd name="T10" fmla="*/ 1857 w 3415"/>
                      <a:gd name="T11" fmla="*/ 880 h 1825"/>
                      <a:gd name="T12" fmla="*/ 1963 w 3415"/>
                      <a:gd name="T13" fmla="*/ 926 h 1825"/>
                      <a:gd name="T14" fmla="*/ 2048 w 3415"/>
                      <a:gd name="T15" fmla="*/ 972 h 1825"/>
                      <a:gd name="T16" fmla="*/ 2126 w 3415"/>
                      <a:gd name="T17" fmla="*/ 1018 h 1825"/>
                      <a:gd name="T18" fmla="*/ 2197 w 3415"/>
                      <a:gd name="T19" fmla="*/ 1045 h 1825"/>
                      <a:gd name="T20" fmla="*/ 2261 w 3415"/>
                      <a:gd name="T21" fmla="*/ 1063 h 1825"/>
                      <a:gd name="T22" fmla="*/ 2317 w 3415"/>
                      <a:gd name="T23" fmla="*/ 1128 h 1825"/>
                      <a:gd name="T24" fmla="*/ 2374 w 3415"/>
                      <a:gd name="T25" fmla="*/ 1118 h 1825"/>
                      <a:gd name="T26" fmla="*/ 2423 w 3415"/>
                      <a:gd name="T27" fmla="*/ 1183 h 1825"/>
                      <a:gd name="T28" fmla="*/ 2466 w 3415"/>
                      <a:gd name="T29" fmla="*/ 1183 h 1825"/>
                      <a:gd name="T30" fmla="*/ 2508 w 3415"/>
                      <a:gd name="T31" fmla="*/ 1201 h 1825"/>
                      <a:gd name="T32" fmla="*/ 2551 w 3415"/>
                      <a:gd name="T33" fmla="*/ 1238 h 1825"/>
                      <a:gd name="T34" fmla="*/ 2586 w 3415"/>
                      <a:gd name="T35" fmla="*/ 1247 h 1825"/>
                      <a:gd name="T36" fmla="*/ 2629 w 3415"/>
                      <a:gd name="T37" fmla="*/ 1284 h 1825"/>
                      <a:gd name="T38" fmla="*/ 2657 w 3415"/>
                      <a:gd name="T39" fmla="*/ 1320 h 1825"/>
                      <a:gd name="T40" fmla="*/ 2693 w 3415"/>
                      <a:gd name="T41" fmla="*/ 1302 h 1825"/>
                      <a:gd name="T42" fmla="*/ 2721 w 3415"/>
                      <a:gd name="T43" fmla="*/ 1302 h 1825"/>
                      <a:gd name="T44" fmla="*/ 2756 w 3415"/>
                      <a:gd name="T45" fmla="*/ 1366 h 1825"/>
                      <a:gd name="T46" fmla="*/ 2785 w 3415"/>
                      <a:gd name="T47" fmla="*/ 1384 h 1825"/>
                      <a:gd name="T48" fmla="*/ 2813 w 3415"/>
                      <a:gd name="T49" fmla="*/ 1412 h 1825"/>
                      <a:gd name="T50" fmla="*/ 2834 w 3415"/>
                      <a:gd name="T51" fmla="*/ 1412 h 1825"/>
                      <a:gd name="T52" fmla="*/ 2863 w 3415"/>
                      <a:gd name="T53" fmla="*/ 1421 h 1825"/>
                      <a:gd name="T54" fmla="*/ 2884 w 3415"/>
                      <a:gd name="T55" fmla="*/ 1440 h 1825"/>
                      <a:gd name="T56" fmla="*/ 2912 w 3415"/>
                      <a:gd name="T57" fmla="*/ 1458 h 1825"/>
                      <a:gd name="T58" fmla="*/ 2934 w 3415"/>
                      <a:gd name="T59" fmla="*/ 1476 h 1825"/>
                      <a:gd name="T60" fmla="*/ 2955 w 3415"/>
                      <a:gd name="T61" fmla="*/ 1495 h 1825"/>
                      <a:gd name="T62" fmla="*/ 2976 w 3415"/>
                      <a:gd name="T63" fmla="*/ 1513 h 1825"/>
                      <a:gd name="T64" fmla="*/ 2997 w 3415"/>
                      <a:gd name="T65" fmla="*/ 1531 h 1825"/>
                      <a:gd name="T66" fmla="*/ 3019 w 3415"/>
                      <a:gd name="T67" fmla="*/ 1540 h 1825"/>
                      <a:gd name="T68" fmla="*/ 3040 w 3415"/>
                      <a:gd name="T69" fmla="*/ 1550 h 1825"/>
                      <a:gd name="T70" fmla="*/ 3054 w 3415"/>
                      <a:gd name="T71" fmla="*/ 1568 h 1825"/>
                      <a:gd name="T72" fmla="*/ 3075 w 3415"/>
                      <a:gd name="T73" fmla="*/ 1568 h 1825"/>
                      <a:gd name="T74" fmla="*/ 3089 w 3415"/>
                      <a:gd name="T75" fmla="*/ 1586 h 1825"/>
                      <a:gd name="T76" fmla="*/ 3111 w 3415"/>
                      <a:gd name="T77" fmla="*/ 1605 h 1825"/>
                      <a:gd name="T78" fmla="*/ 3125 w 3415"/>
                      <a:gd name="T79" fmla="*/ 1614 h 1825"/>
                      <a:gd name="T80" fmla="*/ 3146 w 3415"/>
                      <a:gd name="T81" fmla="*/ 1623 h 1825"/>
                      <a:gd name="T82" fmla="*/ 3160 w 3415"/>
                      <a:gd name="T83" fmla="*/ 1641 h 1825"/>
                      <a:gd name="T84" fmla="*/ 3174 w 3415"/>
                      <a:gd name="T85" fmla="*/ 1641 h 1825"/>
                      <a:gd name="T86" fmla="*/ 3189 w 3415"/>
                      <a:gd name="T87" fmla="*/ 1641 h 1825"/>
                      <a:gd name="T88" fmla="*/ 3203 w 3415"/>
                      <a:gd name="T89" fmla="*/ 1650 h 1825"/>
                      <a:gd name="T90" fmla="*/ 3224 w 3415"/>
                      <a:gd name="T91" fmla="*/ 1660 h 1825"/>
                      <a:gd name="T92" fmla="*/ 3238 w 3415"/>
                      <a:gd name="T93" fmla="*/ 1687 h 1825"/>
                      <a:gd name="T94" fmla="*/ 3252 w 3415"/>
                      <a:gd name="T95" fmla="*/ 1705 h 1825"/>
                      <a:gd name="T96" fmla="*/ 3267 w 3415"/>
                      <a:gd name="T97" fmla="*/ 1715 h 1825"/>
                      <a:gd name="T98" fmla="*/ 3274 w 3415"/>
                      <a:gd name="T99" fmla="*/ 1715 h 1825"/>
                      <a:gd name="T100" fmla="*/ 3288 w 3415"/>
                      <a:gd name="T101" fmla="*/ 1724 h 1825"/>
                      <a:gd name="T102" fmla="*/ 3302 w 3415"/>
                      <a:gd name="T103" fmla="*/ 1742 h 1825"/>
                      <a:gd name="T104" fmla="*/ 3316 w 3415"/>
                      <a:gd name="T105" fmla="*/ 1751 h 1825"/>
                      <a:gd name="T106" fmla="*/ 3330 w 3415"/>
                      <a:gd name="T107" fmla="*/ 1751 h 1825"/>
                      <a:gd name="T108" fmla="*/ 3344 w 3415"/>
                      <a:gd name="T109" fmla="*/ 1770 h 1825"/>
                      <a:gd name="T110" fmla="*/ 3352 w 3415"/>
                      <a:gd name="T111" fmla="*/ 1770 h 1825"/>
                      <a:gd name="T112" fmla="*/ 3366 w 3415"/>
                      <a:gd name="T113" fmla="*/ 1788 h 1825"/>
                      <a:gd name="T114" fmla="*/ 3380 w 3415"/>
                      <a:gd name="T115" fmla="*/ 1797 h 1825"/>
                      <a:gd name="T116" fmla="*/ 3387 w 3415"/>
                      <a:gd name="T117" fmla="*/ 1806 h 1825"/>
                      <a:gd name="T118" fmla="*/ 3401 w 3415"/>
                      <a:gd name="T119" fmla="*/ 1806 h 1825"/>
                      <a:gd name="T120" fmla="*/ 3408 w 3415"/>
                      <a:gd name="T121" fmla="*/ 1816 h 18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5"/>
                      <a:gd name="T184" fmla="*/ 0 h 1825"/>
                      <a:gd name="T185" fmla="*/ 3415 w 3415"/>
                      <a:gd name="T186" fmla="*/ 1825 h 18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5" h="1825">
                        <a:moveTo>
                          <a:pt x="0" y="0"/>
                        </a:moveTo>
                        <a:lnTo>
                          <a:pt x="277" y="45"/>
                        </a:lnTo>
                        <a:lnTo>
                          <a:pt x="468" y="128"/>
                        </a:lnTo>
                        <a:lnTo>
                          <a:pt x="624" y="146"/>
                        </a:lnTo>
                        <a:lnTo>
                          <a:pt x="744" y="293"/>
                        </a:lnTo>
                        <a:lnTo>
                          <a:pt x="851" y="394"/>
                        </a:lnTo>
                        <a:lnTo>
                          <a:pt x="943" y="357"/>
                        </a:lnTo>
                        <a:lnTo>
                          <a:pt x="1021" y="403"/>
                        </a:lnTo>
                        <a:lnTo>
                          <a:pt x="1092" y="421"/>
                        </a:lnTo>
                        <a:lnTo>
                          <a:pt x="1155" y="504"/>
                        </a:lnTo>
                        <a:lnTo>
                          <a:pt x="1219" y="577"/>
                        </a:lnTo>
                        <a:lnTo>
                          <a:pt x="1269" y="614"/>
                        </a:lnTo>
                        <a:lnTo>
                          <a:pt x="1318" y="605"/>
                        </a:lnTo>
                        <a:lnTo>
                          <a:pt x="1368" y="614"/>
                        </a:lnTo>
                        <a:lnTo>
                          <a:pt x="1410" y="605"/>
                        </a:lnTo>
                        <a:lnTo>
                          <a:pt x="1453" y="632"/>
                        </a:lnTo>
                        <a:lnTo>
                          <a:pt x="1488" y="651"/>
                        </a:lnTo>
                        <a:lnTo>
                          <a:pt x="1531" y="697"/>
                        </a:lnTo>
                        <a:lnTo>
                          <a:pt x="1559" y="687"/>
                        </a:lnTo>
                        <a:lnTo>
                          <a:pt x="1595" y="669"/>
                        </a:lnTo>
                        <a:lnTo>
                          <a:pt x="1630" y="742"/>
                        </a:lnTo>
                        <a:lnTo>
                          <a:pt x="1658" y="797"/>
                        </a:lnTo>
                        <a:lnTo>
                          <a:pt x="1687" y="807"/>
                        </a:lnTo>
                        <a:lnTo>
                          <a:pt x="1715" y="816"/>
                        </a:lnTo>
                        <a:lnTo>
                          <a:pt x="1743" y="788"/>
                        </a:lnTo>
                        <a:lnTo>
                          <a:pt x="1765" y="779"/>
                        </a:lnTo>
                        <a:lnTo>
                          <a:pt x="1793" y="797"/>
                        </a:lnTo>
                        <a:lnTo>
                          <a:pt x="1814" y="852"/>
                        </a:lnTo>
                        <a:lnTo>
                          <a:pt x="1835" y="908"/>
                        </a:lnTo>
                        <a:lnTo>
                          <a:pt x="1857" y="880"/>
                        </a:lnTo>
                        <a:lnTo>
                          <a:pt x="1878" y="880"/>
                        </a:lnTo>
                        <a:lnTo>
                          <a:pt x="1899" y="889"/>
                        </a:lnTo>
                        <a:lnTo>
                          <a:pt x="1920" y="889"/>
                        </a:lnTo>
                        <a:lnTo>
                          <a:pt x="1942" y="917"/>
                        </a:lnTo>
                        <a:lnTo>
                          <a:pt x="1963" y="926"/>
                        </a:lnTo>
                        <a:lnTo>
                          <a:pt x="1977" y="935"/>
                        </a:lnTo>
                        <a:lnTo>
                          <a:pt x="1998" y="953"/>
                        </a:lnTo>
                        <a:lnTo>
                          <a:pt x="2013" y="972"/>
                        </a:lnTo>
                        <a:lnTo>
                          <a:pt x="2034" y="981"/>
                        </a:lnTo>
                        <a:lnTo>
                          <a:pt x="2048" y="972"/>
                        </a:lnTo>
                        <a:lnTo>
                          <a:pt x="2062" y="963"/>
                        </a:lnTo>
                        <a:lnTo>
                          <a:pt x="2083" y="963"/>
                        </a:lnTo>
                        <a:lnTo>
                          <a:pt x="2098" y="990"/>
                        </a:lnTo>
                        <a:lnTo>
                          <a:pt x="2112" y="1008"/>
                        </a:lnTo>
                        <a:lnTo>
                          <a:pt x="2126" y="1018"/>
                        </a:lnTo>
                        <a:lnTo>
                          <a:pt x="2140" y="1008"/>
                        </a:lnTo>
                        <a:lnTo>
                          <a:pt x="2154" y="1027"/>
                        </a:lnTo>
                        <a:lnTo>
                          <a:pt x="2168" y="1045"/>
                        </a:lnTo>
                        <a:lnTo>
                          <a:pt x="2183" y="1045"/>
                        </a:lnTo>
                        <a:lnTo>
                          <a:pt x="2197" y="1045"/>
                        </a:lnTo>
                        <a:lnTo>
                          <a:pt x="2211" y="1063"/>
                        </a:lnTo>
                        <a:lnTo>
                          <a:pt x="2225" y="1091"/>
                        </a:lnTo>
                        <a:lnTo>
                          <a:pt x="2232" y="1082"/>
                        </a:lnTo>
                        <a:lnTo>
                          <a:pt x="2246" y="1073"/>
                        </a:lnTo>
                        <a:lnTo>
                          <a:pt x="2261" y="1063"/>
                        </a:lnTo>
                        <a:lnTo>
                          <a:pt x="2275" y="1045"/>
                        </a:lnTo>
                        <a:lnTo>
                          <a:pt x="2282" y="1073"/>
                        </a:lnTo>
                        <a:lnTo>
                          <a:pt x="2296" y="1100"/>
                        </a:lnTo>
                        <a:lnTo>
                          <a:pt x="2310" y="1118"/>
                        </a:lnTo>
                        <a:lnTo>
                          <a:pt x="2317" y="1128"/>
                        </a:lnTo>
                        <a:lnTo>
                          <a:pt x="2331" y="1109"/>
                        </a:lnTo>
                        <a:lnTo>
                          <a:pt x="2338" y="1109"/>
                        </a:lnTo>
                        <a:lnTo>
                          <a:pt x="2353" y="1118"/>
                        </a:lnTo>
                        <a:lnTo>
                          <a:pt x="2360" y="1100"/>
                        </a:lnTo>
                        <a:lnTo>
                          <a:pt x="2374" y="1118"/>
                        </a:lnTo>
                        <a:lnTo>
                          <a:pt x="2381" y="1137"/>
                        </a:lnTo>
                        <a:lnTo>
                          <a:pt x="2395" y="1146"/>
                        </a:lnTo>
                        <a:lnTo>
                          <a:pt x="2402" y="1155"/>
                        </a:lnTo>
                        <a:lnTo>
                          <a:pt x="2409" y="1164"/>
                        </a:lnTo>
                        <a:lnTo>
                          <a:pt x="2423" y="1183"/>
                        </a:lnTo>
                        <a:lnTo>
                          <a:pt x="2431" y="1201"/>
                        </a:lnTo>
                        <a:lnTo>
                          <a:pt x="2438" y="1183"/>
                        </a:lnTo>
                        <a:lnTo>
                          <a:pt x="2452" y="1183"/>
                        </a:lnTo>
                        <a:lnTo>
                          <a:pt x="2459" y="1174"/>
                        </a:lnTo>
                        <a:lnTo>
                          <a:pt x="2466" y="1183"/>
                        </a:lnTo>
                        <a:lnTo>
                          <a:pt x="2473" y="1192"/>
                        </a:lnTo>
                        <a:lnTo>
                          <a:pt x="2487" y="1210"/>
                        </a:lnTo>
                        <a:lnTo>
                          <a:pt x="2494" y="1210"/>
                        </a:lnTo>
                        <a:lnTo>
                          <a:pt x="2501" y="1192"/>
                        </a:lnTo>
                        <a:lnTo>
                          <a:pt x="2508" y="1201"/>
                        </a:lnTo>
                        <a:lnTo>
                          <a:pt x="2516" y="1229"/>
                        </a:lnTo>
                        <a:lnTo>
                          <a:pt x="2530" y="1238"/>
                        </a:lnTo>
                        <a:lnTo>
                          <a:pt x="2537" y="1229"/>
                        </a:lnTo>
                        <a:lnTo>
                          <a:pt x="2544" y="1229"/>
                        </a:lnTo>
                        <a:lnTo>
                          <a:pt x="2551" y="1238"/>
                        </a:lnTo>
                        <a:lnTo>
                          <a:pt x="2558" y="1256"/>
                        </a:lnTo>
                        <a:lnTo>
                          <a:pt x="2565" y="1256"/>
                        </a:lnTo>
                        <a:lnTo>
                          <a:pt x="2572" y="1256"/>
                        </a:lnTo>
                        <a:lnTo>
                          <a:pt x="2579" y="1256"/>
                        </a:lnTo>
                        <a:lnTo>
                          <a:pt x="2586" y="1247"/>
                        </a:lnTo>
                        <a:lnTo>
                          <a:pt x="2593" y="1274"/>
                        </a:lnTo>
                        <a:lnTo>
                          <a:pt x="2601" y="1274"/>
                        </a:lnTo>
                        <a:lnTo>
                          <a:pt x="2615" y="1265"/>
                        </a:lnTo>
                        <a:lnTo>
                          <a:pt x="2622" y="1274"/>
                        </a:lnTo>
                        <a:lnTo>
                          <a:pt x="2629" y="1284"/>
                        </a:lnTo>
                        <a:lnTo>
                          <a:pt x="2636" y="1274"/>
                        </a:lnTo>
                        <a:lnTo>
                          <a:pt x="2636" y="1284"/>
                        </a:lnTo>
                        <a:lnTo>
                          <a:pt x="2643" y="1311"/>
                        </a:lnTo>
                        <a:lnTo>
                          <a:pt x="2650" y="1320"/>
                        </a:lnTo>
                        <a:lnTo>
                          <a:pt x="2657" y="1320"/>
                        </a:lnTo>
                        <a:lnTo>
                          <a:pt x="2664" y="1311"/>
                        </a:lnTo>
                        <a:lnTo>
                          <a:pt x="2671" y="1302"/>
                        </a:lnTo>
                        <a:lnTo>
                          <a:pt x="2679" y="1311"/>
                        </a:lnTo>
                        <a:lnTo>
                          <a:pt x="2686" y="1311"/>
                        </a:lnTo>
                        <a:lnTo>
                          <a:pt x="2693" y="1302"/>
                        </a:lnTo>
                        <a:lnTo>
                          <a:pt x="2700" y="1311"/>
                        </a:lnTo>
                        <a:lnTo>
                          <a:pt x="2707" y="1311"/>
                        </a:lnTo>
                        <a:lnTo>
                          <a:pt x="2714" y="1302"/>
                        </a:lnTo>
                        <a:lnTo>
                          <a:pt x="2721" y="1302"/>
                        </a:lnTo>
                        <a:lnTo>
                          <a:pt x="2728" y="1311"/>
                        </a:lnTo>
                        <a:lnTo>
                          <a:pt x="2735" y="1329"/>
                        </a:lnTo>
                        <a:lnTo>
                          <a:pt x="2742" y="1339"/>
                        </a:lnTo>
                        <a:lnTo>
                          <a:pt x="2749" y="1348"/>
                        </a:lnTo>
                        <a:lnTo>
                          <a:pt x="2756" y="1366"/>
                        </a:lnTo>
                        <a:lnTo>
                          <a:pt x="2756" y="1375"/>
                        </a:lnTo>
                        <a:lnTo>
                          <a:pt x="2764" y="1384"/>
                        </a:lnTo>
                        <a:lnTo>
                          <a:pt x="2771" y="1394"/>
                        </a:lnTo>
                        <a:lnTo>
                          <a:pt x="2778" y="1394"/>
                        </a:lnTo>
                        <a:lnTo>
                          <a:pt x="2785" y="1384"/>
                        </a:lnTo>
                        <a:lnTo>
                          <a:pt x="2792" y="1384"/>
                        </a:lnTo>
                        <a:lnTo>
                          <a:pt x="2799" y="1394"/>
                        </a:lnTo>
                        <a:lnTo>
                          <a:pt x="2806" y="1403"/>
                        </a:lnTo>
                        <a:lnTo>
                          <a:pt x="2813" y="1412"/>
                        </a:lnTo>
                        <a:lnTo>
                          <a:pt x="2820" y="1412"/>
                        </a:lnTo>
                        <a:lnTo>
                          <a:pt x="2827" y="1412"/>
                        </a:lnTo>
                        <a:lnTo>
                          <a:pt x="2834" y="1403"/>
                        </a:lnTo>
                        <a:lnTo>
                          <a:pt x="2834" y="1412"/>
                        </a:lnTo>
                        <a:lnTo>
                          <a:pt x="2841" y="1421"/>
                        </a:lnTo>
                        <a:lnTo>
                          <a:pt x="2849" y="1430"/>
                        </a:lnTo>
                        <a:lnTo>
                          <a:pt x="2856" y="1421"/>
                        </a:lnTo>
                        <a:lnTo>
                          <a:pt x="2863" y="1421"/>
                        </a:lnTo>
                        <a:lnTo>
                          <a:pt x="2870" y="1421"/>
                        </a:lnTo>
                        <a:lnTo>
                          <a:pt x="2870" y="1430"/>
                        </a:lnTo>
                        <a:lnTo>
                          <a:pt x="2877" y="1440"/>
                        </a:lnTo>
                        <a:lnTo>
                          <a:pt x="2884" y="1440"/>
                        </a:lnTo>
                        <a:lnTo>
                          <a:pt x="2891" y="1440"/>
                        </a:lnTo>
                        <a:lnTo>
                          <a:pt x="2898" y="1449"/>
                        </a:lnTo>
                        <a:lnTo>
                          <a:pt x="2905" y="1449"/>
                        </a:lnTo>
                        <a:lnTo>
                          <a:pt x="2912" y="1458"/>
                        </a:lnTo>
                        <a:lnTo>
                          <a:pt x="2919" y="1458"/>
                        </a:lnTo>
                        <a:lnTo>
                          <a:pt x="2926" y="1458"/>
                        </a:lnTo>
                        <a:lnTo>
                          <a:pt x="2926" y="1467"/>
                        </a:lnTo>
                        <a:lnTo>
                          <a:pt x="2934" y="1476"/>
                        </a:lnTo>
                        <a:lnTo>
                          <a:pt x="2934" y="1485"/>
                        </a:lnTo>
                        <a:lnTo>
                          <a:pt x="2941" y="1495"/>
                        </a:lnTo>
                        <a:lnTo>
                          <a:pt x="2948" y="1485"/>
                        </a:lnTo>
                        <a:lnTo>
                          <a:pt x="2948" y="1495"/>
                        </a:lnTo>
                        <a:lnTo>
                          <a:pt x="2955" y="1495"/>
                        </a:lnTo>
                        <a:lnTo>
                          <a:pt x="2962" y="1495"/>
                        </a:lnTo>
                        <a:lnTo>
                          <a:pt x="2969" y="1504"/>
                        </a:lnTo>
                        <a:lnTo>
                          <a:pt x="2976" y="1513"/>
                        </a:lnTo>
                        <a:lnTo>
                          <a:pt x="2983" y="1522"/>
                        </a:lnTo>
                        <a:lnTo>
                          <a:pt x="2990" y="1522"/>
                        </a:lnTo>
                        <a:lnTo>
                          <a:pt x="2997" y="1531"/>
                        </a:lnTo>
                        <a:lnTo>
                          <a:pt x="3004" y="1531"/>
                        </a:lnTo>
                        <a:lnTo>
                          <a:pt x="3004" y="1522"/>
                        </a:lnTo>
                        <a:lnTo>
                          <a:pt x="3012" y="1522"/>
                        </a:lnTo>
                        <a:lnTo>
                          <a:pt x="3012" y="1531"/>
                        </a:lnTo>
                        <a:lnTo>
                          <a:pt x="3019" y="1540"/>
                        </a:lnTo>
                        <a:lnTo>
                          <a:pt x="3026" y="1540"/>
                        </a:lnTo>
                        <a:lnTo>
                          <a:pt x="3026" y="1550"/>
                        </a:lnTo>
                        <a:lnTo>
                          <a:pt x="3033" y="1550"/>
                        </a:lnTo>
                        <a:lnTo>
                          <a:pt x="3040" y="1550"/>
                        </a:lnTo>
                        <a:lnTo>
                          <a:pt x="3047" y="1550"/>
                        </a:lnTo>
                        <a:lnTo>
                          <a:pt x="3047" y="1559"/>
                        </a:lnTo>
                        <a:lnTo>
                          <a:pt x="3054" y="1559"/>
                        </a:lnTo>
                        <a:lnTo>
                          <a:pt x="3054" y="1568"/>
                        </a:lnTo>
                        <a:lnTo>
                          <a:pt x="3061" y="1568"/>
                        </a:lnTo>
                        <a:lnTo>
                          <a:pt x="3061" y="1577"/>
                        </a:lnTo>
                        <a:lnTo>
                          <a:pt x="3068" y="1577"/>
                        </a:lnTo>
                        <a:lnTo>
                          <a:pt x="3068" y="1568"/>
                        </a:lnTo>
                        <a:lnTo>
                          <a:pt x="3075" y="1568"/>
                        </a:lnTo>
                        <a:lnTo>
                          <a:pt x="3075" y="1577"/>
                        </a:lnTo>
                        <a:lnTo>
                          <a:pt x="3082" y="1577"/>
                        </a:lnTo>
                        <a:lnTo>
                          <a:pt x="3089" y="1577"/>
                        </a:lnTo>
                        <a:lnTo>
                          <a:pt x="3089" y="1586"/>
                        </a:lnTo>
                        <a:lnTo>
                          <a:pt x="3097" y="1586"/>
                        </a:lnTo>
                        <a:lnTo>
                          <a:pt x="3097" y="1595"/>
                        </a:lnTo>
                        <a:lnTo>
                          <a:pt x="3104" y="1595"/>
                        </a:lnTo>
                        <a:lnTo>
                          <a:pt x="3104" y="1605"/>
                        </a:lnTo>
                        <a:lnTo>
                          <a:pt x="3111" y="1605"/>
                        </a:lnTo>
                        <a:lnTo>
                          <a:pt x="3118" y="1605"/>
                        </a:lnTo>
                        <a:lnTo>
                          <a:pt x="3125" y="1605"/>
                        </a:lnTo>
                        <a:lnTo>
                          <a:pt x="3125" y="1614"/>
                        </a:lnTo>
                        <a:lnTo>
                          <a:pt x="3132" y="1623"/>
                        </a:lnTo>
                        <a:lnTo>
                          <a:pt x="3139" y="1632"/>
                        </a:lnTo>
                        <a:lnTo>
                          <a:pt x="3139" y="1623"/>
                        </a:lnTo>
                        <a:lnTo>
                          <a:pt x="3146" y="1623"/>
                        </a:lnTo>
                        <a:lnTo>
                          <a:pt x="3153" y="1623"/>
                        </a:lnTo>
                        <a:lnTo>
                          <a:pt x="3153" y="1632"/>
                        </a:lnTo>
                        <a:lnTo>
                          <a:pt x="3160" y="1641"/>
                        </a:lnTo>
                        <a:lnTo>
                          <a:pt x="3167" y="1641"/>
                        </a:lnTo>
                        <a:lnTo>
                          <a:pt x="3174" y="1641"/>
                        </a:lnTo>
                        <a:lnTo>
                          <a:pt x="3182" y="1641"/>
                        </a:lnTo>
                        <a:lnTo>
                          <a:pt x="3182" y="1650"/>
                        </a:lnTo>
                        <a:lnTo>
                          <a:pt x="3182" y="1641"/>
                        </a:lnTo>
                        <a:lnTo>
                          <a:pt x="3189" y="1641"/>
                        </a:lnTo>
                        <a:lnTo>
                          <a:pt x="3196" y="1650"/>
                        </a:lnTo>
                        <a:lnTo>
                          <a:pt x="3203" y="1650"/>
                        </a:lnTo>
                        <a:lnTo>
                          <a:pt x="3210" y="1650"/>
                        </a:lnTo>
                        <a:lnTo>
                          <a:pt x="3210" y="1669"/>
                        </a:lnTo>
                        <a:lnTo>
                          <a:pt x="3217" y="1669"/>
                        </a:lnTo>
                        <a:lnTo>
                          <a:pt x="3224" y="1660"/>
                        </a:lnTo>
                        <a:lnTo>
                          <a:pt x="3224" y="1669"/>
                        </a:lnTo>
                        <a:lnTo>
                          <a:pt x="3224" y="1678"/>
                        </a:lnTo>
                        <a:lnTo>
                          <a:pt x="3231" y="1678"/>
                        </a:lnTo>
                        <a:lnTo>
                          <a:pt x="3238" y="1687"/>
                        </a:lnTo>
                        <a:lnTo>
                          <a:pt x="3238" y="1696"/>
                        </a:lnTo>
                        <a:lnTo>
                          <a:pt x="3245" y="1696"/>
                        </a:lnTo>
                        <a:lnTo>
                          <a:pt x="3245" y="1705"/>
                        </a:lnTo>
                        <a:lnTo>
                          <a:pt x="3252" y="1705"/>
                        </a:lnTo>
                        <a:lnTo>
                          <a:pt x="3259" y="1705"/>
                        </a:lnTo>
                        <a:lnTo>
                          <a:pt x="3259" y="1715"/>
                        </a:lnTo>
                        <a:lnTo>
                          <a:pt x="3267" y="1715"/>
                        </a:lnTo>
                        <a:lnTo>
                          <a:pt x="3267" y="1705"/>
                        </a:lnTo>
                        <a:lnTo>
                          <a:pt x="3267" y="1715"/>
                        </a:lnTo>
                        <a:lnTo>
                          <a:pt x="3274" y="1715"/>
                        </a:lnTo>
                        <a:lnTo>
                          <a:pt x="3281" y="1715"/>
                        </a:lnTo>
                        <a:lnTo>
                          <a:pt x="3288" y="1724"/>
                        </a:lnTo>
                        <a:lnTo>
                          <a:pt x="3295" y="1724"/>
                        </a:lnTo>
                        <a:lnTo>
                          <a:pt x="3295" y="1733"/>
                        </a:lnTo>
                        <a:lnTo>
                          <a:pt x="3302" y="1733"/>
                        </a:lnTo>
                        <a:lnTo>
                          <a:pt x="3302" y="1742"/>
                        </a:lnTo>
                        <a:lnTo>
                          <a:pt x="3309" y="1742"/>
                        </a:lnTo>
                        <a:lnTo>
                          <a:pt x="3309" y="1751"/>
                        </a:lnTo>
                        <a:lnTo>
                          <a:pt x="3316" y="1751"/>
                        </a:lnTo>
                        <a:lnTo>
                          <a:pt x="3323" y="1742"/>
                        </a:lnTo>
                        <a:lnTo>
                          <a:pt x="3323" y="1751"/>
                        </a:lnTo>
                        <a:lnTo>
                          <a:pt x="3330" y="1751"/>
                        </a:lnTo>
                        <a:lnTo>
                          <a:pt x="3337" y="1761"/>
                        </a:lnTo>
                        <a:lnTo>
                          <a:pt x="3337" y="1770"/>
                        </a:lnTo>
                        <a:lnTo>
                          <a:pt x="3344" y="1770"/>
                        </a:lnTo>
                        <a:lnTo>
                          <a:pt x="3352" y="1770"/>
                        </a:lnTo>
                        <a:lnTo>
                          <a:pt x="3359" y="1770"/>
                        </a:lnTo>
                        <a:lnTo>
                          <a:pt x="3359" y="1779"/>
                        </a:lnTo>
                        <a:lnTo>
                          <a:pt x="3366" y="1779"/>
                        </a:lnTo>
                        <a:lnTo>
                          <a:pt x="3366" y="1788"/>
                        </a:lnTo>
                        <a:lnTo>
                          <a:pt x="3373" y="1788"/>
                        </a:lnTo>
                        <a:lnTo>
                          <a:pt x="3373" y="1797"/>
                        </a:lnTo>
                        <a:lnTo>
                          <a:pt x="3380" y="1797"/>
                        </a:lnTo>
                        <a:lnTo>
                          <a:pt x="3387" y="1806"/>
                        </a:lnTo>
                        <a:lnTo>
                          <a:pt x="3387" y="1797"/>
                        </a:lnTo>
                        <a:lnTo>
                          <a:pt x="3387" y="1806"/>
                        </a:lnTo>
                        <a:lnTo>
                          <a:pt x="3394" y="1806"/>
                        </a:lnTo>
                        <a:lnTo>
                          <a:pt x="3401" y="1806"/>
                        </a:lnTo>
                        <a:lnTo>
                          <a:pt x="3408" y="1806"/>
                        </a:lnTo>
                        <a:lnTo>
                          <a:pt x="3408" y="1816"/>
                        </a:lnTo>
                        <a:lnTo>
                          <a:pt x="3415" y="1816"/>
                        </a:lnTo>
                        <a:lnTo>
                          <a:pt x="3415" y="1825"/>
                        </a:lnTo>
                      </a:path>
                    </a:pathLst>
                  </a:custGeom>
                  <a:noFill/>
                  <a:ln w="33338">
                    <a:solidFill>
                      <a:srgbClr val="33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9" name="Freeform 9"/>
                  <p:cNvSpPr>
                    <a:spLocks/>
                  </p:cNvSpPr>
                  <p:nvPr/>
                </p:nvSpPr>
                <p:spPr bwMode="auto">
                  <a:xfrm>
                    <a:off x="461" y="1642"/>
                    <a:ext cx="3407" cy="1770"/>
                  </a:xfrm>
                  <a:custGeom>
                    <a:avLst/>
                    <a:gdLst>
                      <a:gd name="T0" fmla="*/ 0 w 3407"/>
                      <a:gd name="T1" fmla="*/ 0 h 1770"/>
                      <a:gd name="T2" fmla="*/ 0 w 3407"/>
                      <a:gd name="T3" fmla="*/ 0 h 1770"/>
                      <a:gd name="T4" fmla="*/ 14 w 3407"/>
                      <a:gd name="T5" fmla="*/ 0 h 1770"/>
                      <a:gd name="T6" fmla="*/ 63 w 3407"/>
                      <a:gd name="T7" fmla="*/ 27 h 1770"/>
                      <a:gd name="T8" fmla="*/ 205 w 3407"/>
                      <a:gd name="T9" fmla="*/ 101 h 1770"/>
                      <a:gd name="T10" fmla="*/ 340 w 3407"/>
                      <a:gd name="T11" fmla="*/ 174 h 1770"/>
                      <a:gd name="T12" fmla="*/ 481 w 3407"/>
                      <a:gd name="T13" fmla="*/ 247 h 1770"/>
                      <a:gd name="T14" fmla="*/ 623 w 3407"/>
                      <a:gd name="T15" fmla="*/ 321 h 1770"/>
                      <a:gd name="T16" fmla="*/ 758 w 3407"/>
                      <a:gd name="T17" fmla="*/ 394 h 1770"/>
                      <a:gd name="T18" fmla="*/ 899 w 3407"/>
                      <a:gd name="T19" fmla="*/ 468 h 1770"/>
                      <a:gd name="T20" fmla="*/ 1041 w 3407"/>
                      <a:gd name="T21" fmla="*/ 541 h 1770"/>
                      <a:gd name="T22" fmla="*/ 1176 w 3407"/>
                      <a:gd name="T23" fmla="*/ 614 h 1770"/>
                      <a:gd name="T24" fmla="*/ 1317 w 3407"/>
                      <a:gd name="T25" fmla="*/ 679 h 1770"/>
                      <a:gd name="T26" fmla="*/ 1459 w 3407"/>
                      <a:gd name="T27" fmla="*/ 761 h 1770"/>
                      <a:gd name="T28" fmla="*/ 1601 w 3407"/>
                      <a:gd name="T29" fmla="*/ 834 h 1770"/>
                      <a:gd name="T30" fmla="*/ 1735 w 3407"/>
                      <a:gd name="T31" fmla="*/ 899 h 1770"/>
                      <a:gd name="T32" fmla="*/ 1877 w 3407"/>
                      <a:gd name="T33" fmla="*/ 972 h 1770"/>
                      <a:gd name="T34" fmla="*/ 2019 w 3407"/>
                      <a:gd name="T35" fmla="*/ 1045 h 1770"/>
                      <a:gd name="T36" fmla="*/ 2160 w 3407"/>
                      <a:gd name="T37" fmla="*/ 1119 h 1770"/>
                      <a:gd name="T38" fmla="*/ 2288 w 3407"/>
                      <a:gd name="T39" fmla="*/ 1192 h 1770"/>
                      <a:gd name="T40" fmla="*/ 2430 w 3407"/>
                      <a:gd name="T41" fmla="*/ 1266 h 1770"/>
                      <a:gd name="T42" fmla="*/ 2571 w 3407"/>
                      <a:gd name="T43" fmla="*/ 1339 h 1770"/>
                      <a:gd name="T44" fmla="*/ 2706 w 3407"/>
                      <a:gd name="T45" fmla="*/ 1412 h 1770"/>
                      <a:gd name="T46" fmla="*/ 2848 w 3407"/>
                      <a:gd name="T47" fmla="*/ 1476 h 1770"/>
                      <a:gd name="T48" fmla="*/ 2989 w 3407"/>
                      <a:gd name="T49" fmla="*/ 1550 h 1770"/>
                      <a:gd name="T50" fmla="*/ 3131 w 3407"/>
                      <a:gd name="T51" fmla="*/ 1623 h 1770"/>
                      <a:gd name="T52" fmla="*/ 3266 w 3407"/>
                      <a:gd name="T53" fmla="*/ 1697 h 1770"/>
                      <a:gd name="T54" fmla="*/ 3336 w 3407"/>
                      <a:gd name="T55" fmla="*/ 1733 h 1770"/>
                      <a:gd name="T56" fmla="*/ 3336 w 3407"/>
                      <a:gd name="T57" fmla="*/ 1733 h 1770"/>
                      <a:gd name="T58" fmla="*/ 3351 w 3407"/>
                      <a:gd name="T59" fmla="*/ 1742 h 1770"/>
                      <a:gd name="T60" fmla="*/ 3372 w 3407"/>
                      <a:gd name="T61" fmla="*/ 1752 h 1770"/>
                      <a:gd name="T62" fmla="*/ 3379 w 3407"/>
                      <a:gd name="T63" fmla="*/ 1752 h 1770"/>
                      <a:gd name="T64" fmla="*/ 3393 w 3407"/>
                      <a:gd name="T65" fmla="*/ 1761 h 1770"/>
                      <a:gd name="T66" fmla="*/ 3393 w 3407"/>
                      <a:gd name="T67" fmla="*/ 1761 h 1770"/>
                      <a:gd name="T68" fmla="*/ 3400 w 3407"/>
                      <a:gd name="T69" fmla="*/ 1770 h 1770"/>
                      <a:gd name="T70" fmla="*/ 3400 w 3407"/>
                      <a:gd name="T71" fmla="*/ 1770 h 1770"/>
                      <a:gd name="T72" fmla="*/ 3407 w 3407"/>
                      <a:gd name="T73" fmla="*/ 1770 h 1770"/>
                      <a:gd name="T74" fmla="*/ 3407 w 3407"/>
                      <a:gd name="T75" fmla="*/ 1770 h 1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07"/>
                      <a:gd name="T115" fmla="*/ 0 h 1770"/>
                      <a:gd name="T116" fmla="*/ 3407 w 3407"/>
                      <a:gd name="T117" fmla="*/ 1770 h 1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07" h="1770">
                        <a:moveTo>
                          <a:pt x="0" y="0"/>
                        </a:moveTo>
                        <a:lnTo>
                          <a:pt x="0" y="0"/>
                        </a:lnTo>
                        <a:lnTo>
                          <a:pt x="7" y="0"/>
                        </a:lnTo>
                        <a:lnTo>
                          <a:pt x="14" y="0"/>
                        </a:lnTo>
                        <a:lnTo>
                          <a:pt x="28" y="9"/>
                        </a:lnTo>
                        <a:lnTo>
                          <a:pt x="63" y="27"/>
                        </a:lnTo>
                        <a:lnTo>
                          <a:pt x="134" y="64"/>
                        </a:lnTo>
                        <a:lnTo>
                          <a:pt x="205" y="101"/>
                        </a:lnTo>
                        <a:lnTo>
                          <a:pt x="269" y="137"/>
                        </a:lnTo>
                        <a:lnTo>
                          <a:pt x="340" y="174"/>
                        </a:lnTo>
                        <a:lnTo>
                          <a:pt x="410" y="211"/>
                        </a:lnTo>
                        <a:lnTo>
                          <a:pt x="481" y="247"/>
                        </a:lnTo>
                        <a:lnTo>
                          <a:pt x="552" y="284"/>
                        </a:lnTo>
                        <a:lnTo>
                          <a:pt x="623" y="321"/>
                        </a:lnTo>
                        <a:lnTo>
                          <a:pt x="694" y="357"/>
                        </a:lnTo>
                        <a:lnTo>
                          <a:pt x="758" y="394"/>
                        </a:lnTo>
                        <a:lnTo>
                          <a:pt x="828" y="431"/>
                        </a:lnTo>
                        <a:lnTo>
                          <a:pt x="899" y="468"/>
                        </a:lnTo>
                        <a:lnTo>
                          <a:pt x="963" y="504"/>
                        </a:lnTo>
                        <a:lnTo>
                          <a:pt x="1041" y="541"/>
                        </a:lnTo>
                        <a:lnTo>
                          <a:pt x="1112" y="578"/>
                        </a:lnTo>
                        <a:lnTo>
                          <a:pt x="1176" y="614"/>
                        </a:lnTo>
                        <a:lnTo>
                          <a:pt x="1246" y="651"/>
                        </a:lnTo>
                        <a:lnTo>
                          <a:pt x="1317" y="679"/>
                        </a:lnTo>
                        <a:lnTo>
                          <a:pt x="1388" y="724"/>
                        </a:lnTo>
                        <a:lnTo>
                          <a:pt x="1459" y="761"/>
                        </a:lnTo>
                        <a:lnTo>
                          <a:pt x="1530" y="789"/>
                        </a:lnTo>
                        <a:lnTo>
                          <a:pt x="1601" y="834"/>
                        </a:lnTo>
                        <a:lnTo>
                          <a:pt x="1672" y="862"/>
                        </a:lnTo>
                        <a:lnTo>
                          <a:pt x="1735" y="899"/>
                        </a:lnTo>
                        <a:lnTo>
                          <a:pt x="1806" y="935"/>
                        </a:lnTo>
                        <a:lnTo>
                          <a:pt x="1877" y="972"/>
                        </a:lnTo>
                        <a:lnTo>
                          <a:pt x="1948" y="1009"/>
                        </a:lnTo>
                        <a:lnTo>
                          <a:pt x="2019" y="1045"/>
                        </a:lnTo>
                        <a:lnTo>
                          <a:pt x="2082" y="1082"/>
                        </a:lnTo>
                        <a:lnTo>
                          <a:pt x="2160" y="1119"/>
                        </a:lnTo>
                        <a:lnTo>
                          <a:pt x="2224" y="1155"/>
                        </a:lnTo>
                        <a:lnTo>
                          <a:pt x="2288" y="1192"/>
                        </a:lnTo>
                        <a:lnTo>
                          <a:pt x="2366" y="1229"/>
                        </a:lnTo>
                        <a:lnTo>
                          <a:pt x="2430" y="1266"/>
                        </a:lnTo>
                        <a:lnTo>
                          <a:pt x="2500" y="1302"/>
                        </a:lnTo>
                        <a:lnTo>
                          <a:pt x="2571" y="1339"/>
                        </a:lnTo>
                        <a:lnTo>
                          <a:pt x="2635" y="1366"/>
                        </a:lnTo>
                        <a:lnTo>
                          <a:pt x="2706" y="1412"/>
                        </a:lnTo>
                        <a:lnTo>
                          <a:pt x="2777" y="1440"/>
                        </a:lnTo>
                        <a:lnTo>
                          <a:pt x="2848" y="1476"/>
                        </a:lnTo>
                        <a:lnTo>
                          <a:pt x="2918" y="1522"/>
                        </a:lnTo>
                        <a:lnTo>
                          <a:pt x="2989" y="1550"/>
                        </a:lnTo>
                        <a:lnTo>
                          <a:pt x="3060" y="1587"/>
                        </a:lnTo>
                        <a:lnTo>
                          <a:pt x="3131" y="1623"/>
                        </a:lnTo>
                        <a:lnTo>
                          <a:pt x="3195" y="1660"/>
                        </a:lnTo>
                        <a:lnTo>
                          <a:pt x="3266" y="1697"/>
                        </a:lnTo>
                        <a:lnTo>
                          <a:pt x="3336" y="1733"/>
                        </a:lnTo>
                        <a:lnTo>
                          <a:pt x="3344" y="1733"/>
                        </a:lnTo>
                        <a:lnTo>
                          <a:pt x="3351" y="1742"/>
                        </a:lnTo>
                        <a:lnTo>
                          <a:pt x="3372" y="1752"/>
                        </a:lnTo>
                        <a:lnTo>
                          <a:pt x="3379" y="1752"/>
                        </a:lnTo>
                        <a:lnTo>
                          <a:pt x="3379" y="1761"/>
                        </a:lnTo>
                        <a:lnTo>
                          <a:pt x="3393" y="1761"/>
                        </a:lnTo>
                        <a:lnTo>
                          <a:pt x="3400" y="1770"/>
                        </a:lnTo>
                        <a:lnTo>
                          <a:pt x="3407" y="1770"/>
                        </a:lnTo>
                      </a:path>
                    </a:pathLst>
                  </a:custGeom>
                  <a:noFill/>
                  <a:ln w="22225">
                    <a:solidFill>
                      <a:srgbClr val="3F3D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0" name="Freeform 10"/>
                  <p:cNvSpPr>
                    <a:spLocks/>
                  </p:cNvSpPr>
                  <p:nvPr/>
                </p:nvSpPr>
                <p:spPr bwMode="auto">
                  <a:xfrm>
                    <a:off x="453" y="1284"/>
                    <a:ext cx="4039" cy="2421"/>
                  </a:xfrm>
                  <a:custGeom>
                    <a:avLst/>
                    <a:gdLst>
                      <a:gd name="T0" fmla="*/ 1318 w 4039"/>
                      <a:gd name="T1" fmla="*/ 633 h 2421"/>
                      <a:gd name="T2" fmla="*/ 1765 w 4039"/>
                      <a:gd name="T3" fmla="*/ 816 h 2421"/>
                      <a:gd name="T4" fmla="*/ 2034 w 4039"/>
                      <a:gd name="T5" fmla="*/ 1018 h 2421"/>
                      <a:gd name="T6" fmla="*/ 2225 w 4039"/>
                      <a:gd name="T7" fmla="*/ 1137 h 2421"/>
                      <a:gd name="T8" fmla="*/ 2374 w 4039"/>
                      <a:gd name="T9" fmla="*/ 1165 h 2421"/>
                      <a:gd name="T10" fmla="*/ 2494 w 4039"/>
                      <a:gd name="T11" fmla="*/ 1257 h 2421"/>
                      <a:gd name="T12" fmla="*/ 2593 w 4039"/>
                      <a:gd name="T13" fmla="*/ 1312 h 2421"/>
                      <a:gd name="T14" fmla="*/ 2686 w 4039"/>
                      <a:gd name="T15" fmla="*/ 1358 h 2421"/>
                      <a:gd name="T16" fmla="*/ 2764 w 4039"/>
                      <a:gd name="T17" fmla="*/ 1422 h 2421"/>
                      <a:gd name="T18" fmla="*/ 2834 w 4039"/>
                      <a:gd name="T19" fmla="*/ 1458 h 2421"/>
                      <a:gd name="T20" fmla="*/ 2898 w 4039"/>
                      <a:gd name="T21" fmla="*/ 1495 h 2421"/>
                      <a:gd name="T22" fmla="*/ 2962 w 4039"/>
                      <a:gd name="T23" fmla="*/ 1541 h 2421"/>
                      <a:gd name="T24" fmla="*/ 3012 w 4039"/>
                      <a:gd name="T25" fmla="*/ 1578 h 2421"/>
                      <a:gd name="T26" fmla="*/ 3061 w 4039"/>
                      <a:gd name="T27" fmla="*/ 1624 h 2421"/>
                      <a:gd name="T28" fmla="*/ 3111 w 4039"/>
                      <a:gd name="T29" fmla="*/ 1642 h 2421"/>
                      <a:gd name="T30" fmla="*/ 3153 w 4039"/>
                      <a:gd name="T31" fmla="*/ 1669 h 2421"/>
                      <a:gd name="T32" fmla="*/ 3196 w 4039"/>
                      <a:gd name="T33" fmla="*/ 1688 h 2421"/>
                      <a:gd name="T34" fmla="*/ 3231 w 4039"/>
                      <a:gd name="T35" fmla="*/ 1715 h 2421"/>
                      <a:gd name="T36" fmla="*/ 3267 w 4039"/>
                      <a:gd name="T37" fmla="*/ 1752 h 2421"/>
                      <a:gd name="T38" fmla="*/ 3302 w 4039"/>
                      <a:gd name="T39" fmla="*/ 1779 h 2421"/>
                      <a:gd name="T40" fmla="*/ 3337 w 4039"/>
                      <a:gd name="T41" fmla="*/ 1798 h 2421"/>
                      <a:gd name="T42" fmla="*/ 3366 w 4039"/>
                      <a:gd name="T43" fmla="*/ 1825 h 2421"/>
                      <a:gd name="T44" fmla="*/ 3401 w 4039"/>
                      <a:gd name="T45" fmla="*/ 1844 h 2421"/>
                      <a:gd name="T46" fmla="*/ 3430 w 4039"/>
                      <a:gd name="T47" fmla="*/ 1862 h 2421"/>
                      <a:gd name="T48" fmla="*/ 3458 w 4039"/>
                      <a:gd name="T49" fmla="*/ 1890 h 2421"/>
                      <a:gd name="T50" fmla="*/ 3479 w 4039"/>
                      <a:gd name="T51" fmla="*/ 1890 h 2421"/>
                      <a:gd name="T52" fmla="*/ 3507 w 4039"/>
                      <a:gd name="T53" fmla="*/ 1926 h 2421"/>
                      <a:gd name="T54" fmla="*/ 3529 w 4039"/>
                      <a:gd name="T55" fmla="*/ 1935 h 2421"/>
                      <a:gd name="T56" fmla="*/ 3557 w 4039"/>
                      <a:gd name="T57" fmla="*/ 1963 h 2421"/>
                      <a:gd name="T58" fmla="*/ 3578 w 4039"/>
                      <a:gd name="T59" fmla="*/ 1972 h 2421"/>
                      <a:gd name="T60" fmla="*/ 3600 w 4039"/>
                      <a:gd name="T61" fmla="*/ 2000 h 2421"/>
                      <a:gd name="T62" fmla="*/ 3621 w 4039"/>
                      <a:gd name="T63" fmla="*/ 2009 h 2421"/>
                      <a:gd name="T64" fmla="*/ 3642 w 4039"/>
                      <a:gd name="T65" fmla="*/ 2018 h 2421"/>
                      <a:gd name="T66" fmla="*/ 3663 w 4039"/>
                      <a:gd name="T67" fmla="*/ 2045 h 2421"/>
                      <a:gd name="T68" fmla="*/ 3685 w 4039"/>
                      <a:gd name="T69" fmla="*/ 2055 h 2421"/>
                      <a:gd name="T70" fmla="*/ 3699 w 4039"/>
                      <a:gd name="T71" fmla="*/ 2073 h 2421"/>
                      <a:gd name="T72" fmla="*/ 3720 w 4039"/>
                      <a:gd name="T73" fmla="*/ 2091 h 2421"/>
                      <a:gd name="T74" fmla="*/ 3734 w 4039"/>
                      <a:gd name="T75" fmla="*/ 2100 h 2421"/>
                      <a:gd name="T76" fmla="*/ 3755 w 4039"/>
                      <a:gd name="T77" fmla="*/ 2119 h 2421"/>
                      <a:gd name="T78" fmla="*/ 3770 w 4039"/>
                      <a:gd name="T79" fmla="*/ 2137 h 2421"/>
                      <a:gd name="T80" fmla="*/ 3791 w 4039"/>
                      <a:gd name="T81" fmla="*/ 2155 h 2421"/>
                      <a:gd name="T82" fmla="*/ 3805 w 4039"/>
                      <a:gd name="T83" fmla="*/ 2183 h 2421"/>
                      <a:gd name="T84" fmla="*/ 3819 w 4039"/>
                      <a:gd name="T85" fmla="*/ 2192 h 2421"/>
                      <a:gd name="T86" fmla="*/ 3833 w 4039"/>
                      <a:gd name="T87" fmla="*/ 2201 h 2421"/>
                      <a:gd name="T88" fmla="*/ 3855 w 4039"/>
                      <a:gd name="T89" fmla="*/ 2220 h 2421"/>
                      <a:gd name="T90" fmla="*/ 3869 w 4039"/>
                      <a:gd name="T91" fmla="*/ 2229 h 2421"/>
                      <a:gd name="T92" fmla="*/ 3883 w 4039"/>
                      <a:gd name="T93" fmla="*/ 2247 h 2421"/>
                      <a:gd name="T94" fmla="*/ 3897 w 4039"/>
                      <a:gd name="T95" fmla="*/ 2266 h 2421"/>
                      <a:gd name="T96" fmla="*/ 3911 w 4039"/>
                      <a:gd name="T97" fmla="*/ 2275 h 2421"/>
                      <a:gd name="T98" fmla="*/ 3925 w 4039"/>
                      <a:gd name="T99" fmla="*/ 2293 h 2421"/>
                      <a:gd name="T100" fmla="*/ 3940 w 4039"/>
                      <a:gd name="T101" fmla="*/ 2311 h 2421"/>
                      <a:gd name="T102" fmla="*/ 3947 w 4039"/>
                      <a:gd name="T103" fmla="*/ 2321 h 2421"/>
                      <a:gd name="T104" fmla="*/ 3961 w 4039"/>
                      <a:gd name="T105" fmla="*/ 2330 h 2421"/>
                      <a:gd name="T106" fmla="*/ 3975 w 4039"/>
                      <a:gd name="T107" fmla="*/ 2357 h 2421"/>
                      <a:gd name="T108" fmla="*/ 3989 w 4039"/>
                      <a:gd name="T109" fmla="*/ 2366 h 2421"/>
                      <a:gd name="T110" fmla="*/ 4003 w 4039"/>
                      <a:gd name="T111" fmla="*/ 2385 h 2421"/>
                      <a:gd name="T112" fmla="*/ 4010 w 4039"/>
                      <a:gd name="T113" fmla="*/ 2394 h 2421"/>
                      <a:gd name="T114" fmla="*/ 4025 w 4039"/>
                      <a:gd name="T115" fmla="*/ 2403 h 2421"/>
                      <a:gd name="T116" fmla="*/ 4039 w 4039"/>
                      <a:gd name="T117" fmla="*/ 2421 h 24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39"/>
                      <a:gd name="T178" fmla="*/ 0 h 2421"/>
                      <a:gd name="T179" fmla="*/ 4039 w 4039"/>
                      <a:gd name="T180" fmla="*/ 2421 h 24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39" h="2421">
                        <a:moveTo>
                          <a:pt x="0" y="0"/>
                        </a:moveTo>
                        <a:lnTo>
                          <a:pt x="277" y="119"/>
                        </a:lnTo>
                        <a:lnTo>
                          <a:pt x="468" y="193"/>
                        </a:lnTo>
                        <a:lnTo>
                          <a:pt x="624" y="211"/>
                        </a:lnTo>
                        <a:lnTo>
                          <a:pt x="744" y="330"/>
                        </a:lnTo>
                        <a:lnTo>
                          <a:pt x="851" y="422"/>
                        </a:lnTo>
                        <a:lnTo>
                          <a:pt x="943" y="385"/>
                        </a:lnTo>
                        <a:lnTo>
                          <a:pt x="1021" y="431"/>
                        </a:lnTo>
                        <a:lnTo>
                          <a:pt x="1092" y="459"/>
                        </a:lnTo>
                        <a:lnTo>
                          <a:pt x="1155" y="523"/>
                        </a:lnTo>
                        <a:lnTo>
                          <a:pt x="1219" y="587"/>
                        </a:lnTo>
                        <a:lnTo>
                          <a:pt x="1269" y="624"/>
                        </a:lnTo>
                        <a:lnTo>
                          <a:pt x="1318" y="633"/>
                        </a:lnTo>
                        <a:lnTo>
                          <a:pt x="1368" y="642"/>
                        </a:lnTo>
                        <a:lnTo>
                          <a:pt x="1410" y="642"/>
                        </a:lnTo>
                        <a:lnTo>
                          <a:pt x="1453" y="670"/>
                        </a:lnTo>
                        <a:lnTo>
                          <a:pt x="1488" y="697"/>
                        </a:lnTo>
                        <a:lnTo>
                          <a:pt x="1531" y="734"/>
                        </a:lnTo>
                        <a:lnTo>
                          <a:pt x="1559" y="725"/>
                        </a:lnTo>
                        <a:lnTo>
                          <a:pt x="1595" y="725"/>
                        </a:lnTo>
                        <a:lnTo>
                          <a:pt x="1630" y="780"/>
                        </a:lnTo>
                        <a:lnTo>
                          <a:pt x="1658" y="835"/>
                        </a:lnTo>
                        <a:lnTo>
                          <a:pt x="1687" y="844"/>
                        </a:lnTo>
                        <a:lnTo>
                          <a:pt x="1715" y="853"/>
                        </a:lnTo>
                        <a:lnTo>
                          <a:pt x="1743" y="826"/>
                        </a:lnTo>
                        <a:lnTo>
                          <a:pt x="1765" y="816"/>
                        </a:lnTo>
                        <a:lnTo>
                          <a:pt x="1793" y="844"/>
                        </a:lnTo>
                        <a:lnTo>
                          <a:pt x="1814" y="881"/>
                        </a:lnTo>
                        <a:lnTo>
                          <a:pt x="1835" y="936"/>
                        </a:lnTo>
                        <a:lnTo>
                          <a:pt x="1857" y="926"/>
                        </a:lnTo>
                        <a:lnTo>
                          <a:pt x="1878" y="917"/>
                        </a:lnTo>
                        <a:lnTo>
                          <a:pt x="1899" y="926"/>
                        </a:lnTo>
                        <a:lnTo>
                          <a:pt x="1920" y="936"/>
                        </a:lnTo>
                        <a:lnTo>
                          <a:pt x="1942" y="954"/>
                        </a:lnTo>
                        <a:lnTo>
                          <a:pt x="1963" y="963"/>
                        </a:lnTo>
                        <a:lnTo>
                          <a:pt x="1977" y="972"/>
                        </a:lnTo>
                        <a:lnTo>
                          <a:pt x="1998" y="991"/>
                        </a:lnTo>
                        <a:lnTo>
                          <a:pt x="2013" y="1009"/>
                        </a:lnTo>
                        <a:lnTo>
                          <a:pt x="2034" y="1018"/>
                        </a:lnTo>
                        <a:lnTo>
                          <a:pt x="2048" y="1009"/>
                        </a:lnTo>
                        <a:lnTo>
                          <a:pt x="2062" y="1009"/>
                        </a:lnTo>
                        <a:lnTo>
                          <a:pt x="2083" y="1009"/>
                        </a:lnTo>
                        <a:lnTo>
                          <a:pt x="2098" y="1027"/>
                        </a:lnTo>
                        <a:lnTo>
                          <a:pt x="2112" y="1055"/>
                        </a:lnTo>
                        <a:lnTo>
                          <a:pt x="2126" y="1055"/>
                        </a:lnTo>
                        <a:lnTo>
                          <a:pt x="2140" y="1046"/>
                        </a:lnTo>
                        <a:lnTo>
                          <a:pt x="2154" y="1064"/>
                        </a:lnTo>
                        <a:lnTo>
                          <a:pt x="2168" y="1082"/>
                        </a:lnTo>
                        <a:lnTo>
                          <a:pt x="2183" y="1082"/>
                        </a:lnTo>
                        <a:lnTo>
                          <a:pt x="2197" y="1082"/>
                        </a:lnTo>
                        <a:lnTo>
                          <a:pt x="2211" y="1110"/>
                        </a:lnTo>
                        <a:lnTo>
                          <a:pt x="2225" y="1137"/>
                        </a:lnTo>
                        <a:lnTo>
                          <a:pt x="2232" y="1128"/>
                        </a:lnTo>
                        <a:lnTo>
                          <a:pt x="2246" y="1110"/>
                        </a:lnTo>
                        <a:lnTo>
                          <a:pt x="2261" y="1101"/>
                        </a:lnTo>
                        <a:lnTo>
                          <a:pt x="2275" y="1092"/>
                        </a:lnTo>
                        <a:lnTo>
                          <a:pt x="2282" y="1119"/>
                        </a:lnTo>
                        <a:lnTo>
                          <a:pt x="2296" y="1147"/>
                        </a:lnTo>
                        <a:lnTo>
                          <a:pt x="2310" y="1165"/>
                        </a:lnTo>
                        <a:lnTo>
                          <a:pt x="2317" y="1174"/>
                        </a:lnTo>
                        <a:lnTo>
                          <a:pt x="2331" y="1156"/>
                        </a:lnTo>
                        <a:lnTo>
                          <a:pt x="2338" y="1147"/>
                        </a:lnTo>
                        <a:lnTo>
                          <a:pt x="2353" y="1156"/>
                        </a:lnTo>
                        <a:lnTo>
                          <a:pt x="2360" y="1147"/>
                        </a:lnTo>
                        <a:lnTo>
                          <a:pt x="2374" y="1165"/>
                        </a:lnTo>
                        <a:lnTo>
                          <a:pt x="2381" y="1183"/>
                        </a:lnTo>
                        <a:lnTo>
                          <a:pt x="2395" y="1192"/>
                        </a:lnTo>
                        <a:lnTo>
                          <a:pt x="2402" y="1202"/>
                        </a:lnTo>
                        <a:lnTo>
                          <a:pt x="2409" y="1211"/>
                        </a:lnTo>
                        <a:lnTo>
                          <a:pt x="2423" y="1229"/>
                        </a:lnTo>
                        <a:lnTo>
                          <a:pt x="2431" y="1238"/>
                        </a:lnTo>
                        <a:lnTo>
                          <a:pt x="2438" y="1229"/>
                        </a:lnTo>
                        <a:lnTo>
                          <a:pt x="2452" y="1229"/>
                        </a:lnTo>
                        <a:lnTo>
                          <a:pt x="2459" y="1220"/>
                        </a:lnTo>
                        <a:lnTo>
                          <a:pt x="2466" y="1220"/>
                        </a:lnTo>
                        <a:lnTo>
                          <a:pt x="2473" y="1238"/>
                        </a:lnTo>
                        <a:lnTo>
                          <a:pt x="2487" y="1257"/>
                        </a:lnTo>
                        <a:lnTo>
                          <a:pt x="2494" y="1257"/>
                        </a:lnTo>
                        <a:lnTo>
                          <a:pt x="2501" y="1238"/>
                        </a:lnTo>
                        <a:lnTo>
                          <a:pt x="2508" y="1247"/>
                        </a:lnTo>
                        <a:lnTo>
                          <a:pt x="2516" y="1275"/>
                        </a:lnTo>
                        <a:lnTo>
                          <a:pt x="2530" y="1284"/>
                        </a:lnTo>
                        <a:lnTo>
                          <a:pt x="2537" y="1275"/>
                        </a:lnTo>
                        <a:lnTo>
                          <a:pt x="2544" y="1266"/>
                        </a:lnTo>
                        <a:lnTo>
                          <a:pt x="2551" y="1284"/>
                        </a:lnTo>
                        <a:lnTo>
                          <a:pt x="2558" y="1302"/>
                        </a:lnTo>
                        <a:lnTo>
                          <a:pt x="2565" y="1302"/>
                        </a:lnTo>
                        <a:lnTo>
                          <a:pt x="2572" y="1293"/>
                        </a:lnTo>
                        <a:lnTo>
                          <a:pt x="2579" y="1302"/>
                        </a:lnTo>
                        <a:lnTo>
                          <a:pt x="2586" y="1302"/>
                        </a:lnTo>
                        <a:lnTo>
                          <a:pt x="2593" y="1312"/>
                        </a:lnTo>
                        <a:lnTo>
                          <a:pt x="2601" y="1321"/>
                        </a:lnTo>
                        <a:lnTo>
                          <a:pt x="2615" y="1312"/>
                        </a:lnTo>
                        <a:lnTo>
                          <a:pt x="2622" y="1321"/>
                        </a:lnTo>
                        <a:lnTo>
                          <a:pt x="2629" y="1330"/>
                        </a:lnTo>
                        <a:lnTo>
                          <a:pt x="2636" y="1321"/>
                        </a:lnTo>
                        <a:lnTo>
                          <a:pt x="2636" y="1330"/>
                        </a:lnTo>
                        <a:lnTo>
                          <a:pt x="2643" y="1348"/>
                        </a:lnTo>
                        <a:lnTo>
                          <a:pt x="2650" y="1367"/>
                        </a:lnTo>
                        <a:lnTo>
                          <a:pt x="2657" y="1358"/>
                        </a:lnTo>
                        <a:lnTo>
                          <a:pt x="2664" y="1358"/>
                        </a:lnTo>
                        <a:lnTo>
                          <a:pt x="2671" y="1348"/>
                        </a:lnTo>
                        <a:lnTo>
                          <a:pt x="2679" y="1358"/>
                        </a:lnTo>
                        <a:lnTo>
                          <a:pt x="2686" y="1358"/>
                        </a:lnTo>
                        <a:lnTo>
                          <a:pt x="2693" y="1348"/>
                        </a:lnTo>
                        <a:lnTo>
                          <a:pt x="2700" y="1358"/>
                        </a:lnTo>
                        <a:lnTo>
                          <a:pt x="2707" y="1358"/>
                        </a:lnTo>
                        <a:lnTo>
                          <a:pt x="2714" y="1348"/>
                        </a:lnTo>
                        <a:lnTo>
                          <a:pt x="2721" y="1348"/>
                        </a:lnTo>
                        <a:lnTo>
                          <a:pt x="2728" y="1358"/>
                        </a:lnTo>
                        <a:lnTo>
                          <a:pt x="2735" y="1376"/>
                        </a:lnTo>
                        <a:lnTo>
                          <a:pt x="2742" y="1376"/>
                        </a:lnTo>
                        <a:lnTo>
                          <a:pt x="2749" y="1394"/>
                        </a:lnTo>
                        <a:lnTo>
                          <a:pt x="2756" y="1413"/>
                        </a:lnTo>
                        <a:lnTo>
                          <a:pt x="2756" y="1422"/>
                        </a:lnTo>
                        <a:lnTo>
                          <a:pt x="2764" y="1422"/>
                        </a:lnTo>
                        <a:lnTo>
                          <a:pt x="2771" y="1431"/>
                        </a:lnTo>
                        <a:lnTo>
                          <a:pt x="2778" y="1431"/>
                        </a:lnTo>
                        <a:lnTo>
                          <a:pt x="2785" y="1431"/>
                        </a:lnTo>
                        <a:lnTo>
                          <a:pt x="2785" y="1422"/>
                        </a:lnTo>
                        <a:lnTo>
                          <a:pt x="2792" y="1422"/>
                        </a:lnTo>
                        <a:lnTo>
                          <a:pt x="2799" y="1440"/>
                        </a:lnTo>
                        <a:lnTo>
                          <a:pt x="2806" y="1440"/>
                        </a:lnTo>
                        <a:lnTo>
                          <a:pt x="2813" y="1449"/>
                        </a:lnTo>
                        <a:lnTo>
                          <a:pt x="2813" y="1458"/>
                        </a:lnTo>
                        <a:lnTo>
                          <a:pt x="2820" y="1458"/>
                        </a:lnTo>
                        <a:lnTo>
                          <a:pt x="2827" y="1458"/>
                        </a:lnTo>
                        <a:lnTo>
                          <a:pt x="2834" y="1449"/>
                        </a:lnTo>
                        <a:lnTo>
                          <a:pt x="2834" y="1458"/>
                        </a:lnTo>
                        <a:lnTo>
                          <a:pt x="2841" y="1468"/>
                        </a:lnTo>
                        <a:lnTo>
                          <a:pt x="2849" y="1477"/>
                        </a:lnTo>
                        <a:lnTo>
                          <a:pt x="2856" y="1468"/>
                        </a:lnTo>
                        <a:lnTo>
                          <a:pt x="2863" y="1468"/>
                        </a:lnTo>
                        <a:lnTo>
                          <a:pt x="2870" y="1468"/>
                        </a:lnTo>
                        <a:lnTo>
                          <a:pt x="2870" y="1477"/>
                        </a:lnTo>
                        <a:lnTo>
                          <a:pt x="2877" y="1486"/>
                        </a:lnTo>
                        <a:lnTo>
                          <a:pt x="2884" y="1486"/>
                        </a:lnTo>
                        <a:lnTo>
                          <a:pt x="2891" y="1486"/>
                        </a:lnTo>
                        <a:lnTo>
                          <a:pt x="2898" y="1495"/>
                        </a:lnTo>
                        <a:lnTo>
                          <a:pt x="2905" y="1495"/>
                        </a:lnTo>
                        <a:lnTo>
                          <a:pt x="2912" y="1495"/>
                        </a:lnTo>
                        <a:lnTo>
                          <a:pt x="2912" y="1504"/>
                        </a:lnTo>
                        <a:lnTo>
                          <a:pt x="2919" y="1504"/>
                        </a:lnTo>
                        <a:lnTo>
                          <a:pt x="2926" y="1504"/>
                        </a:lnTo>
                        <a:lnTo>
                          <a:pt x="2926" y="1513"/>
                        </a:lnTo>
                        <a:lnTo>
                          <a:pt x="2934" y="1523"/>
                        </a:lnTo>
                        <a:lnTo>
                          <a:pt x="2934" y="1532"/>
                        </a:lnTo>
                        <a:lnTo>
                          <a:pt x="2941" y="1532"/>
                        </a:lnTo>
                        <a:lnTo>
                          <a:pt x="2948" y="1532"/>
                        </a:lnTo>
                        <a:lnTo>
                          <a:pt x="2955" y="1541"/>
                        </a:lnTo>
                        <a:lnTo>
                          <a:pt x="2962" y="1541"/>
                        </a:lnTo>
                        <a:lnTo>
                          <a:pt x="2969" y="1550"/>
                        </a:lnTo>
                        <a:lnTo>
                          <a:pt x="2976" y="1559"/>
                        </a:lnTo>
                        <a:lnTo>
                          <a:pt x="2983" y="1559"/>
                        </a:lnTo>
                        <a:lnTo>
                          <a:pt x="2983" y="1568"/>
                        </a:lnTo>
                        <a:lnTo>
                          <a:pt x="2990" y="1568"/>
                        </a:lnTo>
                        <a:lnTo>
                          <a:pt x="2997" y="1568"/>
                        </a:lnTo>
                        <a:lnTo>
                          <a:pt x="3004" y="1568"/>
                        </a:lnTo>
                        <a:lnTo>
                          <a:pt x="3012" y="1568"/>
                        </a:lnTo>
                        <a:lnTo>
                          <a:pt x="3012" y="1578"/>
                        </a:lnTo>
                        <a:lnTo>
                          <a:pt x="3019" y="1578"/>
                        </a:lnTo>
                        <a:lnTo>
                          <a:pt x="3019" y="1587"/>
                        </a:lnTo>
                        <a:lnTo>
                          <a:pt x="3026" y="1587"/>
                        </a:lnTo>
                        <a:lnTo>
                          <a:pt x="3026" y="1596"/>
                        </a:lnTo>
                        <a:lnTo>
                          <a:pt x="3033" y="1596"/>
                        </a:lnTo>
                        <a:lnTo>
                          <a:pt x="3040" y="1596"/>
                        </a:lnTo>
                        <a:lnTo>
                          <a:pt x="3047" y="1596"/>
                        </a:lnTo>
                        <a:lnTo>
                          <a:pt x="3047" y="1605"/>
                        </a:lnTo>
                        <a:lnTo>
                          <a:pt x="3054" y="1605"/>
                        </a:lnTo>
                        <a:lnTo>
                          <a:pt x="3061" y="1614"/>
                        </a:lnTo>
                        <a:lnTo>
                          <a:pt x="3061" y="1624"/>
                        </a:lnTo>
                        <a:lnTo>
                          <a:pt x="3068" y="1614"/>
                        </a:lnTo>
                        <a:lnTo>
                          <a:pt x="3075" y="1614"/>
                        </a:lnTo>
                        <a:lnTo>
                          <a:pt x="3075" y="1624"/>
                        </a:lnTo>
                        <a:lnTo>
                          <a:pt x="3082" y="1624"/>
                        </a:lnTo>
                        <a:lnTo>
                          <a:pt x="3089" y="1624"/>
                        </a:lnTo>
                        <a:lnTo>
                          <a:pt x="3089" y="1633"/>
                        </a:lnTo>
                        <a:lnTo>
                          <a:pt x="3097" y="1633"/>
                        </a:lnTo>
                        <a:lnTo>
                          <a:pt x="3104" y="1633"/>
                        </a:lnTo>
                        <a:lnTo>
                          <a:pt x="3104" y="1642"/>
                        </a:lnTo>
                        <a:lnTo>
                          <a:pt x="3111" y="1642"/>
                        </a:lnTo>
                        <a:lnTo>
                          <a:pt x="3118" y="1642"/>
                        </a:lnTo>
                        <a:lnTo>
                          <a:pt x="3118" y="1651"/>
                        </a:lnTo>
                        <a:lnTo>
                          <a:pt x="3125" y="1651"/>
                        </a:lnTo>
                        <a:lnTo>
                          <a:pt x="3125" y="1660"/>
                        </a:lnTo>
                        <a:lnTo>
                          <a:pt x="3132" y="1660"/>
                        </a:lnTo>
                        <a:lnTo>
                          <a:pt x="3132" y="1669"/>
                        </a:lnTo>
                        <a:lnTo>
                          <a:pt x="3139" y="1679"/>
                        </a:lnTo>
                        <a:lnTo>
                          <a:pt x="3139" y="1669"/>
                        </a:lnTo>
                        <a:lnTo>
                          <a:pt x="3146" y="1660"/>
                        </a:lnTo>
                        <a:lnTo>
                          <a:pt x="3146" y="1669"/>
                        </a:lnTo>
                        <a:lnTo>
                          <a:pt x="3153" y="1669"/>
                        </a:lnTo>
                        <a:lnTo>
                          <a:pt x="3153" y="1679"/>
                        </a:lnTo>
                        <a:lnTo>
                          <a:pt x="3160" y="1679"/>
                        </a:lnTo>
                        <a:lnTo>
                          <a:pt x="3160" y="1688"/>
                        </a:lnTo>
                        <a:lnTo>
                          <a:pt x="3167" y="1688"/>
                        </a:lnTo>
                        <a:lnTo>
                          <a:pt x="3167" y="1679"/>
                        </a:lnTo>
                        <a:lnTo>
                          <a:pt x="3174" y="1679"/>
                        </a:lnTo>
                        <a:lnTo>
                          <a:pt x="3174" y="1688"/>
                        </a:lnTo>
                        <a:lnTo>
                          <a:pt x="3182" y="1688"/>
                        </a:lnTo>
                        <a:lnTo>
                          <a:pt x="3189" y="1679"/>
                        </a:lnTo>
                        <a:lnTo>
                          <a:pt x="3189" y="1688"/>
                        </a:lnTo>
                        <a:lnTo>
                          <a:pt x="3196" y="1688"/>
                        </a:lnTo>
                        <a:lnTo>
                          <a:pt x="3203" y="1688"/>
                        </a:lnTo>
                        <a:lnTo>
                          <a:pt x="3203" y="1697"/>
                        </a:lnTo>
                        <a:lnTo>
                          <a:pt x="3203" y="1688"/>
                        </a:lnTo>
                        <a:lnTo>
                          <a:pt x="3210" y="1697"/>
                        </a:lnTo>
                        <a:lnTo>
                          <a:pt x="3210" y="1706"/>
                        </a:lnTo>
                        <a:lnTo>
                          <a:pt x="3217" y="1715"/>
                        </a:lnTo>
                        <a:lnTo>
                          <a:pt x="3217" y="1706"/>
                        </a:lnTo>
                        <a:lnTo>
                          <a:pt x="3224" y="1706"/>
                        </a:lnTo>
                        <a:lnTo>
                          <a:pt x="3224" y="1715"/>
                        </a:lnTo>
                        <a:lnTo>
                          <a:pt x="3231" y="1715"/>
                        </a:lnTo>
                        <a:lnTo>
                          <a:pt x="3238" y="1734"/>
                        </a:lnTo>
                        <a:lnTo>
                          <a:pt x="3245" y="1734"/>
                        </a:lnTo>
                        <a:lnTo>
                          <a:pt x="3245" y="1743"/>
                        </a:lnTo>
                        <a:lnTo>
                          <a:pt x="3252" y="1752"/>
                        </a:lnTo>
                        <a:lnTo>
                          <a:pt x="3252" y="1743"/>
                        </a:lnTo>
                        <a:lnTo>
                          <a:pt x="3259" y="1743"/>
                        </a:lnTo>
                        <a:lnTo>
                          <a:pt x="3259" y="1752"/>
                        </a:lnTo>
                        <a:lnTo>
                          <a:pt x="3267" y="1752"/>
                        </a:lnTo>
                        <a:lnTo>
                          <a:pt x="3274" y="1752"/>
                        </a:lnTo>
                        <a:lnTo>
                          <a:pt x="3281" y="1752"/>
                        </a:lnTo>
                        <a:lnTo>
                          <a:pt x="3288" y="1761"/>
                        </a:lnTo>
                        <a:lnTo>
                          <a:pt x="3295" y="1770"/>
                        </a:lnTo>
                        <a:lnTo>
                          <a:pt x="3295" y="1779"/>
                        </a:lnTo>
                        <a:lnTo>
                          <a:pt x="3302" y="1770"/>
                        </a:lnTo>
                        <a:lnTo>
                          <a:pt x="3302" y="1779"/>
                        </a:lnTo>
                        <a:lnTo>
                          <a:pt x="3309" y="1779"/>
                        </a:lnTo>
                        <a:lnTo>
                          <a:pt x="3316" y="1789"/>
                        </a:lnTo>
                        <a:lnTo>
                          <a:pt x="3323" y="1789"/>
                        </a:lnTo>
                        <a:lnTo>
                          <a:pt x="3330" y="1789"/>
                        </a:lnTo>
                        <a:lnTo>
                          <a:pt x="3337" y="1798"/>
                        </a:lnTo>
                        <a:lnTo>
                          <a:pt x="3337" y="1807"/>
                        </a:lnTo>
                        <a:lnTo>
                          <a:pt x="3344" y="1807"/>
                        </a:lnTo>
                        <a:lnTo>
                          <a:pt x="3352" y="1807"/>
                        </a:lnTo>
                        <a:lnTo>
                          <a:pt x="3359" y="1807"/>
                        </a:lnTo>
                        <a:lnTo>
                          <a:pt x="3359" y="1816"/>
                        </a:lnTo>
                        <a:lnTo>
                          <a:pt x="3366" y="1816"/>
                        </a:lnTo>
                        <a:lnTo>
                          <a:pt x="3366" y="1825"/>
                        </a:lnTo>
                        <a:lnTo>
                          <a:pt x="3373" y="1825"/>
                        </a:lnTo>
                        <a:lnTo>
                          <a:pt x="3373" y="1834"/>
                        </a:lnTo>
                        <a:lnTo>
                          <a:pt x="3380" y="1834"/>
                        </a:lnTo>
                        <a:lnTo>
                          <a:pt x="3387" y="1844"/>
                        </a:lnTo>
                        <a:lnTo>
                          <a:pt x="3387" y="1834"/>
                        </a:lnTo>
                        <a:lnTo>
                          <a:pt x="3394" y="1844"/>
                        </a:lnTo>
                        <a:lnTo>
                          <a:pt x="3401" y="1844"/>
                        </a:lnTo>
                        <a:lnTo>
                          <a:pt x="3401" y="1834"/>
                        </a:lnTo>
                        <a:lnTo>
                          <a:pt x="3408" y="1844"/>
                        </a:lnTo>
                        <a:lnTo>
                          <a:pt x="3408" y="1853"/>
                        </a:lnTo>
                        <a:lnTo>
                          <a:pt x="3415" y="1853"/>
                        </a:lnTo>
                        <a:lnTo>
                          <a:pt x="3415" y="1862"/>
                        </a:lnTo>
                        <a:lnTo>
                          <a:pt x="3422" y="1862"/>
                        </a:lnTo>
                        <a:lnTo>
                          <a:pt x="3422" y="1853"/>
                        </a:lnTo>
                        <a:lnTo>
                          <a:pt x="3422" y="1862"/>
                        </a:lnTo>
                        <a:lnTo>
                          <a:pt x="3430" y="1862"/>
                        </a:lnTo>
                        <a:lnTo>
                          <a:pt x="3437" y="1871"/>
                        </a:lnTo>
                        <a:lnTo>
                          <a:pt x="3444" y="1880"/>
                        </a:lnTo>
                        <a:lnTo>
                          <a:pt x="3444" y="1871"/>
                        </a:lnTo>
                        <a:lnTo>
                          <a:pt x="3451" y="1880"/>
                        </a:lnTo>
                        <a:lnTo>
                          <a:pt x="3458" y="1890"/>
                        </a:lnTo>
                        <a:lnTo>
                          <a:pt x="3465" y="1890"/>
                        </a:lnTo>
                        <a:lnTo>
                          <a:pt x="3465" y="1899"/>
                        </a:lnTo>
                        <a:lnTo>
                          <a:pt x="3472" y="1899"/>
                        </a:lnTo>
                        <a:lnTo>
                          <a:pt x="3472" y="1890"/>
                        </a:lnTo>
                        <a:lnTo>
                          <a:pt x="3472" y="1899"/>
                        </a:lnTo>
                        <a:lnTo>
                          <a:pt x="3479" y="1899"/>
                        </a:lnTo>
                        <a:lnTo>
                          <a:pt x="3479" y="1890"/>
                        </a:lnTo>
                        <a:lnTo>
                          <a:pt x="3486" y="1890"/>
                        </a:lnTo>
                        <a:lnTo>
                          <a:pt x="3486" y="1899"/>
                        </a:lnTo>
                        <a:lnTo>
                          <a:pt x="3493" y="1899"/>
                        </a:lnTo>
                        <a:lnTo>
                          <a:pt x="3493" y="1908"/>
                        </a:lnTo>
                        <a:lnTo>
                          <a:pt x="3493" y="1917"/>
                        </a:lnTo>
                        <a:lnTo>
                          <a:pt x="3500" y="1917"/>
                        </a:lnTo>
                        <a:lnTo>
                          <a:pt x="3500" y="1926"/>
                        </a:lnTo>
                        <a:lnTo>
                          <a:pt x="3500" y="1935"/>
                        </a:lnTo>
                        <a:lnTo>
                          <a:pt x="3507" y="1926"/>
                        </a:lnTo>
                        <a:lnTo>
                          <a:pt x="3515" y="1935"/>
                        </a:lnTo>
                        <a:lnTo>
                          <a:pt x="3515" y="1926"/>
                        </a:lnTo>
                        <a:lnTo>
                          <a:pt x="3522" y="1935"/>
                        </a:lnTo>
                        <a:lnTo>
                          <a:pt x="3529" y="1935"/>
                        </a:lnTo>
                        <a:lnTo>
                          <a:pt x="3536" y="1935"/>
                        </a:lnTo>
                        <a:lnTo>
                          <a:pt x="3536" y="1945"/>
                        </a:lnTo>
                        <a:lnTo>
                          <a:pt x="3543" y="1945"/>
                        </a:lnTo>
                        <a:lnTo>
                          <a:pt x="3543" y="1954"/>
                        </a:lnTo>
                        <a:lnTo>
                          <a:pt x="3543" y="1945"/>
                        </a:lnTo>
                        <a:lnTo>
                          <a:pt x="3550" y="1954"/>
                        </a:lnTo>
                        <a:lnTo>
                          <a:pt x="3550" y="1963"/>
                        </a:lnTo>
                        <a:lnTo>
                          <a:pt x="3557" y="1963"/>
                        </a:lnTo>
                        <a:lnTo>
                          <a:pt x="3564" y="1963"/>
                        </a:lnTo>
                        <a:lnTo>
                          <a:pt x="3564" y="1954"/>
                        </a:lnTo>
                        <a:lnTo>
                          <a:pt x="3571" y="1963"/>
                        </a:lnTo>
                        <a:lnTo>
                          <a:pt x="3571" y="1972"/>
                        </a:lnTo>
                        <a:lnTo>
                          <a:pt x="3578" y="1972"/>
                        </a:lnTo>
                        <a:lnTo>
                          <a:pt x="3585" y="1972"/>
                        </a:lnTo>
                        <a:lnTo>
                          <a:pt x="3585" y="1981"/>
                        </a:lnTo>
                        <a:lnTo>
                          <a:pt x="3592" y="1981"/>
                        </a:lnTo>
                        <a:lnTo>
                          <a:pt x="3592" y="1990"/>
                        </a:lnTo>
                        <a:lnTo>
                          <a:pt x="3600" y="1990"/>
                        </a:lnTo>
                        <a:lnTo>
                          <a:pt x="3600" y="2000"/>
                        </a:lnTo>
                        <a:lnTo>
                          <a:pt x="3607" y="2000"/>
                        </a:lnTo>
                        <a:lnTo>
                          <a:pt x="3607" y="2009"/>
                        </a:lnTo>
                        <a:lnTo>
                          <a:pt x="3614" y="2009"/>
                        </a:lnTo>
                        <a:lnTo>
                          <a:pt x="3614" y="2000"/>
                        </a:lnTo>
                        <a:lnTo>
                          <a:pt x="3614" y="2009"/>
                        </a:lnTo>
                        <a:lnTo>
                          <a:pt x="3621" y="2009"/>
                        </a:lnTo>
                        <a:lnTo>
                          <a:pt x="3628" y="2009"/>
                        </a:lnTo>
                        <a:lnTo>
                          <a:pt x="3628" y="2018"/>
                        </a:lnTo>
                        <a:lnTo>
                          <a:pt x="3635" y="2018"/>
                        </a:lnTo>
                        <a:lnTo>
                          <a:pt x="3642" y="2018"/>
                        </a:lnTo>
                        <a:lnTo>
                          <a:pt x="3642" y="2027"/>
                        </a:lnTo>
                        <a:lnTo>
                          <a:pt x="3649" y="2027"/>
                        </a:lnTo>
                        <a:lnTo>
                          <a:pt x="3649" y="2036"/>
                        </a:lnTo>
                        <a:lnTo>
                          <a:pt x="3656" y="2036"/>
                        </a:lnTo>
                        <a:lnTo>
                          <a:pt x="3663" y="2045"/>
                        </a:lnTo>
                        <a:lnTo>
                          <a:pt x="3670" y="2045"/>
                        </a:lnTo>
                        <a:lnTo>
                          <a:pt x="3677" y="2045"/>
                        </a:lnTo>
                        <a:lnTo>
                          <a:pt x="3677" y="2055"/>
                        </a:lnTo>
                        <a:lnTo>
                          <a:pt x="3685" y="2055"/>
                        </a:lnTo>
                        <a:lnTo>
                          <a:pt x="3685" y="2064"/>
                        </a:lnTo>
                        <a:lnTo>
                          <a:pt x="3692" y="2064"/>
                        </a:lnTo>
                        <a:lnTo>
                          <a:pt x="3699" y="2064"/>
                        </a:lnTo>
                        <a:lnTo>
                          <a:pt x="3699" y="2073"/>
                        </a:lnTo>
                        <a:lnTo>
                          <a:pt x="3706" y="2082"/>
                        </a:lnTo>
                        <a:lnTo>
                          <a:pt x="3713" y="2082"/>
                        </a:lnTo>
                        <a:lnTo>
                          <a:pt x="3713" y="2091"/>
                        </a:lnTo>
                        <a:lnTo>
                          <a:pt x="3720" y="2091"/>
                        </a:lnTo>
                        <a:lnTo>
                          <a:pt x="3727" y="2091"/>
                        </a:lnTo>
                        <a:lnTo>
                          <a:pt x="3727" y="2100"/>
                        </a:lnTo>
                        <a:lnTo>
                          <a:pt x="3734" y="2110"/>
                        </a:lnTo>
                        <a:lnTo>
                          <a:pt x="3734" y="2100"/>
                        </a:lnTo>
                        <a:lnTo>
                          <a:pt x="3741" y="2110"/>
                        </a:lnTo>
                        <a:lnTo>
                          <a:pt x="3748" y="2119"/>
                        </a:lnTo>
                        <a:lnTo>
                          <a:pt x="3748" y="2110"/>
                        </a:lnTo>
                        <a:lnTo>
                          <a:pt x="3748" y="2119"/>
                        </a:lnTo>
                        <a:lnTo>
                          <a:pt x="3755" y="2119"/>
                        </a:lnTo>
                        <a:lnTo>
                          <a:pt x="3762" y="2128"/>
                        </a:lnTo>
                        <a:lnTo>
                          <a:pt x="3762" y="2137"/>
                        </a:lnTo>
                        <a:lnTo>
                          <a:pt x="3770" y="2137"/>
                        </a:lnTo>
                        <a:lnTo>
                          <a:pt x="3777" y="2146"/>
                        </a:lnTo>
                        <a:lnTo>
                          <a:pt x="3777" y="2155"/>
                        </a:lnTo>
                        <a:lnTo>
                          <a:pt x="3784" y="2155"/>
                        </a:lnTo>
                        <a:lnTo>
                          <a:pt x="3791" y="2155"/>
                        </a:lnTo>
                        <a:lnTo>
                          <a:pt x="3791" y="2165"/>
                        </a:lnTo>
                        <a:lnTo>
                          <a:pt x="3798" y="2165"/>
                        </a:lnTo>
                        <a:lnTo>
                          <a:pt x="3805" y="2174"/>
                        </a:lnTo>
                        <a:lnTo>
                          <a:pt x="3805" y="2183"/>
                        </a:lnTo>
                        <a:lnTo>
                          <a:pt x="3812" y="2183"/>
                        </a:lnTo>
                        <a:lnTo>
                          <a:pt x="3812" y="2192"/>
                        </a:lnTo>
                        <a:lnTo>
                          <a:pt x="3812" y="2183"/>
                        </a:lnTo>
                        <a:lnTo>
                          <a:pt x="3819" y="2183"/>
                        </a:lnTo>
                        <a:lnTo>
                          <a:pt x="3819" y="2192"/>
                        </a:lnTo>
                        <a:lnTo>
                          <a:pt x="3826" y="2192"/>
                        </a:lnTo>
                        <a:lnTo>
                          <a:pt x="3826" y="2201"/>
                        </a:lnTo>
                        <a:lnTo>
                          <a:pt x="3826" y="2192"/>
                        </a:lnTo>
                        <a:lnTo>
                          <a:pt x="3833" y="2192"/>
                        </a:lnTo>
                        <a:lnTo>
                          <a:pt x="3833" y="2201"/>
                        </a:lnTo>
                        <a:lnTo>
                          <a:pt x="3833" y="2192"/>
                        </a:lnTo>
                        <a:lnTo>
                          <a:pt x="3833" y="2201"/>
                        </a:lnTo>
                        <a:lnTo>
                          <a:pt x="3840" y="2201"/>
                        </a:lnTo>
                        <a:lnTo>
                          <a:pt x="3840" y="2211"/>
                        </a:lnTo>
                        <a:lnTo>
                          <a:pt x="3848" y="2211"/>
                        </a:lnTo>
                        <a:lnTo>
                          <a:pt x="3848" y="2220"/>
                        </a:lnTo>
                        <a:lnTo>
                          <a:pt x="3855" y="2220"/>
                        </a:lnTo>
                        <a:lnTo>
                          <a:pt x="3862" y="2229"/>
                        </a:lnTo>
                        <a:lnTo>
                          <a:pt x="3862" y="2238"/>
                        </a:lnTo>
                        <a:lnTo>
                          <a:pt x="3862" y="2229"/>
                        </a:lnTo>
                        <a:lnTo>
                          <a:pt x="3869" y="2229"/>
                        </a:lnTo>
                        <a:lnTo>
                          <a:pt x="3869" y="2238"/>
                        </a:lnTo>
                        <a:lnTo>
                          <a:pt x="3876" y="2238"/>
                        </a:lnTo>
                        <a:lnTo>
                          <a:pt x="3876" y="2247"/>
                        </a:lnTo>
                        <a:lnTo>
                          <a:pt x="3883" y="2247"/>
                        </a:lnTo>
                        <a:lnTo>
                          <a:pt x="3883" y="2256"/>
                        </a:lnTo>
                        <a:lnTo>
                          <a:pt x="3890" y="2256"/>
                        </a:lnTo>
                        <a:lnTo>
                          <a:pt x="3890" y="2266"/>
                        </a:lnTo>
                        <a:lnTo>
                          <a:pt x="3897" y="2266"/>
                        </a:lnTo>
                        <a:lnTo>
                          <a:pt x="3897" y="2275"/>
                        </a:lnTo>
                        <a:lnTo>
                          <a:pt x="3904" y="2275"/>
                        </a:lnTo>
                        <a:lnTo>
                          <a:pt x="3904" y="2284"/>
                        </a:lnTo>
                        <a:lnTo>
                          <a:pt x="3904" y="2275"/>
                        </a:lnTo>
                        <a:lnTo>
                          <a:pt x="3911" y="2275"/>
                        </a:lnTo>
                        <a:lnTo>
                          <a:pt x="3911" y="2284"/>
                        </a:lnTo>
                        <a:lnTo>
                          <a:pt x="3918" y="2293"/>
                        </a:lnTo>
                        <a:lnTo>
                          <a:pt x="3925" y="2293"/>
                        </a:lnTo>
                        <a:lnTo>
                          <a:pt x="3925" y="2302"/>
                        </a:lnTo>
                        <a:lnTo>
                          <a:pt x="3933" y="2302"/>
                        </a:lnTo>
                        <a:lnTo>
                          <a:pt x="3933" y="2311"/>
                        </a:lnTo>
                        <a:lnTo>
                          <a:pt x="3933" y="2302"/>
                        </a:lnTo>
                        <a:lnTo>
                          <a:pt x="3933" y="2311"/>
                        </a:lnTo>
                        <a:lnTo>
                          <a:pt x="3940" y="2311"/>
                        </a:lnTo>
                        <a:lnTo>
                          <a:pt x="3940" y="2302"/>
                        </a:lnTo>
                        <a:lnTo>
                          <a:pt x="3940" y="2311"/>
                        </a:lnTo>
                        <a:lnTo>
                          <a:pt x="3947" y="2311"/>
                        </a:lnTo>
                        <a:lnTo>
                          <a:pt x="3947" y="2321"/>
                        </a:lnTo>
                        <a:lnTo>
                          <a:pt x="3954" y="2321"/>
                        </a:lnTo>
                        <a:lnTo>
                          <a:pt x="3954" y="2330"/>
                        </a:lnTo>
                        <a:lnTo>
                          <a:pt x="3961" y="2330"/>
                        </a:lnTo>
                        <a:lnTo>
                          <a:pt x="3961" y="2339"/>
                        </a:lnTo>
                        <a:lnTo>
                          <a:pt x="3968" y="2339"/>
                        </a:lnTo>
                        <a:lnTo>
                          <a:pt x="3968" y="2348"/>
                        </a:lnTo>
                        <a:lnTo>
                          <a:pt x="3975" y="2348"/>
                        </a:lnTo>
                        <a:lnTo>
                          <a:pt x="3975" y="2357"/>
                        </a:lnTo>
                        <a:lnTo>
                          <a:pt x="3982" y="2357"/>
                        </a:lnTo>
                        <a:lnTo>
                          <a:pt x="3989" y="2357"/>
                        </a:lnTo>
                        <a:lnTo>
                          <a:pt x="3989" y="2366"/>
                        </a:lnTo>
                        <a:lnTo>
                          <a:pt x="3989" y="2376"/>
                        </a:lnTo>
                        <a:lnTo>
                          <a:pt x="3996" y="2376"/>
                        </a:lnTo>
                        <a:lnTo>
                          <a:pt x="3996" y="2385"/>
                        </a:lnTo>
                        <a:lnTo>
                          <a:pt x="4003" y="2385"/>
                        </a:lnTo>
                        <a:lnTo>
                          <a:pt x="4003" y="2394"/>
                        </a:lnTo>
                        <a:lnTo>
                          <a:pt x="4010" y="2394"/>
                        </a:lnTo>
                        <a:lnTo>
                          <a:pt x="4018" y="2394"/>
                        </a:lnTo>
                        <a:lnTo>
                          <a:pt x="4018" y="2403"/>
                        </a:lnTo>
                        <a:lnTo>
                          <a:pt x="4025" y="2403"/>
                        </a:lnTo>
                        <a:lnTo>
                          <a:pt x="4025" y="2412"/>
                        </a:lnTo>
                        <a:lnTo>
                          <a:pt x="4032" y="2412"/>
                        </a:lnTo>
                        <a:lnTo>
                          <a:pt x="4032" y="2421"/>
                        </a:lnTo>
                        <a:lnTo>
                          <a:pt x="4032" y="2412"/>
                        </a:lnTo>
                        <a:lnTo>
                          <a:pt x="4032" y="2421"/>
                        </a:lnTo>
                        <a:lnTo>
                          <a:pt x="4039" y="2421"/>
                        </a:lnTo>
                      </a:path>
                    </a:pathLst>
                  </a:custGeom>
                  <a:noFill/>
                  <a:ln w="33338">
                    <a:solidFill>
                      <a:srgbClr val="CC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1" name="Freeform 11"/>
                  <p:cNvSpPr>
                    <a:spLocks/>
                  </p:cNvSpPr>
                  <p:nvPr/>
                </p:nvSpPr>
                <p:spPr bwMode="auto">
                  <a:xfrm>
                    <a:off x="461" y="1165"/>
                    <a:ext cx="4031" cy="2247"/>
                  </a:xfrm>
                  <a:custGeom>
                    <a:avLst/>
                    <a:gdLst>
                      <a:gd name="T0" fmla="*/ 0 w 4031"/>
                      <a:gd name="T1" fmla="*/ 0 h 2247"/>
                      <a:gd name="T2" fmla="*/ 0 w 4031"/>
                      <a:gd name="T3" fmla="*/ 9 h 2247"/>
                      <a:gd name="T4" fmla="*/ 14 w 4031"/>
                      <a:gd name="T5" fmla="*/ 18 h 2247"/>
                      <a:gd name="T6" fmla="*/ 77 w 4031"/>
                      <a:gd name="T7" fmla="*/ 46 h 2247"/>
                      <a:gd name="T8" fmla="*/ 240 w 4031"/>
                      <a:gd name="T9" fmla="*/ 137 h 2247"/>
                      <a:gd name="T10" fmla="*/ 403 w 4031"/>
                      <a:gd name="T11" fmla="*/ 229 h 2247"/>
                      <a:gd name="T12" fmla="*/ 573 w 4031"/>
                      <a:gd name="T13" fmla="*/ 321 h 2247"/>
                      <a:gd name="T14" fmla="*/ 736 w 4031"/>
                      <a:gd name="T15" fmla="*/ 413 h 2247"/>
                      <a:gd name="T16" fmla="*/ 899 w 4031"/>
                      <a:gd name="T17" fmla="*/ 504 h 2247"/>
                      <a:gd name="T18" fmla="*/ 1062 w 4031"/>
                      <a:gd name="T19" fmla="*/ 596 h 2247"/>
                      <a:gd name="T20" fmla="*/ 1232 w 4031"/>
                      <a:gd name="T21" fmla="*/ 688 h 2247"/>
                      <a:gd name="T22" fmla="*/ 1395 w 4031"/>
                      <a:gd name="T23" fmla="*/ 779 h 2247"/>
                      <a:gd name="T24" fmla="*/ 1558 w 4031"/>
                      <a:gd name="T25" fmla="*/ 871 h 2247"/>
                      <a:gd name="T26" fmla="*/ 1728 w 4031"/>
                      <a:gd name="T27" fmla="*/ 963 h 2247"/>
                      <a:gd name="T28" fmla="*/ 1891 w 4031"/>
                      <a:gd name="T29" fmla="*/ 1055 h 2247"/>
                      <a:gd name="T30" fmla="*/ 2054 w 4031"/>
                      <a:gd name="T31" fmla="*/ 1146 h 2247"/>
                      <a:gd name="T32" fmla="*/ 2217 w 4031"/>
                      <a:gd name="T33" fmla="*/ 1238 h 2247"/>
                      <a:gd name="T34" fmla="*/ 2387 w 4031"/>
                      <a:gd name="T35" fmla="*/ 1330 h 2247"/>
                      <a:gd name="T36" fmla="*/ 2550 w 4031"/>
                      <a:gd name="T37" fmla="*/ 1421 h 2247"/>
                      <a:gd name="T38" fmla="*/ 2713 w 4031"/>
                      <a:gd name="T39" fmla="*/ 1513 h 2247"/>
                      <a:gd name="T40" fmla="*/ 2876 w 4031"/>
                      <a:gd name="T41" fmla="*/ 1605 h 2247"/>
                      <a:gd name="T42" fmla="*/ 3039 w 4031"/>
                      <a:gd name="T43" fmla="*/ 1697 h 2247"/>
                      <a:gd name="T44" fmla="*/ 3202 w 4031"/>
                      <a:gd name="T45" fmla="*/ 1788 h 2247"/>
                      <a:gd name="T46" fmla="*/ 3372 w 4031"/>
                      <a:gd name="T47" fmla="*/ 1880 h 2247"/>
                      <a:gd name="T48" fmla="*/ 3535 w 4031"/>
                      <a:gd name="T49" fmla="*/ 1972 h 2247"/>
                      <a:gd name="T50" fmla="*/ 3698 w 4031"/>
                      <a:gd name="T51" fmla="*/ 2064 h 2247"/>
                      <a:gd name="T52" fmla="*/ 3861 w 4031"/>
                      <a:gd name="T53" fmla="*/ 2155 h 2247"/>
                      <a:gd name="T54" fmla="*/ 3946 w 4031"/>
                      <a:gd name="T55" fmla="*/ 2192 h 2247"/>
                      <a:gd name="T56" fmla="*/ 3946 w 4031"/>
                      <a:gd name="T57" fmla="*/ 2201 h 2247"/>
                      <a:gd name="T58" fmla="*/ 3967 w 4031"/>
                      <a:gd name="T59" fmla="*/ 2210 h 2247"/>
                      <a:gd name="T60" fmla="*/ 3988 w 4031"/>
                      <a:gd name="T61" fmla="*/ 2219 h 2247"/>
                      <a:gd name="T62" fmla="*/ 3995 w 4031"/>
                      <a:gd name="T63" fmla="*/ 2219 h 2247"/>
                      <a:gd name="T64" fmla="*/ 4010 w 4031"/>
                      <a:gd name="T65" fmla="*/ 2229 h 2247"/>
                      <a:gd name="T66" fmla="*/ 4010 w 4031"/>
                      <a:gd name="T67" fmla="*/ 2238 h 2247"/>
                      <a:gd name="T68" fmla="*/ 4024 w 4031"/>
                      <a:gd name="T69" fmla="*/ 2238 h 2247"/>
                      <a:gd name="T70" fmla="*/ 4024 w 4031"/>
                      <a:gd name="T71" fmla="*/ 2238 h 2247"/>
                      <a:gd name="T72" fmla="*/ 4024 w 4031"/>
                      <a:gd name="T73" fmla="*/ 2238 h 2247"/>
                      <a:gd name="T74" fmla="*/ 4031 w 4031"/>
                      <a:gd name="T75" fmla="*/ 2247 h 2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31"/>
                      <a:gd name="T115" fmla="*/ 0 h 2247"/>
                      <a:gd name="T116" fmla="*/ 4031 w 4031"/>
                      <a:gd name="T117" fmla="*/ 2247 h 2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31" h="2247">
                        <a:moveTo>
                          <a:pt x="0" y="0"/>
                        </a:moveTo>
                        <a:lnTo>
                          <a:pt x="0" y="0"/>
                        </a:lnTo>
                        <a:lnTo>
                          <a:pt x="0" y="9"/>
                        </a:lnTo>
                        <a:lnTo>
                          <a:pt x="7" y="9"/>
                        </a:lnTo>
                        <a:lnTo>
                          <a:pt x="14" y="18"/>
                        </a:lnTo>
                        <a:lnTo>
                          <a:pt x="35" y="27"/>
                        </a:lnTo>
                        <a:lnTo>
                          <a:pt x="77" y="46"/>
                        </a:lnTo>
                        <a:lnTo>
                          <a:pt x="162" y="92"/>
                        </a:lnTo>
                        <a:lnTo>
                          <a:pt x="240" y="137"/>
                        </a:lnTo>
                        <a:lnTo>
                          <a:pt x="318" y="183"/>
                        </a:lnTo>
                        <a:lnTo>
                          <a:pt x="403" y="229"/>
                        </a:lnTo>
                        <a:lnTo>
                          <a:pt x="481" y="275"/>
                        </a:lnTo>
                        <a:lnTo>
                          <a:pt x="573" y="321"/>
                        </a:lnTo>
                        <a:lnTo>
                          <a:pt x="658" y="367"/>
                        </a:lnTo>
                        <a:lnTo>
                          <a:pt x="736" y="413"/>
                        </a:lnTo>
                        <a:lnTo>
                          <a:pt x="821" y="458"/>
                        </a:lnTo>
                        <a:lnTo>
                          <a:pt x="899" y="504"/>
                        </a:lnTo>
                        <a:lnTo>
                          <a:pt x="977" y="550"/>
                        </a:lnTo>
                        <a:lnTo>
                          <a:pt x="1062" y="596"/>
                        </a:lnTo>
                        <a:lnTo>
                          <a:pt x="1140" y="642"/>
                        </a:lnTo>
                        <a:lnTo>
                          <a:pt x="1232" y="688"/>
                        </a:lnTo>
                        <a:lnTo>
                          <a:pt x="1310" y="734"/>
                        </a:lnTo>
                        <a:lnTo>
                          <a:pt x="1395" y="779"/>
                        </a:lnTo>
                        <a:lnTo>
                          <a:pt x="1480" y="825"/>
                        </a:lnTo>
                        <a:lnTo>
                          <a:pt x="1558" y="871"/>
                        </a:lnTo>
                        <a:lnTo>
                          <a:pt x="1643" y="917"/>
                        </a:lnTo>
                        <a:lnTo>
                          <a:pt x="1728" y="963"/>
                        </a:lnTo>
                        <a:lnTo>
                          <a:pt x="1806" y="1009"/>
                        </a:lnTo>
                        <a:lnTo>
                          <a:pt x="1891" y="1055"/>
                        </a:lnTo>
                        <a:lnTo>
                          <a:pt x="1976" y="1100"/>
                        </a:lnTo>
                        <a:lnTo>
                          <a:pt x="2054" y="1146"/>
                        </a:lnTo>
                        <a:lnTo>
                          <a:pt x="2139" y="1192"/>
                        </a:lnTo>
                        <a:lnTo>
                          <a:pt x="2217" y="1238"/>
                        </a:lnTo>
                        <a:lnTo>
                          <a:pt x="2302" y="1284"/>
                        </a:lnTo>
                        <a:lnTo>
                          <a:pt x="2387" y="1330"/>
                        </a:lnTo>
                        <a:lnTo>
                          <a:pt x="2465" y="1376"/>
                        </a:lnTo>
                        <a:lnTo>
                          <a:pt x="2550" y="1421"/>
                        </a:lnTo>
                        <a:lnTo>
                          <a:pt x="2635" y="1467"/>
                        </a:lnTo>
                        <a:lnTo>
                          <a:pt x="2713" y="1513"/>
                        </a:lnTo>
                        <a:lnTo>
                          <a:pt x="2798" y="1559"/>
                        </a:lnTo>
                        <a:lnTo>
                          <a:pt x="2876" y="1605"/>
                        </a:lnTo>
                        <a:lnTo>
                          <a:pt x="2961" y="1651"/>
                        </a:lnTo>
                        <a:lnTo>
                          <a:pt x="3039" y="1697"/>
                        </a:lnTo>
                        <a:lnTo>
                          <a:pt x="3117" y="1733"/>
                        </a:lnTo>
                        <a:lnTo>
                          <a:pt x="3202" y="1788"/>
                        </a:lnTo>
                        <a:lnTo>
                          <a:pt x="3287" y="1825"/>
                        </a:lnTo>
                        <a:lnTo>
                          <a:pt x="3372" y="1880"/>
                        </a:lnTo>
                        <a:lnTo>
                          <a:pt x="3457" y="1926"/>
                        </a:lnTo>
                        <a:lnTo>
                          <a:pt x="3535" y="1972"/>
                        </a:lnTo>
                        <a:lnTo>
                          <a:pt x="3620" y="2018"/>
                        </a:lnTo>
                        <a:lnTo>
                          <a:pt x="3698" y="2064"/>
                        </a:lnTo>
                        <a:lnTo>
                          <a:pt x="3776" y="2100"/>
                        </a:lnTo>
                        <a:lnTo>
                          <a:pt x="3861" y="2155"/>
                        </a:lnTo>
                        <a:lnTo>
                          <a:pt x="3946" y="2192"/>
                        </a:lnTo>
                        <a:lnTo>
                          <a:pt x="3946" y="2201"/>
                        </a:lnTo>
                        <a:lnTo>
                          <a:pt x="3953" y="2201"/>
                        </a:lnTo>
                        <a:lnTo>
                          <a:pt x="3967" y="2210"/>
                        </a:lnTo>
                        <a:lnTo>
                          <a:pt x="3988" y="2219"/>
                        </a:lnTo>
                        <a:lnTo>
                          <a:pt x="3995" y="2219"/>
                        </a:lnTo>
                        <a:lnTo>
                          <a:pt x="3995" y="2229"/>
                        </a:lnTo>
                        <a:lnTo>
                          <a:pt x="4010" y="2229"/>
                        </a:lnTo>
                        <a:lnTo>
                          <a:pt x="4010" y="2238"/>
                        </a:lnTo>
                        <a:lnTo>
                          <a:pt x="4017" y="2238"/>
                        </a:lnTo>
                        <a:lnTo>
                          <a:pt x="4024" y="2238"/>
                        </a:lnTo>
                        <a:lnTo>
                          <a:pt x="4031" y="2247"/>
                        </a:lnTo>
                      </a:path>
                    </a:pathLst>
                  </a:custGeom>
                  <a:noFill/>
                  <a:ln w="22225">
                    <a:solidFill>
                      <a:srgbClr val="3F3D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2" name="Freeform 12"/>
                  <p:cNvSpPr>
                    <a:spLocks/>
                  </p:cNvSpPr>
                  <p:nvPr/>
                </p:nvSpPr>
                <p:spPr bwMode="auto">
                  <a:xfrm>
                    <a:off x="453" y="890"/>
                    <a:ext cx="4039" cy="2118"/>
                  </a:xfrm>
                  <a:custGeom>
                    <a:avLst/>
                    <a:gdLst>
                      <a:gd name="T0" fmla="*/ 1318 w 4039"/>
                      <a:gd name="T1" fmla="*/ 550 h 2118"/>
                      <a:gd name="T2" fmla="*/ 1765 w 4039"/>
                      <a:gd name="T3" fmla="*/ 715 h 2118"/>
                      <a:gd name="T4" fmla="*/ 2034 w 4039"/>
                      <a:gd name="T5" fmla="*/ 908 h 2118"/>
                      <a:gd name="T6" fmla="*/ 2225 w 4039"/>
                      <a:gd name="T7" fmla="*/ 1027 h 2118"/>
                      <a:gd name="T8" fmla="*/ 2374 w 4039"/>
                      <a:gd name="T9" fmla="*/ 1045 h 2118"/>
                      <a:gd name="T10" fmla="*/ 2494 w 4039"/>
                      <a:gd name="T11" fmla="*/ 1137 h 2118"/>
                      <a:gd name="T12" fmla="*/ 2593 w 4039"/>
                      <a:gd name="T13" fmla="*/ 1192 h 2118"/>
                      <a:gd name="T14" fmla="*/ 2686 w 4039"/>
                      <a:gd name="T15" fmla="*/ 1229 h 2118"/>
                      <a:gd name="T16" fmla="*/ 2764 w 4039"/>
                      <a:gd name="T17" fmla="*/ 1302 h 2118"/>
                      <a:gd name="T18" fmla="*/ 2834 w 4039"/>
                      <a:gd name="T19" fmla="*/ 1320 h 2118"/>
                      <a:gd name="T20" fmla="*/ 2898 w 4039"/>
                      <a:gd name="T21" fmla="*/ 1357 h 2118"/>
                      <a:gd name="T22" fmla="*/ 2962 w 4039"/>
                      <a:gd name="T23" fmla="*/ 1403 h 2118"/>
                      <a:gd name="T24" fmla="*/ 3012 w 4039"/>
                      <a:gd name="T25" fmla="*/ 1431 h 2118"/>
                      <a:gd name="T26" fmla="*/ 3061 w 4039"/>
                      <a:gd name="T27" fmla="*/ 1467 h 2118"/>
                      <a:gd name="T28" fmla="*/ 3111 w 4039"/>
                      <a:gd name="T29" fmla="*/ 1495 h 2118"/>
                      <a:gd name="T30" fmla="*/ 3153 w 4039"/>
                      <a:gd name="T31" fmla="*/ 1513 h 2118"/>
                      <a:gd name="T32" fmla="*/ 3196 w 4039"/>
                      <a:gd name="T33" fmla="*/ 1531 h 2118"/>
                      <a:gd name="T34" fmla="*/ 3231 w 4039"/>
                      <a:gd name="T35" fmla="*/ 1550 h 2118"/>
                      <a:gd name="T36" fmla="*/ 3267 w 4039"/>
                      <a:gd name="T37" fmla="*/ 1586 h 2118"/>
                      <a:gd name="T38" fmla="*/ 3302 w 4039"/>
                      <a:gd name="T39" fmla="*/ 1605 h 2118"/>
                      <a:gd name="T40" fmla="*/ 3337 w 4039"/>
                      <a:gd name="T41" fmla="*/ 1623 h 2118"/>
                      <a:gd name="T42" fmla="*/ 3366 w 4039"/>
                      <a:gd name="T43" fmla="*/ 1641 h 2118"/>
                      <a:gd name="T44" fmla="*/ 3401 w 4039"/>
                      <a:gd name="T45" fmla="*/ 1660 h 2118"/>
                      <a:gd name="T46" fmla="*/ 3430 w 4039"/>
                      <a:gd name="T47" fmla="*/ 1669 h 2118"/>
                      <a:gd name="T48" fmla="*/ 3458 w 4039"/>
                      <a:gd name="T49" fmla="*/ 1696 h 2118"/>
                      <a:gd name="T50" fmla="*/ 3479 w 4039"/>
                      <a:gd name="T51" fmla="*/ 1696 h 2118"/>
                      <a:gd name="T52" fmla="*/ 3507 w 4039"/>
                      <a:gd name="T53" fmla="*/ 1724 h 2118"/>
                      <a:gd name="T54" fmla="*/ 3529 w 4039"/>
                      <a:gd name="T55" fmla="*/ 1733 h 2118"/>
                      <a:gd name="T56" fmla="*/ 3557 w 4039"/>
                      <a:gd name="T57" fmla="*/ 1761 h 2118"/>
                      <a:gd name="T58" fmla="*/ 3578 w 4039"/>
                      <a:gd name="T59" fmla="*/ 1770 h 2118"/>
                      <a:gd name="T60" fmla="*/ 3600 w 4039"/>
                      <a:gd name="T61" fmla="*/ 1788 h 2118"/>
                      <a:gd name="T62" fmla="*/ 3621 w 4039"/>
                      <a:gd name="T63" fmla="*/ 1797 h 2118"/>
                      <a:gd name="T64" fmla="*/ 3642 w 4039"/>
                      <a:gd name="T65" fmla="*/ 1797 h 2118"/>
                      <a:gd name="T66" fmla="*/ 3663 w 4039"/>
                      <a:gd name="T67" fmla="*/ 1825 h 2118"/>
                      <a:gd name="T68" fmla="*/ 3685 w 4039"/>
                      <a:gd name="T69" fmla="*/ 1825 h 2118"/>
                      <a:gd name="T70" fmla="*/ 3699 w 4039"/>
                      <a:gd name="T71" fmla="*/ 1852 h 2118"/>
                      <a:gd name="T72" fmla="*/ 3720 w 4039"/>
                      <a:gd name="T73" fmla="*/ 1862 h 2118"/>
                      <a:gd name="T74" fmla="*/ 3734 w 4039"/>
                      <a:gd name="T75" fmla="*/ 1871 h 2118"/>
                      <a:gd name="T76" fmla="*/ 3755 w 4039"/>
                      <a:gd name="T77" fmla="*/ 1880 h 2118"/>
                      <a:gd name="T78" fmla="*/ 3770 w 4039"/>
                      <a:gd name="T79" fmla="*/ 1898 h 2118"/>
                      <a:gd name="T80" fmla="*/ 3791 w 4039"/>
                      <a:gd name="T81" fmla="*/ 1907 h 2118"/>
                      <a:gd name="T82" fmla="*/ 3805 w 4039"/>
                      <a:gd name="T83" fmla="*/ 1926 h 2118"/>
                      <a:gd name="T84" fmla="*/ 3819 w 4039"/>
                      <a:gd name="T85" fmla="*/ 1935 h 2118"/>
                      <a:gd name="T86" fmla="*/ 3833 w 4039"/>
                      <a:gd name="T87" fmla="*/ 1944 h 2118"/>
                      <a:gd name="T88" fmla="*/ 3855 w 4039"/>
                      <a:gd name="T89" fmla="*/ 1962 h 2118"/>
                      <a:gd name="T90" fmla="*/ 3869 w 4039"/>
                      <a:gd name="T91" fmla="*/ 1972 h 2118"/>
                      <a:gd name="T92" fmla="*/ 3883 w 4039"/>
                      <a:gd name="T93" fmla="*/ 1981 h 2118"/>
                      <a:gd name="T94" fmla="*/ 3897 w 4039"/>
                      <a:gd name="T95" fmla="*/ 1990 h 2118"/>
                      <a:gd name="T96" fmla="*/ 3911 w 4039"/>
                      <a:gd name="T97" fmla="*/ 2008 h 2118"/>
                      <a:gd name="T98" fmla="*/ 3925 w 4039"/>
                      <a:gd name="T99" fmla="*/ 2018 h 2118"/>
                      <a:gd name="T100" fmla="*/ 3940 w 4039"/>
                      <a:gd name="T101" fmla="*/ 2027 h 2118"/>
                      <a:gd name="T102" fmla="*/ 3947 w 4039"/>
                      <a:gd name="T103" fmla="*/ 2036 h 2118"/>
                      <a:gd name="T104" fmla="*/ 3961 w 4039"/>
                      <a:gd name="T105" fmla="*/ 2045 h 2118"/>
                      <a:gd name="T106" fmla="*/ 3975 w 4039"/>
                      <a:gd name="T107" fmla="*/ 2063 h 2118"/>
                      <a:gd name="T108" fmla="*/ 3989 w 4039"/>
                      <a:gd name="T109" fmla="*/ 2073 h 2118"/>
                      <a:gd name="T110" fmla="*/ 4003 w 4039"/>
                      <a:gd name="T111" fmla="*/ 2091 h 2118"/>
                      <a:gd name="T112" fmla="*/ 4010 w 4039"/>
                      <a:gd name="T113" fmla="*/ 2100 h 2118"/>
                      <a:gd name="T114" fmla="*/ 4025 w 4039"/>
                      <a:gd name="T115" fmla="*/ 2100 h 2118"/>
                      <a:gd name="T116" fmla="*/ 4039 w 4039"/>
                      <a:gd name="T117" fmla="*/ 2118 h 2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39"/>
                      <a:gd name="T178" fmla="*/ 0 h 2118"/>
                      <a:gd name="T179" fmla="*/ 4039 w 4039"/>
                      <a:gd name="T180" fmla="*/ 2118 h 2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39" h="2118">
                        <a:moveTo>
                          <a:pt x="0" y="0"/>
                        </a:moveTo>
                        <a:lnTo>
                          <a:pt x="277" y="27"/>
                        </a:lnTo>
                        <a:lnTo>
                          <a:pt x="468" y="110"/>
                        </a:lnTo>
                        <a:lnTo>
                          <a:pt x="624" y="146"/>
                        </a:lnTo>
                        <a:lnTo>
                          <a:pt x="744" y="275"/>
                        </a:lnTo>
                        <a:lnTo>
                          <a:pt x="851" y="330"/>
                        </a:lnTo>
                        <a:lnTo>
                          <a:pt x="943" y="302"/>
                        </a:lnTo>
                        <a:lnTo>
                          <a:pt x="1021" y="348"/>
                        </a:lnTo>
                        <a:lnTo>
                          <a:pt x="1092" y="357"/>
                        </a:lnTo>
                        <a:lnTo>
                          <a:pt x="1155" y="431"/>
                        </a:lnTo>
                        <a:lnTo>
                          <a:pt x="1219" y="504"/>
                        </a:lnTo>
                        <a:lnTo>
                          <a:pt x="1269" y="550"/>
                        </a:lnTo>
                        <a:lnTo>
                          <a:pt x="1318" y="550"/>
                        </a:lnTo>
                        <a:lnTo>
                          <a:pt x="1368" y="559"/>
                        </a:lnTo>
                        <a:lnTo>
                          <a:pt x="1410" y="559"/>
                        </a:lnTo>
                        <a:lnTo>
                          <a:pt x="1453" y="587"/>
                        </a:lnTo>
                        <a:lnTo>
                          <a:pt x="1488" y="614"/>
                        </a:lnTo>
                        <a:lnTo>
                          <a:pt x="1531" y="651"/>
                        </a:lnTo>
                        <a:lnTo>
                          <a:pt x="1559" y="651"/>
                        </a:lnTo>
                        <a:lnTo>
                          <a:pt x="1595" y="623"/>
                        </a:lnTo>
                        <a:lnTo>
                          <a:pt x="1630" y="697"/>
                        </a:lnTo>
                        <a:lnTo>
                          <a:pt x="1658" y="743"/>
                        </a:lnTo>
                        <a:lnTo>
                          <a:pt x="1687" y="752"/>
                        </a:lnTo>
                        <a:lnTo>
                          <a:pt x="1715" y="752"/>
                        </a:lnTo>
                        <a:lnTo>
                          <a:pt x="1743" y="733"/>
                        </a:lnTo>
                        <a:lnTo>
                          <a:pt x="1765" y="715"/>
                        </a:lnTo>
                        <a:lnTo>
                          <a:pt x="1793" y="733"/>
                        </a:lnTo>
                        <a:lnTo>
                          <a:pt x="1814" y="779"/>
                        </a:lnTo>
                        <a:lnTo>
                          <a:pt x="1835" y="844"/>
                        </a:lnTo>
                        <a:lnTo>
                          <a:pt x="1857" y="816"/>
                        </a:lnTo>
                        <a:lnTo>
                          <a:pt x="1878" y="825"/>
                        </a:lnTo>
                        <a:lnTo>
                          <a:pt x="1899" y="834"/>
                        </a:lnTo>
                        <a:lnTo>
                          <a:pt x="1920" y="844"/>
                        </a:lnTo>
                        <a:lnTo>
                          <a:pt x="1942" y="862"/>
                        </a:lnTo>
                        <a:lnTo>
                          <a:pt x="1963" y="862"/>
                        </a:lnTo>
                        <a:lnTo>
                          <a:pt x="1977" y="871"/>
                        </a:lnTo>
                        <a:lnTo>
                          <a:pt x="1998" y="880"/>
                        </a:lnTo>
                        <a:lnTo>
                          <a:pt x="2013" y="899"/>
                        </a:lnTo>
                        <a:lnTo>
                          <a:pt x="2034" y="908"/>
                        </a:lnTo>
                        <a:lnTo>
                          <a:pt x="2048" y="908"/>
                        </a:lnTo>
                        <a:lnTo>
                          <a:pt x="2062" y="908"/>
                        </a:lnTo>
                        <a:lnTo>
                          <a:pt x="2083" y="908"/>
                        </a:lnTo>
                        <a:lnTo>
                          <a:pt x="2098" y="917"/>
                        </a:lnTo>
                        <a:lnTo>
                          <a:pt x="2112" y="944"/>
                        </a:lnTo>
                        <a:lnTo>
                          <a:pt x="2126" y="944"/>
                        </a:lnTo>
                        <a:lnTo>
                          <a:pt x="2140" y="944"/>
                        </a:lnTo>
                        <a:lnTo>
                          <a:pt x="2154" y="954"/>
                        </a:lnTo>
                        <a:lnTo>
                          <a:pt x="2168" y="972"/>
                        </a:lnTo>
                        <a:lnTo>
                          <a:pt x="2183" y="972"/>
                        </a:lnTo>
                        <a:lnTo>
                          <a:pt x="2197" y="981"/>
                        </a:lnTo>
                        <a:lnTo>
                          <a:pt x="2211" y="999"/>
                        </a:lnTo>
                        <a:lnTo>
                          <a:pt x="2225" y="1027"/>
                        </a:lnTo>
                        <a:lnTo>
                          <a:pt x="2232" y="1009"/>
                        </a:lnTo>
                        <a:lnTo>
                          <a:pt x="2246" y="999"/>
                        </a:lnTo>
                        <a:lnTo>
                          <a:pt x="2261" y="990"/>
                        </a:lnTo>
                        <a:lnTo>
                          <a:pt x="2275" y="990"/>
                        </a:lnTo>
                        <a:lnTo>
                          <a:pt x="2282" y="1009"/>
                        </a:lnTo>
                        <a:lnTo>
                          <a:pt x="2296" y="1036"/>
                        </a:lnTo>
                        <a:lnTo>
                          <a:pt x="2310" y="1045"/>
                        </a:lnTo>
                        <a:lnTo>
                          <a:pt x="2317" y="1054"/>
                        </a:lnTo>
                        <a:lnTo>
                          <a:pt x="2331" y="1036"/>
                        </a:lnTo>
                        <a:lnTo>
                          <a:pt x="2338" y="1045"/>
                        </a:lnTo>
                        <a:lnTo>
                          <a:pt x="2353" y="1045"/>
                        </a:lnTo>
                        <a:lnTo>
                          <a:pt x="2360" y="1036"/>
                        </a:lnTo>
                        <a:lnTo>
                          <a:pt x="2374" y="1045"/>
                        </a:lnTo>
                        <a:lnTo>
                          <a:pt x="2381" y="1073"/>
                        </a:lnTo>
                        <a:lnTo>
                          <a:pt x="2395" y="1082"/>
                        </a:lnTo>
                        <a:lnTo>
                          <a:pt x="2402" y="1091"/>
                        </a:lnTo>
                        <a:lnTo>
                          <a:pt x="2409" y="1100"/>
                        </a:lnTo>
                        <a:lnTo>
                          <a:pt x="2423" y="1109"/>
                        </a:lnTo>
                        <a:lnTo>
                          <a:pt x="2431" y="1128"/>
                        </a:lnTo>
                        <a:lnTo>
                          <a:pt x="2438" y="1109"/>
                        </a:lnTo>
                        <a:lnTo>
                          <a:pt x="2452" y="1109"/>
                        </a:lnTo>
                        <a:lnTo>
                          <a:pt x="2459" y="1100"/>
                        </a:lnTo>
                        <a:lnTo>
                          <a:pt x="2466" y="1109"/>
                        </a:lnTo>
                        <a:lnTo>
                          <a:pt x="2473" y="1119"/>
                        </a:lnTo>
                        <a:lnTo>
                          <a:pt x="2487" y="1146"/>
                        </a:lnTo>
                        <a:lnTo>
                          <a:pt x="2494" y="1137"/>
                        </a:lnTo>
                        <a:lnTo>
                          <a:pt x="2501" y="1128"/>
                        </a:lnTo>
                        <a:lnTo>
                          <a:pt x="2508" y="1137"/>
                        </a:lnTo>
                        <a:lnTo>
                          <a:pt x="2516" y="1155"/>
                        </a:lnTo>
                        <a:lnTo>
                          <a:pt x="2530" y="1155"/>
                        </a:lnTo>
                        <a:lnTo>
                          <a:pt x="2537" y="1146"/>
                        </a:lnTo>
                        <a:lnTo>
                          <a:pt x="2544" y="1146"/>
                        </a:lnTo>
                        <a:lnTo>
                          <a:pt x="2551" y="1165"/>
                        </a:lnTo>
                        <a:lnTo>
                          <a:pt x="2558" y="1174"/>
                        </a:lnTo>
                        <a:lnTo>
                          <a:pt x="2565" y="1174"/>
                        </a:lnTo>
                        <a:lnTo>
                          <a:pt x="2572" y="1174"/>
                        </a:lnTo>
                        <a:lnTo>
                          <a:pt x="2579" y="1183"/>
                        </a:lnTo>
                        <a:lnTo>
                          <a:pt x="2586" y="1174"/>
                        </a:lnTo>
                        <a:lnTo>
                          <a:pt x="2593" y="1192"/>
                        </a:lnTo>
                        <a:lnTo>
                          <a:pt x="2601" y="1192"/>
                        </a:lnTo>
                        <a:lnTo>
                          <a:pt x="2615" y="1192"/>
                        </a:lnTo>
                        <a:lnTo>
                          <a:pt x="2622" y="1201"/>
                        </a:lnTo>
                        <a:lnTo>
                          <a:pt x="2629" y="1201"/>
                        </a:lnTo>
                        <a:lnTo>
                          <a:pt x="2636" y="1201"/>
                        </a:lnTo>
                        <a:lnTo>
                          <a:pt x="2643" y="1229"/>
                        </a:lnTo>
                        <a:lnTo>
                          <a:pt x="2650" y="1238"/>
                        </a:lnTo>
                        <a:lnTo>
                          <a:pt x="2657" y="1238"/>
                        </a:lnTo>
                        <a:lnTo>
                          <a:pt x="2664" y="1229"/>
                        </a:lnTo>
                        <a:lnTo>
                          <a:pt x="2671" y="1220"/>
                        </a:lnTo>
                        <a:lnTo>
                          <a:pt x="2679" y="1229"/>
                        </a:lnTo>
                        <a:lnTo>
                          <a:pt x="2686" y="1229"/>
                        </a:lnTo>
                        <a:lnTo>
                          <a:pt x="2693" y="1220"/>
                        </a:lnTo>
                        <a:lnTo>
                          <a:pt x="2700" y="1238"/>
                        </a:lnTo>
                        <a:lnTo>
                          <a:pt x="2707" y="1238"/>
                        </a:lnTo>
                        <a:lnTo>
                          <a:pt x="2714" y="1229"/>
                        </a:lnTo>
                        <a:lnTo>
                          <a:pt x="2721" y="1229"/>
                        </a:lnTo>
                        <a:lnTo>
                          <a:pt x="2728" y="1238"/>
                        </a:lnTo>
                        <a:lnTo>
                          <a:pt x="2735" y="1247"/>
                        </a:lnTo>
                        <a:lnTo>
                          <a:pt x="2742" y="1256"/>
                        </a:lnTo>
                        <a:lnTo>
                          <a:pt x="2749" y="1275"/>
                        </a:lnTo>
                        <a:lnTo>
                          <a:pt x="2756" y="1284"/>
                        </a:lnTo>
                        <a:lnTo>
                          <a:pt x="2756" y="1293"/>
                        </a:lnTo>
                        <a:lnTo>
                          <a:pt x="2764" y="1302"/>
                        </a:lnTo>
                        <a:lnTo>
                          <a:pt x="2771" y="1302"/>
                        </a:lnTo>
                        <a:lnTo>
                          <a:pt x="2778" y="1311"/>
                        </a:lnTo>
                        <a:lnTo>
                          <a:pt x="2785" y="1302"/>
                        </a:lnTo>
                        <a:lnTo>
                          <a:pt x="2785" y="1293"/>
                        </a:lnTo>
                        <a:lnTo>
                          <a:pt x="2792" y="1293"/>
                        </a:lnTo>
                        <a:lnTo>
                          <a:pt x="2799" y="1302"/>
                        </a:lnTo>
                        <a:lnTo>
                          <a:pt x="2806" y="1311"/>
                        </a:lnTo>
                        <a:lnTo>
                          <a:pt x="2813" y="1320"/>
                        </a:lnTo>
                        <a:lnTo>
                          <a:pt x="2820" y="1320"/>
                        </a:lnTo>
                        <a:lnTo>
                          <a:pt x="2827" y="1320"/>
                        </a:lnTo>
                        <a:lnTo>
                          <a:pt x="2834" y="1311"/>
                        </a:lnTo>
                        <a:lnTo>
                          <a:pt x="2834" y="1320"/>
                        </a:lnTo>
                        <a:lnTo>
                          <a:pt x="2841" y="1330"/>
                        </a:lnTo>
                        <a:lnTo>
                          <a:pt x="2849" y="1339"/>
                        </a:lnTo>
                        <a:lnTo>
                          <a:pt x="2856" y="1330"/>
                        </a:lnTo>
                        <a:lnTo>
                          <a:pt x="2863" y="1330"/>
                        </a:lnTo>
                        <a:lnTo>
                          <a:pt x="2870" y="1330"/>
                        </a:lnTo>
                        <a:lnTo>
                          <a:pt x="2870" y="1339"/>
                        </a:lnTo>
                        <a:lnTo>
                          <a:pt x="2877" y="1348"/>
                        </a:lnTo>
                        <a:lnTo>
                          <a:pt x="2884" y="1348"/>
                        </a:lnTo>
                        <a:lnTo>
                          <a:pt x="2884" y="1357"/>
                        </a:lnTo>
                        <a:lnTo>
                          <a:pt x="2891" y="1357"/>
                        </a:lnTo>
                        <a:lnTo>
                          <a:pt x="2898" y="1366"/>
                        </a:lnTo>
                        <a:lnTo>
                          <a:pt x="2898" y="1357"/>
                        </a:lnTo>
                        <a:lnTo>
                          <a:pt x="2905" y="1357"/>
                        </a:lnTo>
                        <a:lnTo>
                          <a:pt x="2912" y="1366"/>
                        </a:lnTo>
                        <a:lnTo>
                          <a:pt x="2919" y="1366"/>
                        </a:lnTo>
                        <a:lnTo>
                          <a:pt x="2926" y="1366"/>
                        </a:lnTo>
                        <a:lnTo>
                          <a:pt x="2926" y="1375"/>
                        </a:lnTo>
                        <a:lnTo>
                          <a:pt x="2934" y="1385"/>
                        </a:lnTo>
                        <a:lnTo>
                          <a:pt x="2934" y="1394"/>
                        </a:lnTo>
                        <a:lnTo>
                          <a:pt x="2941" y="1394"/>
                        </a:lnTo>
                        <a:lnTo>
                          <a:pt x="2948" y="1394"/>
                        </a:lnTo>
                        <a:lnTo>
                          <a:pt x="2955" y="1394"/>
                        </a:lnTo>
                        <a:lnTo>
                          <a:pt x="2962" y="1403"/>
                        </a:lnTo>
                        <a:lnTo>
                          <a:pt x="2969" y="1412"/>
                        </a:lnTo>
                        <a:lnTo>
                          <a:pt x="2976" y="1421"/>
                        </a:lnTo>
                        <a:lnTo>
                          <a:pt x="2983" y="1421"/>
                        </a:lnTo>
                        <a:lnTo>
                          <a:pt x="2990" y="1421"/>
                        </a:lnTo>
                        <a:lnTo>
                          <a:pt x="2997" y="1431"/>
                        </a:lnTo>
                        <a:lnTo>
                          <a:pt x="3004" y="1431"/>
                        </a:lnTo>
                        <a:lnTo>
                          <a:pt x="3004" y="1421"/>
                        </a:lnTo>
                        <a:lnTo>
                          <a:pt x="3012" y="1421"/>
                        </a:lnTo>
                        <a:lnTo>
                          <a:pt x="3012" y="1431"/>
                        </a:lnTo>
                        <a:lnTo>
                          <a:pt x="3019" y="1440"/>
                        </a:lnTo>
                        <a:lnTo>
                          <a:pt x="3026" y="1440"/>
                        </a:lnTo>
                        <a:lnTo>
                          <a:pt x="3026" y="1449"/>
                        </a:lnTo>
                        <a:lnTo>
                          <a:pt x="3033" y="1449"/>
                        </a:lnTo>
                        <a:lnTo>
                          <a:pt x="3040" y="1440"/>
                        </a:lnTo>
                        <a:lnTo>
                          <a:pt x="3040" y="1449"/>
                        </a:lnTo>
                        <a:lnTo>
                          <a:pt x="3047" y="1449"/>
                        </a:lnTo>
                        <a:lnTo>
                          <a:pt x="3047" y="1458"/>
                        </a:lnTo>
                        <a:lnTo>
                          <a:pt x="3054" y="1458"/>
                        </a:lnTo>
                        <a:lnTo>
                          <a:pt x="3061" y="1467"/>
                        </a:lnTo>
                        <a:lnTo>
                          <a:pt x="3068" y="1467"/>
                        </a:lnTo>
                        <a:lnTo>
                          <a:pt x="3075" y="1467"/>
                        </a:lnTo>
                        <a:lnTo>
                          <a:pt x="3082" y="1467"/>
                        </a:lnTo>
                        <a:lnTo>
                          <a:pt x="3089" y="1467"/>
                        </a:lnTo>
                        <a:lnTo>
                          <a:pt x="3089" y="1476"/>
                        </a:lnTo>
                        <a:lnTo>
                          <a:pt x="3097" y="1476"/>
                        </a:lnTo>
                        <a:lnTo>
                          <a:pt x="3097" y="1486"/>
                        </a:lnTo>
                        <a:lnTo>
                          <a:pt x="3104" y="1486"/>
                        </a:lnTo>
                        <a:lnTo>
                          <a:pt x="3104" y="1495"/>
                        </a:lnTo>
                        <a:lnTo>
                          <a:pt x="3111" y="1495"/>
                        </a:lnTo>
                        <a:lnTo>
                          <a:pt x="3118" y="1486"/>
                        </a:lnTo>
                        <a:lnTo>
                          <a:pt x="3125" y="1495"/>
                        </a:lnTo>
                        <a:lnTo>
                          <a:pt x="3125" y="1504"/>
                        </a:lnTo>
                        <a:lnTo>
                          <a:pt x="3132" y="1504"/>
                        </a:lnTo>
                        <a:lnTo>
                          <a:pt x="3139" y="1513"/>
                        </a:lnTo>
                        <a:lnTo>
                          <a:pt x="3146" y="1504"/>
                        </a:lnTo>
                        <a:lnTo>
                          <a:pt x="3153" y="1513"/>
                        </a:lnTo>
                        <a:lnTo>
                          <a:pt x="3153" y="1522"/>
                        </a:lnTo>
                        <a:lnTo>
                          <a:pt x="3160" y="1522"/>
                        </a:lnTo>
                        <a:lnTo>
                          <a:pt x="3167" y="1522"/>
                        </a:lnTo>
                        <a:lnTo>
                          <a:pt x="3174" y="1522"/>
                        </a:lnTo>
                        <a:lnTo>
                          <a:pt x="3182" y="1531"/>
                        </a:lnTo>
                        <a:lnTo>
                          <a:pt x="3189" y="1531"/>
                        </a:lnTo>
                        <a:lnTo>
                          <a:pt x="3196" y="1531"/>
                        </a:lnTo>
                        <a:lnTo>
                          <a:pt x="3203" y="1531"/>
                        </a:lnTo>
                        <a:lnTo>
                          <a:pt x="3203" y="1541"/>
                        </a:lnTo>
                        <a:lnTo>
                          <a:pt x="3203" y="1531"/>
                        </a:lnTo>
                        <a:lnTo>
                          <a:pt x="3210" y="1541"/>
                        </a:lnTo>
                        <a:lnTo>
                          <a:pt x="3210" y="1550"/>
                        </a:lnTo>
                        <a:lnTo>
                          <a:pt x="3217" y="1550"/>
                        </a:lnTo>
                        <a:lnTo>
                          <a:pt x="3224" y="1541"/>
                        </a:lnTo>
                        <a:lnTo>
                          <a:pt x="3224" y="1550"/>
                        </a:lnTo>
                        <a:lnTo>
                          <a:pt x="3231" y="1550"/>
                        </a:lnTo>
                        <a:lnTo>
                          <a:pt x="3238" y="1559"/>
                        </a:lnTo>
                        <a:lnTo>
                          <a:pt x="3238" y="1568"/>
                        </a:lnTo>
                        <a:lnTo>
                          <a:pt x="3245" y="1568"/>
                        </a:lnTo>
                        <a:lnTo>
                          <a:pt x="3245" y="1577"/>
                        </a:lnTo>
                        <a:lnTo>
                          <a:pt x="3252" y="1577"/>
                        </a:lnTo>
                        <a:lnTo>
                          <a:pt x="3259" y="1577"/>
                        </a:lnTo>
                        <a:lnTo>
                          <a:pt x="3267" y="1577"/>
                        </a:lnTo>
                        <a:lnTo>
                          <a:pt x="3267" y="1586"/>
                        </a:lnTo>
                        <a:lnTo>
                          <a:pt x="3274" y="1586"/>
                        </a:lnTo>
                        <a:lnTo>
                          <a:pt x="3274" y="1577"/>
                        </a:lnTo>
                        <a:lnTo>
                          <a:pt x="3281" y="1577"/>
                        </a:lnTo>
                        <a:lnTo>
                          <a:pt x="3281" y="1586"/>
                        </a:lnTo>
                        <a:lnTo>
                          <a:pt x="3288" y="1586"/>
                        </a:lnTo>
                        <a:lnTo>
                          <a:pt x="3288" y="1596"/>
                        </a:lnTo>
                        <a:lnTo>
                          <a:pt x="3295" y="1596"/>
                        </a:lnTo>
                        <a:lnTo>
                          <a:pt x="3295" y="1605"/>
                        </a:lnTo>
                        <a:lnTo>
                          <a:pt x="3302" y="1596"/>
                        </a:lnTo>
                        <a:lnTo>
                          <a:pt x="3302" y="1605"/>
                        </a:lnTo>
                        <a:lnTo>
                          <a:pt x="3309" y="1605"/>
                        </a:lnTo>
                        <a:lnTo>
                          <a:pt x="3316" y="1614"/>
                        </a:lnTo>
                        <a:lnTo>
                          <a:pt x="3323" y="1614"/>
                        </a:lnTo>
                        <a:lnTo>
                          <a:pt x="3330" y="1614"/>
                        </a:lnTo>
                        <a:lnTo>
                          <a:pt x="3337" y="1623"/>
                        </a:lnTo>
                        <a:lnTo>
                          <a:pt x="3344" y="1623"/>
                        </a:lnTo>
                        <a:lnTo>
                          <a:pt x="3344" y="1632"/>
                        </a:lnTo>
                        <a:lnTo>
                          <a:pt x="3352" y="1632"/>
                        </a:lnTo>
                        <a:lnTo>
                          <a:pt x="3352" y="1623"/>
                        </a:lnTo>
                        <a:lnTo>
                          <a:pt x="3352" y="1632"/>
                        </a:lnTo>
                        <a:lnTo>
                          <a:pt x="3359" y="1632"/>
                        </a:lnTo>
                        <a:lnTo>
                          <a:pt x="3366" y="1632"/>
                        </a:lnTo>
                        <a:lnTo>
                          <a:pt x="3366" y="1641"/>
                        </a:lnTo>
                        <a:lnTo>
                          <a:pt x="3373" y="1641"/>
                        </a:lnTo>
                        <a:lnTo>
                          <a:pt x="3380" y="1651"/>
                        </a:lnTo>
                        <a:lnTo>
                          <a:pt x="3387" y="1651"/>
                        </a:lnTo>
                        <a:lnTo>
                          <a:pt x="3394" y="1651"/>
                        </a:lnTo>
                        <a:lnTo>
                          <a:pt x="3394" y="1660"/>
                        </a:lnTo>
                        <a:lnTo>
                          <a:pt x="3401" y="1660"/>
                        </a:lnTo>
                        <a:lnTo>
                          <a:pt x="3401" y="1651"/>
                        </a:lnTo>
                        <a:lnTo>
                          <a:pt x="3408" y="1651"/>
                        </a:lnTo>
                        <a:lnTo>
                          <a:pt x="3408" y="1660"/>
                        </a:lnTo>
                        <a:lnTo>
                          <a:pt x="3415" y="1669"/>
                        </a:lnTo>
                        <a:lnTo>
                          <a:pt x="3422" y="1669"/>
                        </a:lnTo>
                        <a:lnTo>
                          <a:pt x="3430" y="1669"/>
                        </a:lnTo>
                        <a:lnTo>
                          <a:pt x="3430" y="1678"/>
                        </a:lnTo>
                        <a:lnTo>
                          <a:pt x="3437" y="1678"/>
                        </a:lnTo>
                        <a:lnTo>
                          <a:pt x="3437" y="1687"/>
                        </a:lnTo>
                        <a:lnTo>
                          <a:pt x="3444" y="1687"/>
                        </a:lnTo>
                        <a:lnTo>
                          <a:pt x="3451" y="1687"/>
                        </a:lnTo>
                        <a:lnTo>
                          <a:pt x="3451" y="1696"/>
                        </a:lnTo>
                        <a:lnTo>
                          <a:pt x="3458" y="1696"/>
                        </a:lnTo>
                        <a:lnTo>
                          <a:pt x="3465" y="1696"/>
                        </a:lnTo>
                        <a:lnTo>
                          <a:pt x="3472" y="1706"/>
                        </a:lnTo>
                        <a:lnTo>
                          <a:pt x="3472" y="1696"/>
                        </a:lnTo>
                        <a:lnTo>
                          <a:pt x="3472" y="1706"/>
                        </a:lnTo>
                        <a:lnTo>
                          <a:pt x="3479" y="1706"/>
                        </a:lnTo>
                        <a:lnTo>
                          <a:pt x="3479" y="1696"/>
                        </a:lnTo>
                        <a:lnTo>
                          <a:pt x="3486" y="1696"/>
                        </a:lnTo>
                        <a:lnTo>
                          <a:pt x="3486" y="1706"/>
                        </a:lnTo>
                        <a:lnTo>
                          <a:pt x="3493" y="1715"/>
                        </a:lnTo>
                        <a:lnTo>
                          <a:pt x="3500" y="1724"/>
                        </a:lnTo>
                        <a:lnTo>
                          <a:pt x="3500" y="1733"/>
                        </a:lnTo>
                        <a:lnTo>
                          <a:pt x="3507" y="1733"/>
                        </a:lnTo>
                        <a:lnTo>
                          <a:pt x="3507" y="1724"/>
                        </a:lnTo>
                        <a:lnTo>
                          <a:pt x="3507" y="1733"/>
                        </a:lnTo>
                        <a:lnTo>
                          <a:pt x="3515" y="1733"/>
                        </a:lnTo>
                        <a:lnTo>
                          <a:pt x="3515" y="1724"/>
                        </a:lnTo>
                        <a:lnTo>
                          <a:pt x="3515" y="1733"/>
                        </a:lnTo>
                        <a:lnTo>
                          <a:pt x="3522" y="1733"/>
                        </a:lnTo>
                        <a:lnTo>
                          <a:pt x="3529" y="1733"/>
                        </a:lnTo>
                        <a:lnTo>
                          <a:pt x="3536" y="1733"/>
                        </a:lnTo>
                        <a:lnTo>
                          <a:pt x="3536" y="1742"/>
                        </a:lnTo>
                        <a:lnTo>
                          <a:pt x="3543" y="1742"/>
                        </a:lnTo>
                        <a:lnTo>
                          <a:pt x="3550" y="1742"/>
                        </a:lnTo>
                        <a:lnTo>
                          <a:pt x="3550" y="1752"/>
                        </a:lnTo>
                        <a:lnTo>
                          <a:pt x="3550" y="1761"/>
                        </a:lnTo>
                        <a:lnTo>
                          <a:pt x="3550" y="1752"/>
                        </a:lnTo>
                        <a:lnTo>
                          <a:pt x="3557" y="1761"/>
                        </a:lnTo>
                        <a:lnTo>
                          <a:pt x="3564" y="1761"/>
                        </a:lnTo>
                        <a:lnTo>
                          <a:pt x="3564" y="1752"/>
                        </a:lnTo>
                        <a:lnTo>
                          <a:pt x="3571" y="1761"/>
                        </a:lnTo>
                        <a:lnTo>
                          <a:pt x="3571" y="1770"/>
                        </a:lnTo>
                        <a:lnTo>
                          <a:pt x="3571" y="1761"/>
                        </a:lnTo>
                        <a:lnTo>
                          <a:pt x="3578" y="1770"/>
                        </a:lnTo>
                        <a:lnTo>
                          <a:pt x="3578" y="1761"/>
                        </a:lnTo>
                        <a:lnTo>
                          <a:pt x="3585" y="1770"/>
                        </a:lnTo>
                        <a:lnTo>
                          <a:pt x="3592" y="1770"/>
                        </a:lnTo>
                        <a:lnTo>
                          <a:pt x="3592" y="1779"/>
                        </a:lnTo>
                        <a:lnTo>
                          <a:pt x="3600" y="1779"/>
                        </a:lnTo>
                        <a:lnTo>
                          <a:pt x="3600" y="1788"/>
                        </a:lnTo>
                        <a:lnTo>
                          <a:pt x="3607" y="1788"/>
                        </a:lnTo>
                        <a:lnTo>
                          <a:pt x="3614" y="1797"/>
                        </a:lnTo>
                        <a:lnTo>
                          <a:pt x="3614" y="1788"/>
                        </a:lnTo>
                        <a:lnTo>
                          <a:pt x="3621" y="1788"/>
                        </a:lnTo>
                        <a:lnTo>
                          <a:pt x="3621" y="1797"/>
                        </a:lnTo>
                        <a:lnTo>
                          <a:pt x="3628" y="1797"/>
                        </a:lnTo>
                        <a:lnTo>
                          <a:pt x="3635" y="1797"/>
                        </a:lnTo>
                        <a:lnTo>
                          <a:pt x="3635" y="1807"/>
                        </a:lnTo>
                        <a:lnTo>
                          <a:pt x="3635" y="1797"/>
                        </a:lnTo>
                        <a:lnTo>
                          <a:pt x="3642" y="1797"/>
                        </a:lnTo>
                        <a:lnTo>
                          <a:pt x="3642" y="1807"/>
                        </a:lnTo>
                        <a:lnTo>
                          <a:pt x="3649" y="1807"/>
                        </a:lnTo>
                        <a:lnTo>
                          <a:pt x="3649" y="1816"/>
                        </a:lnTo>
                        <a:lnTo>
                          <a:pt x="3656" y="1816"/>
                        </a:lnTo>
                        <a:lnTo>
                          <a:pt x="3663" y="1816"/>
                        </a:lnTo>
                        <a:lnTo>
                          <a:pt x="3663" y="1825"/>
                        </a:lnTo>
                        <a:lnTo>
                          <a:pt x="3663" y="1816"/>
                        </a:lnTo>
                        <a:lnTo>
                          <a:pt x="3663" y="1825"/>
                        </a:lnTo>
                        <a:lnTo>
                          <a:pt x="3670" y="1825"/>
                        </a:lnTo>
                        <a:lnTo>
                          <a:pt x="3670" y="1816"/>
                        </a:lnTo>
                        <a:lnTo>
                          <a:pt x="3670" y="1825"/>
                        </a:lnTo>
                        <a:lnTo>
                          <a:pt x="3677" y="1825"/>
                        </a:lnTo>
                        <a:lnTo>
                          <a:pt x="3685" y="1825"/>
                        </a:lnTo>
                        <a:lnTo>
                          <a:pt x="3685" y="1834"/>
                        </a:lnTo>
                        <a:lnTo>
                          <a:pt x="3692" y="1834"/>
                        </a:lnTo>
                        <a:lnTo>
                          <a:pt x="3692" y="1843"/>
                        </a:lnTo>
                        <a:lnTo>
                          <a:pt x="3692" y="1834"/>
                        </a:lnTo>
                        <a:lnTo>
                          <a:pt x="3699" y="1843"/>
                        </a:lnTo>
                        <a:lnTo>
                          <a:pt x="3699" y="1852"/>
                        </a:lnTo>
                        <a:lnTo>
                          <a:pt x="3706" y="1852"/>
                        </a:lnTo>
                        <a:lnTo>
                          <a:pt x="3713" y="1852"/>
                        </a:lnTo>
                        <a:lnTo>
                          <a:pt x="3713" y="1862"/>
                        </a:lnTo>
                        <a:lnTo>
                          <a:pt x="3720" y="1862"/>
                        </a:lnTo>
                        <a:lnTo>
                          <a:pt x="3727" y="1862"/>
                        </a:lnTo>
                        <a:lnTo>
                          <a:pt x="3727" y="1871"/>
                        </a:lnTo>
                        <a:lnTo>
                          <a:pt x="3734" y="1871"/>
                        </a:lnTo>
                        <a:lnTo>
                          <a:pt x="3741" y="1880"/>
                        </a:lnTo>
                        <a:lnTo>
                          <a:pt x="3748" y="1880"/>
                        </a:lnTo>
                        <a:lnTo>
                          <a:pt x="3755" y="1880"/>
                        </a:lnTo>
                        <a:lnTo>
                          <a:pt x="3762" y="1889"/>
                        </a:lnTo>
                        <a:lnTo>
                          <a:pt x="3762" y="1898"/>
                        </a:lnTo>
                        <a:lnTo>
                          <a:pt x="3770" y="1898"/>
                        </a:lnTo>
                        <a:lnTo>
                          <a:pt x="3777" y="1898"/>
                        </a:lnTo>
                        <a:lnTo>
                          <a:pt x="3777" y="1907"/>
                        </a:lnTo>
                        <a:lnTo>
                          <a:pt x="3784" y="1907"/>
                        </a:lnTo>
                        <a:lnTo>
                          <a:pt x="3791" y="1907"/>
                        </a:lnTo>
                        <a:lnTo>
                          <a:pt x="3791" y="1917"/>
                        </a:lnTo>
                        <a:lnTo>
                          <a:pt x="3798" y="1917"/>
                        </a:lnTo>
                        <a:lnTo>
                          <a:pt x="3805" y="1926"/>
                        </a:lnTo>
                        <a:lnTo>
                          <a:pt x="3805" y="1935"/>
                        </a:lnTo>
                        <a:lnTo>
                          <a:pt x="3812" y="1935"/>
                        </a:lnTo>
                        <a:lnTo>
                          <a:pt x="3819" y="1935"/>
                        </a:lnTo>
                        <a:lnTo>
                          <a:pt x="3826" y="1935"/>
                        </a:lnTo>
                        <a:lnTo>
                          <a:pt x="3826" y="1944"/>
                        </a:lnTo>
                        <a:lnTo>
                          <a:pt x="3833" y="1944"/>
                        </a:lnTo>
                        <a:lnTo>
                          <a:pt x="3840" y="1944"/>
                        </a:lnTo>
                        <a:lnTo>
                          <a:pt x="3840" y="1953"/>
                        </a:lnTo>
                        <a:lnTo>
                          <a:pt x="3848" y="1953"/>
                        </a:lnTo>
                        <a:lnTo>
                          <a:pt x="3848" y="1962"/>
                        </a:lnTo>
                        <a:lnTo>
                          <a:pt x="3855" y="1962"/>
                        </a:lnTo>
                        <a:lnTo>
                          <a:pt x="3862" y="1962"/>
                        </a:lnTo>
                        <a:lnTo>
                          <a:pt x="3862" y="1972"/>
                        </a:lnTo>
                        <a:lnTo>
                          <a:pt x="3869" y="1972"/>
                        </a:lnTo>
                        <a:lnTo>
                          <a:pt x="3876" y="1972"/>
                        </a:lnTo>
                        <a:lnTo>
                          <a:pt x="3876" y="1981"/>
                        </a:lnTo>
                        <a:lnTo>
                          <a:pt x="3883" y="1981"/>
                        </a:lnTo>
                        <a:lnTo>
                          <a:pt x="3883" y="1990"/>
                        </a:lnTo>
                        <a:lnTo>
                          <a:pt x="3883" y="1981"/>
                        </a:lnTo>
                        <a:lnTo>
                          <a:pt x="3890" y="1990"/>
                        </a:lnTo>
                        <a:lnTo>
                          <a:pt x="3890" y="1999"/>
                        </a:lnTo>
                        <a:lnTo>
                          <a:pt x="3897" y="1990"/>
                        </a:lnTo>
                        <a:lnTo>
                          <a:pt x="3897" y="1999"/>
                        </a:lnTo>
                        <a:lnTo>
                          <a:pt x="3904" y="1999"/>
                        </a:lnTo>
                        <a:lnTo>
                          <a:pt x="3904" y="2008"/>
                        </a:lnTo>
                        <a:lnTo>
                          <a:pt x="3904" y="1999"/>
                        </a:lnTo>
                        <a:lnTo>
                          <a:pt x="3904" y="2008"/>
                        </a:lnTo>
                        <a:lnTo>
                          <a:pt x="3911" y="2008"/>
                        </a:lnTo>
                        <a:lnTo>
                          <a:pt x="3918" y="2008"/>
                        </a:lnTo>
                        <a:lnTo>
                          <a:pt x="3918" y="2018"/>
                        </a:lnTo>
                        <a:lnTo>
                          <a:pt x="3918" y="2008"/>
                        </a:lnTo>
                        <a:lnTo>
                          <a:pt x="3918" y="2018"/>
                        </a:lnTo>
                        <a:lnTo>
                          <a:pt x="3918" y="2008"/>
                        </a:lnTo>
                        <a:lnTo>
                          <a:pt x="3925" y="2018"/>
                        </a:lnTo>
                        <a:lnTo>
                          <a:pt x="3933" y="2018"/>
                        </a:lnTo>
                        <a:lnTo>
                          <a:pt x="3933" y="2027"/>
                        </a:lnTo>
                        <a:lnTo>
                          <a:pt x="3940" y="2027"/>
                        </a:lnTo>
                        <a:lnTo>
                          <a:pt x="3947" y="2027"/>
                        </a:lnTo>
                        <a:lnTo>
                          <a:pt x="3947" y="2036"/>
                        </a:lnTo>
                        <a:lnTo>
                          <a:pt x="3954" y="2036"/>
                        </a:lnTo>
                        <a:lnTo>
                          <a:pt x="3954" y="2045"/>
                        </a:lnTo>
                        <a:lnTo>
                          <a:pt x="3961" y="2045"/>
                        </a:lnTo>
                        <a:lnTo>
                          <a:pt x="3961" y="2054"/>
                        </a:lnTo>
                        <a:lnTo>
                          <a:pt x="3968" y="2054"/>
                        </a:lnTo>
                        <a:lnTo>
                          <a:pt x="3968" y="2063"/>
                        </a:lnTo>
                        <a:lnTo>
                          <a:pt x="3975" y="2063"/>
                        </a:lnTo>
                        <a:lnTo>
                          <a:pt x="3975" y="2073"/>
                        </a:lnTo>
                        <a:lnTo>
                          <a:pt x="3982" y="2073"/>
                        </a:lnTo>
                        <a:lnTo>
                          <a:pt x="3982" y="2063"/>
                        </a:lnTo>
                        <a:lnTo>
                          <a:pt x="3982" y="2073"/>
                        </a:lnTo>
                        <a:lnTo>
                          <a:pt x="3989" y="2073"/>
                        </a:lnTo>
                        <a:lnTo>
                          <a:pt x="3989" y="2082"/>
                        </a:lnTo>
                        <a:lnTo>
                          <a:pt x="3996" y="2082"/>
                        </a:lnTo>
                        <a:lnTo>
                          <a:pt x="3996" y="2091"/>
                        </a:lnTo>
                        <a:lnTo>
                          <a:pt x="4003" y="2091"/>
                        </a:lnTo>
                        <a:lnTo>
                          <a:pt x="4010" y="2091"/>
                        </a:lnTo>
                        <a:lnTo>
                          <a:pt x="4010" y="2100"/>
                        </a:lnTo>
                        <a:lnTo>
                          <a:pt x="4010" y="2091"/>
                        </a:lnTo>
                        <a:lnTo>
                          <a:pt x="4010" y="2100"/>
                        </a:lnTo>
                        <a:lnTo>
                          <a:pt x="4018" y="2100"/>
                        </a:lnTo>
                        <a:lnTo>
                          <a:pt x="4025" y="2100"/>
                        </a:lnTo>
                        <a:lnTo>
                          <a:pt x="4025" y="2109"/>
                        </a:lnTo>
                        <a:lnTo>
                          <a:pt x="4025" y="2100"/>
                        </a:lnTo>
                        <a:lnTo>
                          <a:pt x="4025" y="2109"/>
                        </a:lnTo>
                        <a:lnTo>
                          <a:pt x="4032" y="2109"/>
                        </a:lnTo>
                        <a:lnTo>
                          <a:pt x="4032" y="2118"/>
                        </a:lnTo>
                        <a:lnTo>
                          <a:pt x="4032" y="2109"/>
                        </a:lnTo>
                        <a:lnTo>
                          <a:pt x="4032" y="2118"/>
                        </a:lnTo>
                        <a:lnTo>
                          <a:pt x="4039" y="2118"/>
                        </a:lnTo>
                      </a:path>
                    </a:pathLst>
                  </a:custGeom>
                  <a:noFill/>
                  <a:ln w="33338">
                    <a:solidFill>
                      <a:srgbClr val="FF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3" name="Freeform 13"/>
                  <p:cNvSpPr>
                    <a:spLocks/>
                  </p:cNvSpPr>
                  <p:nvPr/>
                </p:nvSpPr>
                <p:spPr bwMode="auto">
                  <a:xfrm>
                    <a:off x="461" y="734"/>
                    <a:ext cx="4031" cy="2109"/>
                  </a:xfrm>
                  <a:custGeom>
                    <a:avLst/>
                    <a:gdLst>
                      <a:gd name="T0" fmla="*/ 0 w 4031"/>
                      <a:gd name="T1" fmla="*/ 0 h 2109"/>
                      <a:gd name="T2" fmla="*/ 0 w 4031"/>
                      <a:gd name="T3" fmla="*/ 0 h 2109"/>
                      <a:gd name="T4" fmla="*/ 14 w 4031"/>
                      <a:gd name="T5" fmla="*/ 9 h 2109"/>
                      <a:gd name="T6" fmla="*/ 77 w 4031"/>
                      <a:gd name="T7" fmla="*/ 46 h 2109"/>
                      <a:gd name="T8" fmla="*/ 240 w 4031"/>
                      <a:gd name="T9" fmla="*/ 128 h 2109"/>
                      <a:gd name="T10" fmla="*/ 403 w 4031"/>
                      <a:gd name="T11" fmla="*/ 211 h 2109"/>
                      <a:gd name="T12" fmla="*/ 573 w 4031"/>
                      <a:gd name="T13" fmla="*/ 302 h 2109"/>
                      <a:gd name="T14" fmla="*/ 736 w 4031"/>
                      <a:gd name="T15" fmla="*/ 385 h 2109"/>
                      <a:gd name="T16" fmla="*/ 899 w 4031"/>
                      <a:gd name="T17" fmla="*/ 477 h 2109"/>
                      <a:gd name="T18" fmla="*/ 1062 w 4031"/>
                      <a:gd name="T19" fmla="*/ 559 h 2109"/>
                      <a:gd name="T20" fmla="*/ 1232 w 4031"/>
                      <a:gd name="T21" fmla="*/ 642 h 2109"/>
                      <a:gd name="T22" fmla="*/ 1395 w 4031"/>
                      <a:gd name="T23" fmla="*/ 734 h 2109"/>
                      <a:gd name="T24" fmla="*/ 1558 w 4031"/>
                      <a:gd name="T25" fmla="*/ 816 h 2109"/>
                      <a:gd name="T26" fmla="*/ 1728 w 4031"/>
                      <a:gd name="T27" fmla="*/ 908 h 2109"/>
                      <a:gd name="T28" fmla="*/ 1891 w 4031"/>
                      <a:gd name="T29" fmla="*/ 990 h 2109"/>
                      <a:gd name="T30" fmla="*/ 2054 w 4031"/>
                      <a:gd name="T31" fmla="*/ 1073 h 2109"/>
                      <a:gd name="T32" fmla="*/ 2217 w 4031"/>
                      <a:gd name="T33" fmla="*/ 1165 h 2109"/>
                      <a:gd name="T34" fmla="*/ 2387 w 4031"/>
                      <a:gd name="T35" fmla="*/ 1247 h 2109"/>
                      <a:gd name="T36" fmla="*/ 2550 w 4031"/>
                      <a:gd name="T37" fmla="*/ 1339 h 2109"/>
                      <a:gd name="T38" fmla="*/ 2713 w 4031"/>
                      <a:gd name="T39" fmla="*/ 1421 h 2109"/>
                      <a:gd name="T40" fmla="*/ 2876 w 4031"/>
                      <a:gd name="T41" fmla="*/ 1504 h 2109"/>
                      <a:gd name="T42" fmla="*/ 3039 w 4031"/>
                      <a:gd name="T43" fmla="*/ 1587 h 2109"/>
                      <a:gd name="T44" fmla="*/ 3202 w 4031"/>
                      <a:gd name="T45" fmla="*/ 1678 h 2109"/>
                      <a:gd name="T46" fmla="*/ 3372 w 4031"/>
                      <a:gd name="T47" fmla="*/ 1761 h 2109"/>
                      <a:gd name="T48" fmla="*/ 3535 w 4031"/>
                      <a:gd name="T49" fmla="*/ 1852 h 2109"/>
                      <a:gd name="T50" fmla="*/ 3698 w 4031"/>
                      <a:gd name="T51" fmla="*/ 1935 h 2109"/>
                      <a:gd name="T52" fmla="*/ 3861 w 4031"/>
                      <a:gd name="T53" fmla="*/ 2018 h 2109"/>
                      <a:gd name="T54" fmla="*/ 3946 w 4031"/>
                      <a:gd name="T55" fmla="*/ 2063 h 2109"/>
                      <a:gd name="T56" fmla="*/ 3946 w 4031"/>
                      <a:gd name="T57" fmla="*/ 2063 h 2109"/>
                      <a:gd name="T58" fmla="*/ 3967 w 4031"/>
                      <a:gd name="T59" fmla="*/ 2073 h 2109"/>
                      <a:gd name="T60" fmla="*/ 3988 w 4031"/>
                      <a:gd name="T61" fmla="*/ 2082 h 2109"/>
                      <a:gd name="T62" fmla="*/ 3995 w 4031"/>
                      <a:gd name="T63" fmla="*/ 2091 h 2109"/>
                      <a:gd name="T64" fmla="*/ 4010 w 4031"/>
                      <a:gd name="T65" fmla="*/ 2100 h 2109"/>
                      <a:gd name="T66" fmla="*/ 4010 w 4031"/>
                      <a:gd name="T67" fmla="*/ 2100 h 2109"/>
                      <a:gd name="T68" fmla="*/ 4024 w 4031"/>
                      <a:gd name="T69" fmla="*/ 2100 h 2109"/>
                      <a:gd name="T70" fmla="*/ 4024 w 4031"/>
                      <a:gd name="T71" fmla="*/ 2100 h 2109"/>
                      <a:gd name="T72" fmla="*/ 4024 w 4031"/>
                      <a:gd name="T73" fmla="*/ 2109 h 2109"/>
                      <a:gd name="T74" fmla="*/ 4031 w 4031"/>
                      <a:gd name="T75" fmla="*/ 2109 h 2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31"/>
                      <a:gd name="T115" fmla="*/ 0 h 2109"/>
                      <a:gd name="T116" fmla="*/ 4031 w 4031"/>
                      <a:gd name="T117" fmla="*/ 2109 h 2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31" h="2109">
                        <a:moveTo>
                          <a:pt x="0" y="0"/>
                        </a:moveTo>
                        <a:lnTo>
                          <a:pt x="0" y="0"/>
                        </a:lnTo>
                        <a:lnTo>
                          <a:pt x="7" y="9"/>
                        </a:lnTo>
                        <a:lnTo>
                          <a:pt x="14" y="9"/>
                        </a:lnTo>
                        <a:lnTo>
                          <a:pt x="35" y="18"/>
                        </a:lnTo>
                        <a:lnTo>
                          <a:pt x="77" y="46"/>
                        </a:lnTo>
                        <a:lnTo>
                          <a:pt x="162" y="91"/>
                        </a:lnTo>
                        <a:lnTo>
                          <a:pt x="240" y="128"/>
                        </a:lnTo>
                        <a:lnTo>
                          <a:pt x="318" y="174"/>
                        </a:lnTo>
                        <a:lnTo>
                          <a:pt x="403" y="211"/>
                        </a:lnTo>
                        <a:lnTo>
                          <a:pt x="481" y="257"/>
                        </a:lnTo>
                        <a:lnTo>
                          <a:pt x="573" y="302"/>
                        </a:lnTo>
                        <a:lnTo>
                          <a:pt x="658" y="348"/>
                        </a:lnTo>
                        <a:lnTo>
                          <a:pt x="736" y="385"/>
                        </a:lnTo>
                        <a:lnTo>
                          <a:pt x="821" y="431"/>
                        </a:lnTo>
                        <a:lnTo>
                          <a:pt x="899" y="477"/>
                        </a:lnTo>
                        <a:lnTo>
                          <a:pt x="977" y="513"/>
                        </a:lnTo>
                        <a:lnTo>
                          <a:pt x="1062" y="559"/>
                        </a:lnTo>
                        <a:lnTo>
                          <a:pt x="1140" y="596"/>
                        </a:lnTo>
                        <a:lnTo>
                          <a:pt x="1232" y="642"/>
                        </a:lnTo>
                        <a:lnTo>
                          <a:pt x="1310" y="688"/>
                        </a:lnTo>
                        <a:lnTo>
                          <a:pt x="1395" y="734"/>
                        </a:lnTo>
                        <a:lnTo>
                          <a:pt x="1480" y="779"/>
                        </a:lnTo>
                        <a:lnTo>
                          <a:pt x="1558" y="816"/>
                        </a:lnTo>
                        <a:lnTo>
                          <a:pt x="1643" y="862"/>
                        </a:lnTo>
                        <a:lnTo>
                          <a:pt x="1728" y="908"/>
                        </a:lnTo>
                        <a:lnTo>
                          <a:pt x="1806" y="944"/>
                        </a:lnTo>
                        <a:lnTo>
                          <a:pt x="1891" y="990"/>
                        </a:lnTo>
                        <a:lnTo>
                          <a:pt x="1976" y="1036"/>
                        </a:lnTo>
                        <a:lnTo>
                          <a:pt x="2054" y="1073"/>
                        </a:lnTo>
                        <a:lnTo>
                          <a:pt x="2139" y="1119"/>
                        </a:lnTo>
                        <a:lnTo>
                          <a:pt x="2217" y="1165"/>
                        </a:lnTo>
                        <a:lnTo>
                          <a:pt x="2302" y="1201"/>
                        </a:lnTo>
                        <a:lnTo>
                          <a:pt x="2387" y="1247"/>
                        </a:lnTo>
                        <a:lnTo>
                          <a:pt x="2465" y="1293"/>
                        </a:lnTo>
                        <a:lnTo>
                          <a:pt x="2550" y="1339"/>
                        </a:lnTo>
                        <a:lnTo>
                          <a:pt x="2635" y="1376"/>
                        </a:lnTo>
                        <a:lnTo>
                          <a:pt x="2713" y="1421"/>
                        </a:lnTo>
                        <a:lnTo>
                          <a:pt x="2798" y="1458"/>
                        </a:lnTo>
                        <a:lnTo>
                          <a:pt x="2876" y="1504"/>
                        </a:lnTo>
                        <a:lnTo>
                          <a:pt x="2961" y="1550"/>
                        </a:lnTo>
                        <a:lnTo>
                          <a:pt x="3039" y="1587"/>
                        </a:lnTo>
                        <a:lnTo>
                          <a:pt x="3117" y="1632"/>
                        </a:lnTo>
                        <a:lnTo>
                          <a:pt x="3202" y="1678"/>
                        </a:lnTo>
                        <a:lnTo>
                          <a:pt x="3287" y="1715"/>
                        </a:lnTo>
                        <a:lnTo>
                          <a:pt x="3372" y="1761"/>
                        </a:lnTo>
                        <a:lnTo>
                          <a:pt x="3457" y="1807"/>
                        </a:lnTo>
                        <a:lnTo>
                          <a:pt x="3535" y="1852"/>
                        </a:lnTo>
                        <a:lnTo>
                          <a:pt x="3620" y="1889"/>
                        </a:lnTo>
                        <a:lnTo>
                          <a:pt x="3698" y="1935"/>
                        </a:lnTo>
                        <a:lnTo>
                          <a:pt x="3776" y="1972"/>
                        </a:lnTo>
                        <a:lnTo>
                          <a:pt x="3861" y="2018"/>
                        </a:lnTo>
                        <a:lnTo>
                          <a:pt x="3946" y="2063"/>
                        </a:lnTo>
                        <a:lnTo>
                          <a:pt x="3953" y="2063"/>
                        </a:lnTo>
                        <a:lnTo>
                          <a:pt x="3967" y="2073"/>
                        </a:lnTo>
                        <a:lnTo>
                          <a:pt x="3988" y="2082"/>
                        </a:lnTo>
                        <a:lnTo>
                          <a:pt x="3995" y="2091"/>
                        </a:lnTo>
                        <a:lnTo>
                          <a:pt x="4010" y="2100"/>
                        </a:lnTo>
                        <a:lnTo>
                          <a:pt x="4017" y="2100"/>
                        </a:lnTo>
                        <a:lnTo>
                          <a:pt x="4024" y="2100"/>
                        </a:lnTo>
                        <a:lnTo>
                          <a:pt x="4024" y="2109"/>
                        </a:lnTo>
                        <a:lnTo>
                          <a:pt x="4031" y="2109"/>
                        </a:lnTo>
                      </a:path>
                    </a:pathLst>
                  </a:custGeom>
                  <a:noFill/>
                  <a:ln w="22225">
                    <a:solidFill>
                      <a:srgbClr val="3F3D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4" name="Freeform 14"/>
                  <p:cNvSpPr>
                    <a:spLocks/>
                  </p:cNvSpPr>
                  <p:nvPr/>
                </p:nvSpPr>
                <p:spPr bwMode="auto">
                  <a:xfrm>
                    <a:off x="453" y="468"/>
                    <a:ext cx="4485" cy="2100"/>
                  </a:xfrm>
                  <a:custGeom>
                    <a:avLst/>
                    <a:gdLst>
                      <a:gd name="T0" fmla="*/ 1715 w 4485"/>
                      <a:gd name="T1" fmla="*/ 908 h 2100"/>
                      <a:gd name="T2" fmla="*/ 2168 w 4485"/>
                      <a:gd name="T3" fmla="*/ 1082 h 2100"/>
                      <a:gd name="T4" fmla="*/ 2438 w 4485"/>
                      <a:gd name="T5" fmla="*/ 1220 h 2100"/>
                      <a:gd name="T6" fmla="*/ 2636 w 4485"/>
                      <a:gd name="T7" fmla="*/ 1293 h 2100"/>
                      <a:gd name="T8" fmla="*/ 2785 w 4485"/>
                      <a:gd name="T9" fmla="*/ 1385 h 2100"/>
                      <a:gd name="T10" fmla="*/ 2905 w 4485"/>
                      <a:gd name="T11" fmla="*/ 1440 h 2100"/>
                      <a:gd name="T12" fmla="*/ 3012 w 4485"/>
                      <a:gd name="T13" fmla="*/ 1495 h 2100"/>
                      <a:gd name="T14" fmla="*/ 3097 w 4485"/>
                      <a:gd name="T15" fmla="*/ 1541 h 2100"/>
                      <a:gd name="T16" fmla="*/ 3182 w 4485"/>
                      <a:gd name="T17" fmla="*/ 1577 h 2100"/>
                      <a:gd name="T18" fmla="*/ 3252 w 4485"/>
                      <a:gd name="T19" fmla="*/ 1605 h 2100"/>
                      <a:gd name="T20" fmla="*/ 3316 w 4485"/>
                      <a:gd name="T21" fmla="*/ 1632 h 2100"/>
                      <a:gd name="T22" fmla="*/ 3373 w 4485"/>
                      <a:gd name="T23" fmla="*/ 1651 h 2100"/>
                      <a:gd name="T24" fmla="*/ 3430 w 4485"/>
                      <a:gd name="T25" fmla="*/ 1678 h 2100"/>
                      <a:gd name="T26" fmla="*/ 3479 w 4485"/>
                      <a:gd name="T27" fmla="*/ 1697 h 2100"/>
                      <a:gd name="T28" fmla="*/ 3522 w 4485"/>
                      <a:gd name="T29" fmla="*/ 1724 h 2100"/>
                      <a:gd name="T30" fmla="*/ 3564 w 4485"/>
                      <a:gd name="T31" fmla="*/ 1733 h 2100"/>
                      <a:gd name="T32" fmla="*/ 3607 w 4485"/>
                      <a:gd name="T33" fmla="*/ 1761 h 2100"/>
                      <a:gd name="T34" fmla="*/ 3649 w 4485"/>
                      <a:gd name="T35" fmla="*/ 1770 h 2100"/>
                      <a:gd name="T36" fmla="*/ 3685 w 4485"/>
                      <a:gd name="T37" fmla="*/ 1779 h 2100"/>
                      <a:gd name="T38" fmla="*/ 3720 w 4485"/>
                      <a:gd name="T39" fmla="*/ 1807 h 2100"/>
                      <a:gd name="T40" fmla="*/ 3748 w 4485"/>
                      <a:gd name="T41" fmla="*/ 1816 h 2100"/>
                      <a:gd name="T42" fmla="*/ 3784 w 4485"/>
                      <a:gd name="T43" fmla="*/ 1834 h 2100"/>
                      <a:gd name="T44" fmla="*/ 3812 w 4485"/>
                      <a:gd name="T45" fmla="*/ 1853 h 2100"/>
                      <a:gd name="T46" fmla="*/ 3840 w 4485"/>
                      <a:gd name="T47" fmla="*/ 1862 h 2100"/>
                      <a:gd name="T48" fmla="*/ 3869 w 4485"/>
                      <a:gd name="T49" fmla="*/ 1871 h 2100"/>
                      <a:gd name="T50" fmla="*/ 3897 w 4485"/>
                      <a:gd name="T51" fmla="*/ 1880 h 2100"/>
                      <a:gd name="T52" fmla="*/ 3918 w 4485"/>
                      <a:gd name="T53" fmla="*/ 1889 h 2100"/>
                      <a:gd name="T54" fmla="*/ 3947 w 4485"/>
                      <a:gd name="T55" fmla="*/ 1898 h 2100"/>
                      <a:gd name="T56" fmla="*/ 3968 w 4485"/>
                      <a:gd name="T57" fmla="*/ 1917 h 2100"/>
                      <a:gd name="T58" fmla="*/ 3989 w 4485"/>
                      <a:gd name="T59" fmla="*/ 1926 h 2100"/>
                      <a:gd name="T60" fmla="*/ 4018 w 4485"/>
                      <a:gd name="T61" fmla="*/ 1926 h 2100"/>
                      <a:gd name="T62" fmla="*/ 4039 w 4485"/>
                      <a:gd name="T63" fmla="*/ 1944 h 2100"/>
                      <a:gd name="T64" fmla="*/ 4060 w 4485"/>
                      <a:gd name="T65" fmla="*/ 1953 h 2100"/>
                      <a:gd name="T66" fmla="*/ 4074 w 4485"/>
                      <a:gd name="T67" fmla="*/ 1963 h 2100"/>
                      <a:gd name="T68" fmla="*/ 4095 w 4485"/>
                      <a:gd name="T69" fmla="*/ 1972 h 2100"/>
                      <a:gd name="T70" fmla="*/ 4117 w 4485"/>
                      <a:gd name="T71" fmla="*/ 1972 h 2100"/>
                      <a:gd name="T72" fmla="*/ 4138 w 4485"/>
                      <a:gd name="T73" fmla="*/ 1981 h 2100"/>
                      <a:gd name="T74" fmla="*/ 4152 w 4485"/>
                      <a:gd name="T75" fmla="*/ 1999 h 2100"/>
                      <a:gd name="T76" fmla="*/ 4173 w 4485"/>
                      <a:gd name="T77" fmla="*/ 2008 h 2100"/>
                      <a:gd name="T78" fmla="*/ 4188 w 4485"/>
                      <a:gd name="T79" fmla="*/ 2008 h 2100"/>
                      <a:gd name="T80" fmla="*/ 4202 w 4485"/>
                      <a:gd name="T81" fmla="*/ 2018 h 2100"/>
                      <a:gd name="T82" fmla="*/ 4223 w 4485"/>
                      <a:gd name="T83" fmla="*/ 2027 h 2100"/>
                      <a:gd name="T84" fmla="*/ 4237 w 4485"/>
                      <a:gd name="T85" fmla="*/ 2027 h 2100"/>
                      <a:gd name="T86" fmla="*/ 4251 w 4485"/>
                      <a:gd name="T87" fmla="*/ 2036 h 2100"/>
                      <a:gd name="T88" fmla="*/ 4266 w 4485"/>
                      <a:gd name="T89" fmla="*/ 2045 h 2100"/>
                      <a:gd name="T90" fmla="*/ 4280 w 4485"/>
                      <a:gd name="T91" fmla="*/ 2045 h 2100"/>
                      <a:gd name="T92" fmla="*/ 4294 w 4485"/>
                      <a:gd name="T93" fmla="*/ 2054 h 2100"/>
                      <a:gd name="T94" fmla="*/ 4308 w 4485"/>
                      <a:gd name="T95" fmla="*/ 2063 h 2100"/>
                      <a:gd name="T96" fmla="*/ 4322 w 4485"/>
                      <a:gd name="T97" fmla="*/ 2063 h 2100"/>
                      <a:gd name="T98" fmla="*/ 4336 w 4485"/>
                      <a:gd name="T99" fmla="*/ 2073 h 2100"/>
                      <a:gd name="T100" fmla="*/ 4351 w 4485"/>
                      <a:gd name="T101" fmla="*/ 2073 h 2100"/>
                      <a:gd name="T102" fmla="*/ 4365 w 4485"/>
                      <a:gd name="T103" fmla="*/ 2082 h 2100"/>
                      <a:gd name="T104" fmla="*/ 4379 w 4485"/>
                      <a:gd name="T105" fmla="*/ 2082 h 2100"/>
                      <a:gd name="T106" fmla="*/ 4393 w 4485"/>
                      <a:gd name="T107" fmla="*/ 2082 h 2100"/>
                      <a:gd name="T108" fmla="*/ 4400 w 4485"/>
                      <a:gd name="T109" fmla="*/ 2091 h 2100"/>
                      <a:gd name="T110" fmla="*/ 4414 w 4485"/>
                      <a:gd name="T111" fmla="*/ 2091 h 2100"/>
                      <a:gd name="T112" fmla="*/ 4428 w 4485"/>
                      <a:gd name="T113" fmla="*/ 2091 h 2100"/>
                      <a:gd name="T114" fmla="*/ 4436 w 4485"/>
                      <a:gd name="T115" fmla="*/ 2100 h 2100"/>
                      <a:gd name="T116" fmla="*/ 4450 w 4485"/>
                      <a:gd name="T117" fmla="*/ 2100 h 2100"/>
                      <a:gd name="T118" fmla="*/ 4464 w 4485"/>
                      <a:gd name="T119" fmla="*/ 2100 h 2100"/>
                      <a:gd name="T120" fmla="*/ 4471 w 4485"/>
                      <a:gd name="T121" fmla="*/ 2100 h 2100"/>
                      <a:gd name="T122" fmla="*/ 4485 w 4485"/>
                      <a:gd name="T123" fmla="*/ 2100 h 21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85"/>
                      <a:gd name="T187" fmla="*/ 0 h 2100"/>
                      <a:gd name="T188" fmla="*/ 4485 w 4485"/>
                      <a:gd name="T189" fmla="*/ 2100 h 21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85" h="2100">
                        <a:moveTo>
                          <a:pt x="0" y="0"/>
                        </a:moveTo>
                        <a:lnTo>
                          <a:pt x="277" y="220"/>
                        </a:lnTo>
                        <a:lnTo>
                          <a:pt x="468" y="385"/>
                        </a:lnTo>
                        <a:lnTo>
                          <a:pt x="624" y="440"/>
                        </a:lnTo>
                        <a:lnTo>
                          <a:pt x="744" y="486"/>
                        </a:lnTo>
                        <a:lnTo>
                          <a:pt x="851" y="495"/>
                        </a:lnTo>
                        <a:lnTo>
                          <a:pt x="943" y="495"/>
                        </a:lnTo>
                        <a:lnTo>
                          <a:pt x="1021" y="523"/>
                        </a:lnTo>
                        <a:lnTo>
                          <a:pt x="1092" y="532"/>
                        </a:lnTo>
                        <a:lnTo>
                          <a:pt x="1155" y="578"/>
                        </a:lnTo>
                        <a:lnTo>
                          <a:pt x="1219" y="633"/>
                        </a:lnTo>
                        <a:lnTo>
                          <a:pt x="1269" y="688"/>
                        </a:lnTo>
                        <a:lnTo>
                          <a:pt x="1318" y="724"/>
                        </a:lnTo>
                        <a:lnTo>
                          <a:pt x="1368" y="752"/>
                        </a:lnTo>
                        <a:lnTo>
                          <a:pt x="1410" y="779"/>
                        </a:lnTo>
                        <a:lnTo>
                          <a:pt x="1453" y="798"/>
                        </a:lnTo>
                        <a:lnTo>
                          <a:pt x="1488" y="825"/>
                        </a:lnTo>
                        <a:lnTo>
                          <a:pt x="1531" y="853"/>
                        </a:lnTo>
                        <a:lnTo>
                          <a:pt x="1559" y="853"/>
                        </a:lnTo>
                        <a:lnTo>
                          <a:pt x="1595" y="844"/>
                        </a:lnTo>
                        <a:lnTo>
                          <a:pt x="1630" y="871"/>
                        </a:lnTo>
                        <a:lnTo>
                          <a:pt x="1658" y="899"/>
                        </a:lnTo>
                        <a:lnTo>
                          <a:pt x="1687" y="908"/>
                        </a:lnTo>
                        <a:lnTo>
                          <a:pt x="1715" y="908"/>
                        </a:lnTo>
                        <a:lnTo>
                          <a:pt x="1743" y="899"/>
                        </a:lnTo>
                        <a:lnTo>
                          <a:pt x="1765" y="889"/>
                        </a:lnTo>
                        <a:lnTo>
                          <a:pt x="1793" y="899"/>
                        </a:lnTo>
                        <a:lnTo>
                          <a:pt x="1814" y="926"/>
                        </a:lnTo>
                        <a:lnTo>
                          <a:pt x="1835" y="963"/>
                        </a:lnTo>
                        <a:lnTo>
                          <a:pt x="1857" y="963"/>
                        </a:lnTo>
                        <a:lnTo>
                          <a:pt x="1878" y="963"/>
                        </a:lnTo>
                        <a:lnTo>
                          <a:pt x="1899" y="981"/>
                        </a:lnTo>
                        <a:lnTo>
                          <a:pt x="1920" y="990"/>
                        </a:lnTo>
                        <a:lnTo>
                          <a:pt x="1942" y="990"/>
                        </a:lnTo>
                        <a:lnTo>
                          <a:pt x="1963" y="990"/>
                        </a:lnTo>
                        <a:lnTo>
                          <a:pt x="1977" y="990"/>
                        </a:lnTo>
                        <a:lnTo>
                          <a:pt x="1998" y="990"/>
                        </a:lnTo>
                        <a:lnTo>
                          <a:pt x="2013" y="1000"/>
                        </a:lnTo>
                        <a:lnTo>
                          <a:pt x="2034" y="1009"/>
                        </a:lnTo>
                        <a:lnTo>
                          <a:pt x="2048" y="1027"/>
                        </a:lnTo>
                        <a:lnTo>
                          <a:pt x="2062" y="1036"/>
                        </a:lnTo>
                        <a:lnTo>
                          <a:pt x="2083" y="1036"/>
                        </a:lnTo>
                        <a:lnTo>
                          <a:pt x="2098" y="1045"/>
                        </a:lnTo>
                        <a:lnTo>
                          <a:pt x="2112" y="1055"/>
                        </a:lnTo>
                        <a:lnTo>
                          <a:pt x="2126" y="1064"/>
                        </a:lnTo>
                        <a:lnTo>
                          <a:pt x="2140" y="1064"/>
                        </a:lnTo>
                        <a:lnTo>
                          <a:pt x="2154" y="1073"/>
                        </a:lnTo>
                        <a:lnTo>
                          <a:pt x="2168" y="1082"/>
                        </a:lnTo>
                        <a:lnTo>
                          <a:pt x="2183" y="1091"/>
                        </a:lnTo>
                        <a:lnTo>
                          <a:pt x="2197" y="1110"/>
                        </a:lnTo>
                        <a:lnTo>
                          <a:pt x="2211" y="1128"/>
                        </a:lnTo>
                        <a:lnTo>
                          <a:pt x="2225" y="1137"/>
                        </a:lnTo>
                        <a:lnTo>
                          <a:pt x="2232" y="1137"/>
                        </a:lnTo>
                        <a:lnTo>
                          <a:pt x="2246" y="1137"/>
                        </a:lnTo>
                        <a:lnTo>
                          <a:pt x="2261" y="1137"/>
                        </a:lnTo>
                        <a:lnTo>
                          <a:pt x="2275" y="1137"/>
                        </a:lnTo>
                        <a:lnTo>
                          <a:pt x="2282" y="1155"/>
                        </a:lnTo>
                        <a:lnTo>
                          <a:pt x="2296" y="1174"/>
                        </a:lnTo>
                        <a:lnTo>
                          <a:pt x="2310" y="1174"/>
                        </a:lnTo>
                        <a:lnTo>
                          <a:pt x="2317" y="1183"/>
                        </a:lnTo>
                        <a:lnTo>
                          <a:pt x="2331" y="1183"/>
                        </a:lnTo>
                        <a:lnTo>
                          <a:pt x="2338" y="1183"/>
                        </a:lnTo>
                        <a:lnTo>
                          <a:pt x="2353" y="1183"/>
                        </a:lnTo>
                        <a:lnTo>
                          <a:pt x="2360" y="1183"/>
                        </a:lnTo>
                        <a:lnTo>
                          <a:pt x="2374" y="1192"/>
                        </a:lnTo>
                        <a:lnTo>
                          <a:pt x="2381" y="1201"/>
                        </a:lnTo>
                        <a:lnTo>
                          <a:pt x="2395" y="1201"/>
                        </a:lnTo>
                        <a:lnTo>
                          <a:pt x="2402" y="1210"/>
                        </a:lnTo>
                        <a:lnTo>
                          <a:pt x="2409" y="1210"/>
                        </a:lnTo>
                        <a:lnTo>
                          <a:pt x="2423" y="1210"/>
                        </a:lnTo>
                        <a:lnTo>
                          <a:pt x="2431" y="1220"/>
                        </a:lnTo>
                        <a:lnTo>
                          <a:pt x="2438" y="1220"/>
                        </a:lnTo>
                        <a:lnTo>
                          <a:pt x="2452" y="1220"/>
                        </a:lnTo>
                        <a:lnTo>
                          <a:pt x="2459" y="1229"/>
                        </a:lnTo>
                        <a:lnTo>
                          <a:pt x="2466" y="1229"/>
                        </a:lnTo>
                        <a:lnTo>
                          <a:pt x="2473" y="1247"/>
                        </a:lnTo>
                        <a:lnTo>
                          <a:pt x="2487" y="1247"/>
                        </a:lnTo>
                        <a:lnTo>
                          <a:pt x="2494" y="1256"/>
                        </a:lnTo>
                        <a:lnTo>
                          <a:pt x="2501" y="1256"/>
                        </a:lnTo>
                        <a:lnTo>
                          <a:pt x="2508" y="1256"/>
                        </a:lnTo>
                        <a:lnTo>
                          <a:pt x="2516" y="1266"/>
                        </a:lnTo>
                        <a:lnTo>
                          <a:pt x="2530" y="1256"/>
                        </a:lnTo>
                        <a:lnTo>
                          <a:pt x="2537" y="1256"/>
                        </a:lnTo>
                        <a:lnTo>
                          <a:pt x="2544" y="1256"/>
                        </a:lnTo>
                        <a:lnTo>
                          <a:pt x="2551" y="1275"/>
                        </a:lnTo>
                        <a:lnTo>
                          <a:pt x="2558" y="1284"/>
                        </a:lnTo>
                        <a:lnTo>
                          <a:pt x="2565" y="1284"/>
                        </a:lnTo>
                        <a:lnTo>
                          <a:pt x="2572" y="1284"/>
                        </a:lnTo>
                        <a:lnTo>
                          <a:pt x="2579" y="1284"/>
                        </a:lnTo>
                        <a:lnTo>
                          <a:pt x="2586" y="1284"/>
                        </a:lnTo>
                        <a:lnTo>
                          <a:pt x="2593" y="1293"/>
                        </a:lnTo>
                        <a:lnTo>
                          <a:pt x="2601" y="1302"/>
                        </a:lnTo>
                        <a:lnTo>
                          <a:pt x="2615" y="1293"/>
                        </a:lnTo>
                        <a:lnTo>
                          <a:pt x="2622" y="1293"/>
                        </a:lnTo>
                        <a:lnTo>
                          <a:pt x="2629" y="1293"/>
                        </a:lnTo>
                        <a:lnTo>
                          <a:pt x="2636" y="1293"/>
                        </a:lnTo>
                        <a:lnTo>
                          <a:pt x="2643" y="1302"/>
                        </a:lnTo>
                        <a:lnTo>
                          <a:pt x="2650" y="1311"/>
                        </a:lnTo>
                        <a:lnTo>
                          <a:pt x="2657" y="1311"/>
                        </a:lnTo>
                        <a:lnTo>
                          <a:pt x="2664" y="1311"/>
                        </a:lnTo>
                        <a:lnTo>
                          <a:pt x="2671" y="1321"/>
                        </a:lnTo>
                        <a:lnTo>
                          <a:pt x="2679" y="1330"/>
                        </a:lnTo>
                        <a:lnTo>
                          <a:pt x="2686" y="1330"/>
                        </a:lnTo>
                        <a:lnTo>
                          <a:pt x="2693" y="1339"/>
                        </a:lnTo>
                        <a:lnTo>
                          <a:pt x="2700" y="1348"/>
                        </a:lnTo>
                        <a:lnTo>
                          <a:pt x="2707" y="1348"/>
                        </a:lnTo>
                        <a:lnTo>
                          <a:pt x="2714" y="1339"/>
                        </a:lnTo>
                        <a:lnTo>
                          <a:pt x="2721" y="1339"/>
                        </a:lnTo>
                        <a:lnTo>
                          <a:pt x="2728" y="1339"/>
                        </a:lnTo>
                        <a:lnTo>
                          <a:pt x="2735" y="1357"/>
                        </a:lnTo>
                        <a:lnTo>
                          <a:pt x="2742" y="1366"/>
                        </a:lnTo>
                        <a:lnTo>
                          <a:pt x="2749" y="1376"/>
                        </a:lnTo>
                        <a:lnTo>
                          <a:pt x="2756" y="1376"/>
                        </a:lnTo>
                        <a:lnTo>
                          <a:pt x="2756" y="1385"/>
                        </a:lnTo>
                        <a:lnTo>
                          <a:pt x="2764" y="1385"/>
                        </a:lnTo>
                        <a:lnTo>
                          <a:pt x="2771" y="1385"/>
                        </a:lnTo>
                        <a:lnTo>
                          <a:pt x="2778" y="1385"/>
                        </a:lnTo>
                        <a:lnTo>
                          <a:pt x="2785" y="1385"/>
                        </a:lnTo>
                        <a:lnTo>
                          <a:pt x="2792" y="1385"/>
                        </a:lnTo>
                        <a:lnTo>
                          <a:pt x="2799" y="1385"/>
                        </a:lnTo>
                        <a:lnTo>
                          <a:pt x="2806" y="1394"/>
                        </a:lnTo>
                        <a:lnTo>
                          <a:pt x="2813" y="1394"/>
                        </a:lnTo>
                        <a:lnTo>
                          <a:pt x="2820" y="1403"/>
                        </a:lnTo>
                        <a:lnTo>
                          <a:pt x="2827" y="1403"/>
                        </a:lnTo>
                        <a:lnTo>
                          <a:pt x="2834" y="1403"/>
                        </a:lnTo>
                        <a:lnTo>
                          <a:pt x="2841" y="1412"/>
                        </a:lnTo>
                        <a:lnTo>
                          <a:pt x="2849" y="1412"/>
                        </a:lnTo>
                        <a:lnTo>
                          <a:pt x="2849" y="1421"/>
                        </a:lnTo>
                        <a:lnTo>
                          <a:pt x="2856" y="1412"/>
                        </a:lnTo>
                        <a:lnTo>
                          <a:pt x="2863" y="1412"/>
                        </a:lnTo>
                        <a:lnTo>
                          <a:pt x="2870" y="1412"/>
                        </a:lnTo>
                        <a:lnTo>
                          <a:pt x="2870" y="1421"/>
                        </a:lnTo>
                        <a:lnTo>
                          <a:pt x="2877" y="1421"/>
                        </a:lnTo>
                        <a:lnTo>
                          <a:pt x="2884" y="1431"/>
                        </a:lnTo>
                        <a:lnTo>
                          <a:pt x="2884" y="1440"/>
                        </a:lnTo>
                        <a:lnTo>
                          <a:pt x="2891" y="1440"/>
                        </a:lnTo>
                        <a:lnTo>
                          <a:pt x="2898" y="1440"/>
                        </a:lnTo>
                        <a:lnTo>
                          <a:pt x="2905" y="1440"/>
                        </a:lnTo>
                        <a:lnTo>
                          <a:pt x="2912" y="1440"/>
                        </a:lnTo>
                        <a:lnTo>
                          <a:pt x="2912" y="1449"/>
                        </a:lnTo>
                        <a:lnTo>
                          <a:pt x="2919" y="1449"/>
                        </a:lnTo>
                        <a:lnTo>
                          <a:pt x="2926" y="1449"/>
                        </a:lnTo>
                        <a:lnTo>
                          <a:pt x="2926" y="1458"/>
                        </a:lnTo>
                        <a:lnTo>
                          <a:pt x="2934" y="1458"/>
                        </a:lnTo>
                        <a:lnTo>
                          <a:pt x="2941" y="1467"/>
                        </a:lnTo>
                        <a:lnTo>
                          <a:pt x="2948" y="1467"/>
                        </a:lnTo>
                        <a:lnTo>
                          <a:pt x="2955" y="1476"/>
                        </a:lnTo>
                        <a:lnTo>
                          <a:pt x="2962" y="1476"/>
                        </a:lnTo>
                        <a:lnTo>
                          <a:pt x="2962" y="1486"/>
                        </a:lnTo>
                        <a:lnTo>
                          <a:pt x="2969" y="1486"/>
                        </a:lnTo>
                        <a:lnTo>
                          <a:pt x="2976" y="1495"/>
                        </a:lnTo>
                        <a:lnTo>
                          <a:pt x="2983" y="1495"/>
                        </a:lnTo>
                        <a:lnTo>
                          <a:pt x="2990" y="1495"/>
                        </a:lnTo>
                        <a:lnTo>
                          <a:pt x="2997" y="1495"/>
                        </a:lnTo>
                        <a:lnTo>
                          <a:pt x="3004" y="1495"/>
                        </a:lnTo>
                        <a:lnTo>
                          <a:pt x="3012" y="1495"/>
                        </a:lnTo>
                        <a:lnTo>
                          <a:pt x="3012" y="1504"/>
                        </a:lnTo>
                        <a:lnTo>
                          <a:pt x="3019" y="1504"/>
                        </a:lnTo>
                        <a:lnTo>
                          <a:pt x="3026" y="1504"/>
                        </a:lnTo>
                        <a:lnTo>
                          <a:pt x="3033" y="1513"/>
                        </a:lnTo>
                        <a:lnTo>
                          <a:pt x="3040" y="1504"/>
                        </a:lnTo>
                        <a:lnTo>
                          <a:pt x="3040" y="1513"/>
                        </a:lnTo>
                        <a:lnTo>
                          <a:pt x="3047" y="1513"/>
                        </a:lnTo>
                        <a:lnTo>
                          <a:pt x="3047" y="1522"/>
                        </a:lnTo>
                        <a:lnTo>
                          <a:pt x="3054" y="1522"/>
                        </a:lnTo>
                        <a:lnTo>
                          <a:pt x="3061" y="1531"/>
                        </a:lnTo>
                        <a:lnTo>
                          <a:pt x="3068" y="1531"/>
                        </a:lnTo>
                        <a:lnTo>
                          <a:pt x="3075" y="1531"/>
                        </a:lnTo>
                        <a:lnTo>
                          <a:pt x="3082" y="1531"/>
                        </a:lnTo>
                        <a:lnTo>
                          <a:pt x="3089" y="1531"/>
                        </a:lnTo>
                        <a:lnTo>
                          <a:pt x="3097" y="1541"/>
                        </a:lnTo>
                        <a:lnTo>
                          <a:pt x="3104" y="1541"/>
                        </a:lnTo>
                        <a:lnTo>
                          <a:pt x="3111" y="1541"/>
                        </a:lnTo>
                        <a:lnTo>
                          <a:pt x="3118" y="1541"/>
                        </a:lnTo>
                        <a:lnTo>
                          <a:pt x="3125" y="1550"/>
                        </a:lnTo>
                        <a:lnTo>
                          <a:pt x="3132" y="1550"/>
                        </a:lnTo>
                        <a:lnTo>
                          <a:pt x="3139" y="1550"/>
                        </a:lnTo>
                        <a:lnTo>
                          <a:pt x="3146" y="1559"/>
                        </a:lnTo>
                        <a:lnTo>
                          <a:pt x="3153" y="1559"/>
                        </a:lnTo>
                        <a:lnTo>
                          <a:pt x="3153" y="1568"/>
                        </a:lnTo>
                        <a:lnTo>
                          <a:pt x="3160" y="1568"/>
                        </a:lnTo>
                        <a:lnTo>
                          <a:pt x="3167" y="1568"/>
                        </a:lnTo>
                        <a:lnTo>
                          <a:pt x="3174" y="1568"/>
                        </a:lnTo>
                        <a:lnTo>
                          <a:pt x="3182" y="1577"/>
                        </a:lnTo>
                        <a:lnTo>
                          <a:pt x="3189" y="1577"/>
                        </a:lnTo>
                        <a:lnTo>
                          <a:pt x="3196" y="1577"/>
                        </a:lnTo>
                        <a:lnTo>
                          <a:pt x="3196" y="1587"/>
                        </a:lnTo>
                        <a:lnTo>
                          <a:pt x="3203" y="1577"/>
                        </a:lnTo>
                        <a:lnTo>
                          <a:pt x="3210" y="1587"/>
                        </a:lnTo>
                        <a:lnTo>
                          <a:pt x="3217" y="1587"/>
                        </a:lnTo>
                        <a:lnTo>
                          <a:pt x="3224" y="1587"/>
                        </a:lnTo>
                        <a:lnTo>
                          <a:pt x="3224" y="1596"/>
                        </a:lnTo>
                        <a:lnTo>
                          <a:pt x="3231" y="1596"/>
                        </a:lnTo>
                        <a:lnTo>
                          <a:pt x="3238" y="1596"/>
                        </a:lnTo>
                        <a:lnTo>
                          <a:pt x="3245" y="1605"/>
                        </a:lnTo>
                        <a:lnTo>
                          <a:pt x="3252" y="1605"/>
                        </a:lnTo>
                        <a:lnTo>
                          <a:pt x="3259" y="1605"/>
                        </a:lnTo>
                        <a:lnTo>
                          <a:pt x="3267" y="1605"/>
                        </a:lnTo>
                        <a:lnTo>
                          <a:pt x="3267" y="1614"/>
                        </a:lnTo>
                        <a:lnTo>
                          <a:pt x="3274" y="1614"/>
                        </a:lnTo>
                        <a:lnTo>
                          <a:pt x="3281" y="1614"/>
                        </a:lnTo>
                        <a:lnTo>
                          <a:pt x="3288" y="1614"/>
                        </a:lnTo>
                        <a:lnTo>
                          <a:pt x="3288" y="1623"/>
                        </a:lnTo>
                        <a:lnTo>
                          <a:pt x="3295" y="1614"/>
                        </a:lnTo>
                        <a:lnTo>
                          <a:pt x="3295" y="1623"/>
                        </a:lnTo>
                        <a:lnTo>
                          <a:pt x="3302" y="1623"/>
                        </a:lnTo>
                        <a:lnTo>
                          <a:pt x="3309" y="1623"/>
                        </a:lnTo>
                        <a:lnTo>
                          <a:pt x="3309" y="1632"/>
                        </a:lnTo>
                        <a:lnTo>
                          <a:pt x="3316" y="1632"/>
                        </a:lnTo>
                        <a:lnTo>
                          <a:pt x="3323" y="1632"/>
                        </a:lnTo>
                        <a:lnTo>
                          <a:pt x="3330" y="1642"/>
                        </a:lnTo>
                        <a:lnTo>
                          <a:pt x="3330" y="1632"/>
                        </a:lnTo>
                        <a:lnTo>
                          <a:pt x="3337" y="1642"/>
                        </a:lnTo>
                        <a:lnTo>
                          <a:pt x="3337" y="1651"/>
                        </a:lnTo>
                        <a:lnTo>
                          <a:pt x="3344" y="1651"/>
                        </a:lnTo>
                        <a:lnTo>
                          <a:pt x="3344" y="1642"/>
                        </a:lnTo>
                        <a:lnTo>
                          <a:pt x="3352" y="1642"/>
                        </a:lnTo>
                        <a:lnTo>
                          <a:pt x="3359" y="1642"/>
                        </a:lnTo>
                        <a:lnTo>
                          <a:pt x="3366" y="1642"/>
                        </a:lnTo>
                        <a:lnTo>
                          <a:pt x="3366" y="1651"/>
                        </a:lnTo>
                        <a:lnTo>
                          <a:pt x="3373" y="1651"/>
                        </a:lnTo>
                        <a:lnTo>
                          <a:pt x="3373" y="1660"/>
                        </a:lnTo>
                        <a:lnTo>
                          <a:pt x="3380" y="1660"/>
                        </a:lnTo>
                        <a:lnTo>
                          <a:pt x="3387" y="1660"/>
                        </a:lnTo>
                        <a:lnTo>
                          <a:pt x="3394" y="1660"/>
                        </a:lnTo>
                        <a:lnTo>
                          <a:pt x="3394" y="1669"/>
                        </a:lnTo>
                        <a:lnTo>
                          <a:pt x="3401" y="1669"/>
                        </a:lnTo>
                        <a:lnTo>
                          <a:pt x="3408" y="1669"/>
                        </a:lnTo>
                        <a:lnTo>
                          <a:pt x="3415" y="1669"/>
                        </a:lnTo>
                        <a:lnTo>
                          <a:pt x="3415" y="1678"/>
                        </a:lnTo>
                        <a:lnTo>
                          <a:pt x="3422" y="1678"/>
                        </a:lnTo>
                        <a:lnTo>
                          <a:pt x="3430" y="1678"/>
                        </a:lnTo>
                        <a:lnTo>
                          <a:pt x="3437" y="1678"/>
                        </a:lnTo>
                        <a:lnTo>
                          <a:pt x="3437" y="1687"/>
                        </a:lnTo>
                        <a:lnTo>
                          <a:pt x="3444" y="1687"/>
                        </a:lnTo>
                        <a:lnTo>
                          <a:pt x="3451" y="1687"/>
                        </a:lnTo>
                        <a:lnTo>
                          <a:pt x="3458" y="1697"/>
                        </a:lnTo>
                        <a:lnTo>
                          <a:pt x="3458" y="1687"/>
                        </a:lnTo>
                        <a:lnTo>
                          <a:pt x="3458" y="1697"/>
                        </a:lnTo>
                        <a:lnTo>
                          <a:pt x="3465" y="1697"/>
                        </a:lnTo>
                        <a:lnTo>
                          <a:pt x="3472" y="1697"/>
                        </a:lnTo>
                        <a:lnTo>
                          <a:pt x="3479" y="1697"/>
                        </a:lnTo>
                        <a:lnTo>
                          <a:pt x="3486" y="1697"/>
                        </a:lnTo>
                        <a:lnTo>
                          <a:pt x="3486" y="1706"/>
                        </a:lnTo>
                        <a:lnTo>
                          <a:pt x="3493" y="1706"/>
                        </a:lnTo>
                        <a:lnTo>
                          <a:pt x="3500" y="1706"/>
                        </a:lnTo>
                        <a:lnTo>
                          <a:pt x="3500" y="1715"/>
                        </a:lnTo>
                        <a:lnTo>
                          <a:pt x="3507" y="1715"/>
                        </a:lnTo>
                        <a:lnTo>
                          <a:pt x="3515" y="1715"/>
                        </a:lnTo>
                        <a:lnTo>
                          <a:pt x="3522" y="1715"/>
                        </a:lnTo>
                        <a:lnTo>
                          <a:pt x="3522" y="1724"/>
                        </a:lnTo>
                        <a:lnTo>
                          <a:pt x="3529" y="1715"/>
                        </a:lnTo>
                        <a:lnTo>
                          <a:pt x="3529" y="1724"/>
                        </a:lnTo>
                        <a:lnTo>
                          <a:pt x="3536" y="1724"/>
                        </a:lnTo>
                        <a:lnTo>
                          <a:pt x="3543" y="1724"/>
                        </a:lnTo>
                        <a:lnTo>
                          <a:pt x="3543" y="1733"/>
                        </a:lnTo>
                        <a:lnTo>
                          <a:pt x="3543" y="1724"/>
                        </a:lnTo>
                        <a:lnTo>
                          <a:pt x="3550" y="1733"/>
                        </a:lnTo>
                        <a:lnTo>
                          <a:pt x="3557" y="1733"/>
                        </a:lnTo>
                        <a:lnTo>
                          <a:pt x="3564" y="1733"/>
                        </a:lnTo>
                        <a:lnTo>
                          <a:pt x="3571" y="1742"/>
                        </a:lnTo>
                        <a:lnTo>
                          <a:pt x="3578" y="1742"/>
                        </a:lnTo>
                        <a:lnTo>
                          <a:pt x="3585" y="1742"/>
                        </a:lnTo>
                        <a:lnTo>
                          <a:pt x="3592" y="1742"/>
                        </a:lnTo>
                        <a:lnTo>
                          <a:pt x="3592" y="1752"/>
                        </a:lnTo>
                        <a:lnTo>
                          <a:pt x="3600" y="1752"/>
                        </a:lnTo>
                        <a:lnTo>
                          <a:pt x="3607" y="1752"/>
                        </a:lnTo>
                        <a:lnTo>
                          <a:pt x="3607" y="1761"/>
                        </a:lnTo>
                        <a:lnTo>
                          <a:pt x="3614" y="1761"/>
                        </a:lnTo>
                        <a:lnTo>
                          <a:pt x="3621" y="1761"/>
                        </a:lnTo>
                        <a:lnTo>
                          <a:pt x="3628" y="1761"/>
                        </a:lnTo>
                        <a:lnTo>
                          <a:pt x="3635" y="1761"/>
                        </a:lnTo>
                        <a:lnTo>
                          <a:pt x="3642" y="1761"/>
                        </a:lnTo>
                        <a:lnTo>
                          <a:pt x="3642" y="1770"/>
                        </a:lnTo>
                        <a:lnTo>
                          <a:pt x="3649" y="1770"/>
                        </a:lnTo>
                        <a:lnTo>
                          <a:pt x="3656" y="1770"/>
                        </a:lnTo>
                        <a:lnTo>
                          <a:pt x="3663" y="1770"/>
                        </a:lnTo>
                        <a:lnTo>
                          <a:pt x="3670" y="1770"/>
                        </a:lnTo>
                        <a:lnTo>
                          <a:pt x="3670" y="1779"/>
                        </a:lnTo>
                        <a:lnTo>
                          <a:pt x="3677" y="1779"/>
                        </a:lnTo>
                        <a:lnTo>
                          <a:pt x="3685" y="1779"/>
                        </a:lnTo>
                        <a:lnTo>
                          <a:pt x="3685" y="1788"/>
                        </a:lnTo>
                        <a:lnTo>
                          <a:pt x="3692" y="1788"/>
                        </a:lnTo>
                        <a:lnTo>
                          <a:pt x="3699" y="1788"/>
                        </a:lnTo>
                        <a:lnTo>
                          <a:pt x="3699" y="1797"/>
                        </a:lnTo>
                        <a:lnTo>
                          <a:pt x="3706" y="1797"/>
                        </a:lnTo>
                        <a:lnTo>
                          <a:pt x="3713" y="1797"/>
                        </a:lnTo>
                        <a:lnTo>
                          <a:pt x="3713" y="1807"/>
                        </a:lnTo>
                        <a:lnTo>
                          <a:pt x="3713" y="1797"/>
                        </a:lnTo>
                        <a:lnTo>
                          <a:pt x="3720" y="1797"/>
                        </a:lnTo>
                        <a:lnTo>
                          <a:pt x="3720" y="1807"/>
                        </a:lnTo>
                        <a:lnTo>
                          <a:pt x="3727" y="1807"/>
                        </a:lnTo>
                        <a:lnTo>
                          <a:pt x="3727" y="1816"/>
                        </a:lnTo>
                        <a:lnTo>
                          <a:pt x="3734" y="1816"/>
                        </a:lnTo>
                        <a:lnTo>
                          <a:pt x="3734" y="1807"/>
                        </a:lnTo>
                        <a:lnTo>
                          <a:pt x="3734" y="1816"/>
                        </a:lnTo>
                        <a:lnTo>
                          <a:pt x="3741" y="1816"/>
                        </a:lnTo>
                        <a:lnTo>
                          <a:pt x="3748" y="1816"/>
                        </a:lnTo>
                        <a:lnTo>
                          <a:pt x="3755" y="1816"/>
                        </a:lnTo>
                        <a:lnTo>
                          <a:pt x="3762" y="1816"/>
                        </a:lnTo>
                        <a:lnTo>
                          <a:pt x="3762" y="1825"/>
                        </a:lnTo>
                        <a:lnTo>
                          <a:pt x="3770" y="1825"/>
                        </a:lnTo>
                        <a:lnTo>
                          <a:pt x="3777" y="1825"/>
                        </a:lnTo>
                        <a:lnTo>
                          <a:pt x="3777" y="1834"/>
                        </a:lnTo>
                        <a:lnTo>
                          <a:pt x="3784" y="1825"/>
                        </a:lnTo>
                        <a:lnTo>
                          <a:pt x="3784" y="1834"/>
                        </a:lnTo>
                        <a:lnTo>
                          <a:pt x="3791" y="1834"/>
                        </a:lnTo>
                        <a:lnTo>
                          <a:pt x="3798" y="1834"/>
                        </a:lnTo>
                        <a:lnTo>
                          <a:pt x="3798" y="1843"/>
                        </a:lnTo>
                        <a:lnTo>
                          <a:pt x="3805" y="1843"/>
                        </a:lnTo>
                        <a:lnTo>
                          <a:pt x="3812" y="1843"/>
                        </a:lnTo>
                        <a:lnTo>
                          <a:pt x="3812" y="1853"/>
                        </a:lnTo>
                        <a:lnTo>
                          <a:pt x="3812" y="1843"/>
                        </a:lnTo>
                        <a:lnTo>
                          <a:pt x="3812" y="1853"/>
                        </a:lnTo>
                        <a:lnTo>
                          <a:pt x="3819" y="1853"/>
                        </a:lnTo>
                        <a:lnTo>
                          <a:pt x="3826" y="1853"/>
                        </a:lnTo>
                        <a:lnTo>
                          <a:pt x="3833" y="1853"/>
                        </a:lnTo>
                        <a:lnTo>
                          <a:pt x="3840" y="1853"/>
                        </a:lnTo>
                        <a:lnTo>
                          <a:pt x="3840" y="1862"/>
                        </a:lnTo>
                        <a:lnTo>
                          <a:pt x="3848" y="1862"/>
                        </a:lnTo>
                        <a:lnTo>
                          <a:pt x="3848" y="1853"/>
                        </a:lnTo>
                        <a:lnTo>
                          <a:pt x="3848" y="1862"/>
                        </a:lnTo>
                        <a:lnTo>
                          <a:pt x="3855" y="1862"/>
                        </a:lnTo>
                        <a:lnTo>
                          <a:pt x="3862" y="1871"/>
                        </a:lnTo>
                        <a:lnTo>
                          <a:pt x="3869" y="1871"/>
                        </a:lnTo>
                        <a:lnTo>
                          <a:pt x="3876" y="1871"/>
                        </a:lnTo>
                        <a:lnTo>
                          <a:pt x="3883" y="1871"/>
                        </a:lnTo>
                        <a:lnTo>
                          <a:pt x="3883" y="1880"/>
                        </a:lnTo>
                        <a:lnTo>
                          <a:pt x="3883" y="1871"/>
                        </a:lnTo>
                        <a:lnTo>
                          <a:pt x="3890" y="1880"/>
                        </a:lnTo>
                        <a:lnTo>
                          <a:pt x="3897" y="1880"/>
                        </a:lnTo>
                        <a:lnTo>
                          <a:pt x="3904" y="1880"/>
                        </a:lnTo>
                        <a:lnTo>
                          <a:pt x="3911" y="1880"/>
                        </a:lnTo>
                        <a:lnTo>
                          <a:pt x="3918" y="1880"/>
                        </a:lnTo>
                        <a:lnTo>
                          <a:pt x="3918" y="1889"/>
                        </a:lnTo>
                        <a:lnTo>
                          <a:pt x="3925" y="1889"/>
                        </a:lnTo>
                        <a:lnTo>
                          <a:pt x="3933" y="1889"/>
                        </a:lnTo>
                        <a:lnTo>
                          <a:pt x="3940" y="1889"/>
                        </a:lnTo>
                        <a:lnTo>
                          <a:pt x="3940" y="1898"/>
                        </a:lnTo>
                        <a:lnTo>
                          <a:pt x="3947" y="1898"/>
                        </a:lnTo>
                        <a:lnTo>
                          <a:pt x="3954" y="1898"/>
                        </a:lnTo>
                        <a:lnTo>
                          <a:pt x="3954" y="1908"/>
                        </a:lnTo>
                        <a:lnTo>
                          <a:pt x="3961" y="1908"/>
                        </a:lnTo>
                        <a:lnTo>
                          <a:pt x="3968" y="1908"/>
                        </a:lnTo>
                        <a:lnTo>
                          <a:pt x="3968" y="1917"/>
                        </a:lnTo>
                        <a:lnTo>
                          <a:pt x="3975" y="1908"/>
                        </a:lnTo>
                        <a:lnTo>
                          <a:pt x="3975" y="1917"/>
                        </a:lnTo>
                        <a:lnTo>
                          <a:pt x="3982" y="1917"/>
                        </a:lnTo>
                        <a:lnTo>
                          <a:pt x="3989" y="1917"/>
                        </a:lnTo>
                        <a:lnTo>
                          <a:pt x="3989" y="1926"/>
                        </a:lnTo>
                        <a:lnTo>
                          <a:pt x="3996" y="1926"/>
                        </a:lnTo>
                        <a:lnTo>
                          <a:pt x="4003" y="1926"/>
                        </a:lnTo>
                        <a:lnTo>
                          <a:pt x="4010" y="1926"/>
                        </a:lnTo>
                        <a:lnTo>
                          <a:pt x="4010" y="1935"/>
                        </a:lnTo>
                        <a:lnTo>
                          <a:pt x="4010" y="1926"/>
                        </a:lnTo>
                        <a:lnTo>
                          <a:pt x="4018" y="1926"/>
                        </a:lnTo>
                        <a:lnTo>
                          <a:pt x="4018" y="1935"/>
                        </a:lnTo>
                        <a:lnTo>
                          <a:pt x="4018" y="1926"/>
                        </a:lnTo>
                        <a:lnTo>
                          <a:pt x="4018" y="1935"/>
                        </a:lnTo>
                        <a:lnTo>
                          <a:pt x="4025" y="1935"/>
                        </a:lnTo>
                        <a:lnTo>
                          <a:pt x="4032" y="1935"/>
                        </a:lnTo>
                        <a:lnTo>
                          <a:pt x="4039" y="1944"/>
                        </a:lnTo>
                        <a:lnTo>
                          <a:pt x="4046" y="1944"/>
                        </a:lnTo>
                        <a:lnTo>
                          <a:pt x="4053" y="1944"/>
                        </a:lnTo>
                        <a:lnTo>
                          <a:pt x="4053" y="1953"/>
                        </a:lnTo>
                        <a:lnTo>
                          <a:pt x="4060" y="1953"/>
                        </a:lnTo>
                        <a:lnTo>
                          <a:pt x="4067" y="1953"/>
                        </a:lnTo>
                        <a:lnTo>
                          <a:pt x="4067" y="1963"/>
                        </a:lnTo>
                        <a:lnTo>
                          <a:pt x="4074" y="1963"/>
                        </a:lnTo>
                        <a:lnTo>
                          <a:pt x="4081" y="1963"/>
                        </a:lnTo>
                        <a:lnTo>
                          <a:pt x="4088" y="1963"/>
                        </a:lnTo>
                        <a:lnTo>
                          <a:pt x="4095" y="1963"/>
                        </a:lnTo>
                        <a:lnTo>
                          <a:pt x="4095" y="1972"/>
                        </a:lnTo>
                        <a:lnTo>
                          <a:pt x="4095" y="1963"/>
                        </a:lnTo>
                        <a:lnTo>
                          <a:pt x="4103" y="1972"/>
                        </a:lnTo>
                        <a:lnTo>
                          <a:pt x="4110" y="1972"/>
                        </a:lnTo>
                        <a:lnTo>
                          <a:pt x="4110" y="1981"/>
                        </a:lnTo>
                        <a:lnTo>
                          <a:pt x="4117" y="1972"/>
                        </a:lnTo>
                        <a:lnTo>
                          <a:pt x="4117" y="1981"/>
                        </a:lnTo>
                        <a:lnTo>
                          <a:pt x="4117" y="1972"/>
                        </a:lnTo>
                        <a:lnTo>
                          <a:pt x="4117" y="1981"/>
                        </a:lnTo>
                        <a:lnTo>
                          <a:pt x="4124" y="1981"/>
                        </a:lnTo>
                        <a:lnTo>
                          <a:pt x="4131" y="1981"/>
                        </a:lnTo>
                        <a:lnTo>
                          <a:pt x="4131" y="1990"/>
                        </a:lnTo>
                        <a:lnTo>
                          <a:pt x="4131" y="1981"/>
                        </a:lnTo>
                        <a:lnTo>
                          <a:pt x="4131" y="1990"/>
                        </a:lnTo>
                        <a:lnTo>
                          <a:pt x="4138" y="1981"/>
                        </a:lnTo>
                        <a:lnTo>
                          <a:pt x="4138" y="1990"/>
                        </a:lnTo>
                        <a:lnTo>
                          <a:pt x="4145" y="1990"/>
                        </a:lnTo>
                        <a:lnTo>
                          <a:pt x="4145" y="1999"/>
                        </a:lnTo>
                        <a:lnTo>
                          <a:pt x="4145" y="1990"/>
                        </a:lnTo>
                        <a:lnTo>
                          <a:pt x="4152" y="1990"/>
                        </a:lnTo>
                        <a:lnTo>
                          <a:pt x="4152" y="1999"/>
                        </a:lnTo>
                        <a:lnTo>
                          <a:pt x="4159" y="1999"/>
                        </a:lnTo>
                        <a:lnTo>
                          <a:pt x="4166" y="1999"/>
                        </a:lnTo>
                        <a:lnTo>
                          <a:pt x="4166" y="2008"/>
                        </a:lnTo>
                        <a:lnTo>
                          <a:pt x="4166" y="1999"/>
                        </a:lnTo>
                        <a:lnTo>
                          <a:pt x="4173" y="2008"/>
                        </a:lnTo>
                        <a:lnTo>
                          <a:pt x="4181" y="2008"/>
                        </a:lnTo>
                        <a:lnTo>
                          <a:pt x="4188" y="2008"/>
                        </a:lnTo>
                        <a:lnTo>
                          <a:pt x="4195" y="2018"/>
                        </a:lnTo>
                        <a:lnTo>
                          <a:pt x="4202" y="2018"/>
                        </a:lnTo>
                        <a:lnTo>
                          <a:pt x="4209" y="2018"/>
                        </a:lnTo>
                        <a:lnTo>
                          <a:pt x="4216" y="2018"/>
                        </a:lnTo>
                        <a:lnTo>
                          <a:pt x="4216" y="2027"/>
                        </a:lnTo>
                        <a:lnTo>
                          <a:pt x="4223" y="2027"/>
                        </a:lnTo>
                        <a:lnTo>
                          <a:pt x="4230" y="2027"/>
                        </a:lnTo>
                        <a:lnTo>
                          <a:pt x="4237" y="2027"/>
                        </a:lnTo>
                        <a:lnTo>
                          <a:pt x="4237" y="2036"/>
                        </a:lnTo>
                        <a:lnTo>
                          <a:pt x="4244" y="2036"/>
                        </a:lnTo>
                        <a:lnTo>
                          <a:pt x="4244" y="2027"/>
                        </a:lnTo>
                        <a:lnTo>
                          <a:pt x="4244" y="2036"/>
                        </a:lnTo>
                        <a:lnTo>
                          <a:pt x="4251" y="2036"/>
                        </a:lnTo>
                        <a:lnTo>
                          <a:pt x="4258" y="2036"/>
                        </a:lnTo>
                        <a:lnTo>
                          <a:pt x="4258" y="2045"/>
                        </a:lnTo>
                        <a:lnTo>
                          <a:pt x="4266" y="2045"/>
                        </a:lnTo>
                        <a:lnTo>
                          <a:pt x="4273" y="2045"/>
                        </a:lnTo>
                        <a:lnTo>
                          <a:pt x="4280" y="2045"/>
                        </a:lnTo>
                        <a:lnTo>
                          <a:pt x="4287" y="2045"/>
                        </a:lnTo>
                        <a:lnTo>
                          <a:pt x="4287" y="2054"/>
                        </a:lnTo>
                        <a:lnTo>
                          <a:pt x="4287" y="2045"/>
                        </a:lnTo>
                        <a:lnTo>
                          <a:pt x="4287" y="2054"/>
                        </a:lnTo>
                        <a:lnTo>
                          <a:pt x="4287" y="2045"/>
                        </a:lnTo>
                        <a:lnTo>
                          <a:pt x="4287" y="2054"/>
                        </a:lnTo>
                        <a:lnTo>
                          <a:pt x="4294" y="2054"/>
                        </a:lnTo>
                        <a:lnTo>
                          <a:pt x="4301" y="2054"/>
                        </a:lnTo>
                        <a:lnTo>
                          <a:pt x="4301" y="2063"/>
                        </a:lnTo>
                        <a:lnTo>
                          <a:pt x="4301" y="2054"/>
                        </a:lnTo>
                        <a:lnTo>
                          <a:pt x="4308" y="2054"/>
                        </a:lnTo>
                        <a:lnTo>
                          <a:pt x="4308" y="2063"/>
                        </a:lnTo>
                        <a:lnTo>
                          <a:pt x="4308" y="2054"/>
                        </a:lnTo>
                        <a:lnTo>
                          <a:pt x="4308" y="2063"/>
                        </a:lnTo>
                        <a:lnTo>
                          <a:pt x="4308" y="2054"/>
                        </a:lnTo>
                        <a:lnTo>
                          <a:pt x="4308" y="2063"/>
                        </a:lnTo>
                        <a:lnTo>
                          <a:pt x="4315" y="2063"/>
                        </a:lnTo>
                        <a:lnTo>
                          <a:pt x="4322" y="2063"/>
                        </a:lnTo>
                        <a:lnTo>
                          <a:pt x="4329" y="2063"/>
                        </a:lnTo>
                        <a:lnTo>
                          <a:pt x="4336" y="2063"/>
                        </a:lnTo>
                        <a:lnTo>
                          <a:pt x="4336" y="2073"/>
                        </a:lnTo>
                        <a:lnTo>
                          <a:pt x="4343" y="2073"/>
                        </a:lnTo>
                        <a:lnTo>
                          <a:pt x="4351" y="2073"/>
                        </a:lnTo>
                        <a:lnTo>
                          <a:pt x="4351" y="2082"/>
                        </a:lnTo>
                        <a:lnTo>
                          <a:pt x="4358" y="2073"/>
                        </a:lnTo>
                        <a:lnTo>
                          <a:pt x="4358" y="2082"/>
                        </a:lnTo>
                        <a:lnTo>
                          <a:pt x="4365" y="2082"/>
                        </a:lnTo>
                        <a:lnTo>
                          <a:pt x="4372" y="2082"/>
                        </a:lnTo>
                        <a:lnTo>
                          <a:pt x="4379" y="2082"/>
                        </a:lnTo>
                        <a:lnTo>
                          <a:pt x="4386" y="2082"/>
                        </a:lnTo>
                        <a:lnTo>
                          <a:pt x="4393" y="2082"/>
                        </a:lnTo>
                        <a:lnTo>
                          <a:pt x="4393" y="2091"/>
                        </a:lnTo>
                        <a:lnTo>
                          <a:pt x="4393" y="2082"/>
                        </a:lnTo>
                        <a:lnTo>
                          <a:pt x="4393" y="2091"/>
                        </a:lnTo>
                        <a:lnTo>
                          <a:pt x="4393" y="2082"/>
                        </a:lnTo>
                        <a:lnTo>
                          <a:pt x="4393" y="2091"/>
                        </a:lnTo>
                        <a:lnTo>
                          <a:pt x="4400" y="2091"/>
                        </a:lnTo>
                        <a:lnTo>
                          <a:pt x="4407" y="2091"/>
                        </a:lnTo>
                        <a:lnTo>
                          <a:pt x="4414" y="2091"/>
                        </a:lnTo>
                        <a:lnTo>
                          <a:pt x="4421" y="2091"/>
                        </a:lnTo>
                        <a:lnTo>
                          <a:pt x="4428" y="2091"/>
                        </a:lnTo>
                        <a:lnTo>
                          <a:pt x="4436" y="2091"/>
                        </a:lnTo>
                        <a:lnTo>
                          <a:pt x="4436" y="2100"/>
                        </a:lnTo>
                        <a:lnTo>
                          <a:pt x="4443" y="2091"/>
                        </a:lnTo>
                        <a:lnTo>
                          <a:pt x="4443" y="2100"/>
                        </a:lnTo>
                        <a:lnTo>
                          <a:pt x="4443" y="2091"/>
                        </a:lnTo>
                        <a:lnTo>
                          <a:pt x="4450" y="2091"/>
                        </a:lnTo>
                        <a:lnTo>
                          <a:pt x="4450" y="2100"/>
                        </a:lnTo>
                        <a:lnTo>
                          <a:pt x="4450" y="2091"/>
                        </a:lnTo>
                        <a:lnTo>
                          <a:pt x="4450" y="2100"/>
                        </a:lnTo>
                        <a:lnTo>
                          <a:pt x="4457" y="2100"/>
                        </a:lnTo>
                        <a:lnTo>
                          <a:pt x="4464" y="2100"/>
                        </a:lnTo>
                        <a:lnTo>
                          <a:pt x="4471" y="2100"/>
                        </a:lnTo>
                        <a:lnTo>
                          <a:pt x="4478" y="2100"/>
                        </a:lnTo>
                        <a:lnTo>
                          <a:pt x="4485" y="2100"/>
                        </a:lnTo>
                      </a:path>
                    </a:pathLst>
                  </a:custGeom>
                  <a:noFill/>
                  <a:ln w="3333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5" name="Freeform 15"/>
                  <p:cNvSpPr>
                    <a:spLocks/>
                  </p:cNvSpPr>
                  <p:nvPr/>
                </p:nvSpPr>
                <p:spPr bwMode="auto">
                  <a:xfrm>
                    <a:off x="461" y="569"/>
                    <a:ext cx="4477" cy="2073"/>
                  </a:xfrm>
                  <a:custGeom>
                    <a:avLst/>
                    <a:gdLst>
                      <a:gd name="T0" fmla="*/ 0 w 4477"/>
                      <a:gd name="T1" fmla="*/ 0 h 2073"/>
                      <a:gd name="T2" fmla="*/ 0 w 4477"/>
                      <a:gd name="T3" fmla="*/ 0 h 2073"/>
                      <a:gd name="T4" fmla="*/ 21 w 4477"/>
                      <a:gd name="T5" fmla="*/ 9 h 2073"/>
                      <a:gd name="T6" fmla="*/ 85 w 4477"/>
                      <a:gd name="T7" fmla="*/ 36 h 2073"/>
                      <a:gd name="T8" fmla="*/ 269 w 4477"/>
                      <a:gd name="T9" fmla="*/ 119 h 2073"/>
                      <a:gd name="T10" fmla="*/ 453 w 4477"/>
                      <a:gd name="T11" fmla="*/ 201 h 2073"/>
                      <a:gd name="T12" fmla="*/ 637 w 4477"/>
                      <a:gd name="T13" fmla="*/ 293 h 2073"/>
                      <a:gd name="T14" fmla="*/ 814 w 4477"/>
                      <a:gd name="T15" fmla="*/ 376 h 2073"/>
                      <a:gd name="T16" fmla="*/ 998 w 4477"/>
                      <a:gd name="T17" fmla="*/ 458 h 2073"/>
                      <a:gd name="T18" fmla="*/ 1183 w 4477"/>
                      <a:gd name="T19" fmla="*/ 541 h 2073"/>
                      <a:gd name="T20" fmla="*/ 1367 w 4477"/>
                      <a:gd name="T21" fmla="*/ 633 h 2073"/>
                      <a:gd name="T22" fmla="*/ 1544 w 4477"/>
                      <a:gd name="T23" fmla="*/ 715 h 2073"/>
                      <a:gd name="T24" fmla="*/ 1728 w 4477"/>
                      <a:gd name="T25" fmla="*/ 798 h 2073"/>
                      <a:gd name="T26" fmla="*/ 1920 w 4477"/>
                      <a:gd name="T27" fmla="*/ 889 h 2073"/>
                      <a:gd name="T28" fmla="*/ 2104 w 4477"/>
                      <a:gd name="T29" fmla="*/ 972 h 2073"/>
                      <a:gd name="T30" fmla="*/ 2281 w 4477"/>
                      <a:gd name="T31" fmla="*/ 1054 h 2073"/>
                      <a:gd name="T32" fmla="*/ 2465 w 4477"/>
                      <a:gd name="T33" fmla="*/ 1137 h 2073"/>
                      <a:gd name="T34" fmla="*/ 2656 w 4477"/>
                      <a:gd name="T35" fmla="*/ 1229 h 2073"/>
                      <a:gd name="T36" fmla="*/ 2833 w 4477"/>
                      <a:gd name="T37" fmla="*/ 1311 h 2073"/>
                      <a:gd name="T38" fmla="*/ 3011 w 4477"/>
                      <a:gd name="T39" fmla="*/ 1394 h 2073"/>
                      <a:gd name="T40" fmla="*/ 3195 w 4477"/>
                      <a:gd name="T41" fmla="*/ 1476 h 2073"/>
                      <a:gd name="T42" fmla="*/ 3379 w 4477"/>
                      <a:gd name="T43" fmla="*/ 1559 h 2073"/>
                      <a:gd name="T44" fmla="*/ 3563 w 4477"/>
                      <a:gd name="T45" fmla="*/ 1651 h 2073"/>
                      <a:gd name="T46" fmla="*/ 3747 w 4477"/>
                      <a:gd name="T47" fmla="*/ 1733 h 2073"/>
                      <a:gd name="T48" fmla="*/ 3925 w 4477"/>
                      <a:gd name="T49" fmla="*/ 1816 h 2073"/>
                      <a:gd name="T50" fmla="*/ 4109 w 4477"/>
                      <a:gd name="T51" fmla="*/ 1898 h 2073"/>
                      <a:gd name="T52" fmla="*/ 4293 w 4477"/>
                      <a:gd name="T53" fmla="*/ 1990 h 2073"/>
                      <a:gd name="T54" fmla="*/ 4385 w 4477"/>
                      <a:gd name="T55" fmla="*/ 2027 h 2073"/>
                      <a:gd name="T56" fmla="*/ 4385 w 4477"/>
                      <a:gd name="T57" fmla="*/ 2027 h 2073"/>
                      <a:gd name="T58" fmla="*/ 4406 w 4477"/>
                      <a:gd name="T59" fmla="*/ 2036 h 2073"/>
                      <a:gd name="T60" fmla="*/ 4435 w 4477"/>
                      <a:gd name="T61" fmla="*/ 2054 h 2073"/>
                      <a:gd name="T62" fmla="*/ 4435 w 4477"/>
                      <a:gd name="T63" fmla="*/ 2054 h 2073"/>
                      <a:gd name="T64" fmla="*/ 4456 w 4477"/>
                      <a:gd name="T65" fmla="*/ 2063 h 2073"/>
                      <a:gd name="T66" fmla="*/ 4456 w 4477"/>
                      <a:gd name="T67" fmla="*/ 2063 h 2073"/>
                      <a:gd name="T68" fmla="*/ 4470 w 4477"/>
                      <a:gd name="T69" fmla="*/ 2063 h 2073"/>
                      <a:gd name="T70" fmla="*/ 4470 w 4477"/>
                      <a:gd name="T71" fmla="*/ 2063 h 2073"/>
                      <a:gd name="T72" fmla="*/ 4477 w 4477"/>
                      <a:gd name="T73" fmla="*/ 2073 h 2073"/>
                      <a:gd name="T74" fmla="*/ 4477 w 4477"/>
                      <a:gd name="T75" fmla="*/ 2073 h 20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77"/>
                      <a:gd name="T115" fmla="*/ 0 h 2073"/>
                      <a:gd name="T116" fmla="*/ 4477 w 4477"/>
                      <a:gd name="T117" fmla="*/ 2073 h 20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77" h="2073">
                        <a:moveTo>
                          <a:pt x="0" y="0"/>
                        </a:moveTo>
                        <a:lnTo>
                          <a:pt x="0" y="0"/>
                        </a:lnTo>
                        <a:lnTo>
                          <a:pt x="7" y="0"/>
                        </a:lnTo>
                        <a:lnTo>
                          <a:pt x="21" y="9"/>
                        </a:lnTo>
                        <a:lnTo>
                          <a:pt x="42" y="18"/>
                        </a:lnTo>
                        <a:lnTo>
                          <a:pt x="85" y="36"/>
                        </a:lnTo>
                        <a:lnTo>
                          <a:pt x="177" y="82"/>
                        </a:lnTo>
                        <a:lnTo>
                          <a:pt x="269" y="119"/>
                        </a:lnTo>
                        <a:lnTo>
                          <a:pt x="354" y="165"/>
                        </a:lnTo>
                        <a:lnTo>
                          <a:pt x="453" y="201"/>
                        </a:lnTo>
                        <a:lnTo>
                          <a:pt x="538" y="247"/>
                        </a:lnTo>
                        <a:lnTo>
                          <a:pt x="637" y="293"/>
                        </a:lnTo>
                        <a:lnTo>
                          <a:pt x="729" y="339"/>
                        </a:lnTo>
                        <a:lnTo>
                          <a:pt x="814" y="376"/>
                        </a:lnTo>
                        <a:lnTo>
                          <a:pt x="913" y="422"/>
                        </a:lnTo>
                        <a:lnTo>
                          <a:pt x="998" y="458"/>
                        </a:lnTo>
                        <a:lnTo>
                          <a:pt x="1091" y="504"/>
                        </a:lnTo>
                        <a:lnTo>
                          <a:pt x="1183" y="541"/>
                        </a:lnTo>
                        <a:lnTo>
                          <a:pt x="1268" y="587"/>
                        </a:lnTo>
                        <a:lnTo>
                          <a:pt x="1367" y="633"/>
                        </a:lnTo>
                        <a:lnTo>
                          <a:pt x="1459" y="669"/>
                        </a:lnTo>
                        <a:lnTo>
                          <a:pt x="1544" y="715"/>
                        </a:lnTo>
                        <a:lnTo>
                          <a:pt x="1643" y="761"/>
                        </a:lnTo>
                        <a:lnTo>
                          <a:pt x="1728" y="798"/>
                        </a:lnTo>
                        <a:lnTo>
                          <a:pt x="1827" y="843"/>
                        </a:lnTo>
                        <a:lnTo>
                          <a:pt x="1920" y="889"/>
                        </a:lnTo>
                        <a:lnTo>
                          <a:pt x="2012" y="926"/>
                        </a:lnTo>
                        <a:lnTo>
                          <a:pt x="2104" y="972"/>
                        </a:lnTo>
                        <a:lnTo>
                          <a:pt x="2196" y="1009"/>
                        </a:lnTo>
                        <a:lnTo>
                          <a:pt x="2281" y="1054"/>
                        </a:lnTo>
                        <a:lnTo>
                          <a:pt x="2373" y="1100"/>
                        </a:lnTo>
                        <a:lnTo>
                          <a:pt x="2465" y="1137"/>
                        </a:lnTo>
                        <a:lnTo>
                          <a:pt x="2557" y="1183"/>
                        </a:lnTo>
                        <a:lnTo>
                          <a:pt x="2656" y="1229"/>
                        </a:lnTo>
                        <a:lnTo>
                          <a:pt x="2741" y="1265"/>
                        </a:lnTo>
                        <a:lnTo>
                          <a:pt x="2833" y="1311"/>
                        </a:lnTo>
                        <a:lnTo>
                          <a:pt x="2926" y="1348"/>
                        </a:lnTo>
                        <a:lnTo>
                          <a:pt x="3011" y="1394"/>
                        </a:lnTo>
                        <a:lnTo>
                          <a:pt x="3103" y="1440"/>
                        </a:lnTo>
                        <a:lnTo>
                          <a:pt x="3195" y="1476"/>
                        </a:lnTo>
                        <a:lnTo>
                          <a:pt x="3287" y="1522"/>
                        </a:lnTo>
                        <a:lnTo>
                          <a:pt x="3379" y="1559"/>
                        </a:lnTo>
                        <a:lnTo>
                          <a:pt x="3464" y="1605"/>
                        </a:lnTo>
                        <a:lnTo>
                          <a:pt x="3563" y="1651"/>
                        </a:lnTo>
                        <a:lnTo>
                          <a:pt x="3648" y="1687"/>
                        </a:lnTo>
                        <a:lnTo>
                          <a:pt x="3747" y="1733"/>
                        </a:lnTo>
                        <a:lnTo>
                          <a:pt x="3840" y="1779"/>
                        </a:lnTo>
                        <a:lnTo>
                          <a:pt x="3925" y="1816"/>
                        </a:lnTo>
                        <a:lnTo>
                          <a:pt x="4024" y="1862"/>
                        </a:lnTo>
                        <a:lnTo>
                          <a:pt x="4109" y="1898"/>
                        </a:lnTo>
                        <a:lnTo>
                          <a:pt x="4201" y="1944"/>
                        </a:lnTo>
                        <a:lnTo>
                          <a:pt x="4293" y="1990"/>
                        </a:lnTo>
                        <a:lnTo>
                          <a:pt x="4378" y="2027"/>
                        </a:lnTo>
                        <a:lnTo>
                          <a:pt x="4385" y="2027"/>
                        </a:lnTo>
                        <a:lnTo>
                          <a:pt x="4392" y="2036"/>
                        </a:lnTo>
                        <a:lnTo>
                          <a:pt x="4406" y="2036"/>
                        </a:lnTo>
                        <a:lnTo>
                          <a:pt x="4428" y="2045"/>
                        </a:lnTo>
                        <a:lnTo>
                          <a:pt x="4435" y="2054"/>
                        </a:lnTo>
                        <a:lnTo>
                          <a:pt x="4442" y="2054"/>
                        </a:lnTo>
                        <a:lnTo>
                          <a:pt x="4456" y="2063"/>
                        </a:lnTo>
                        <a:lnTo>
                          <a:pt x="4463" y="2063"/>
                        </a:lnTo>
                        <a:lnTo>
                          <a:pt x="4470" y="2063"/>
                        </a:lnTo>
                        <a:lnTo>
                          <a:pt x="4470" y="2073"/>
                        </a:lnTo>
                        <a:lnTo>
                          <a:pt x="4477" y="2073"/>
                        </a:lnTo>
                      </a:path>
                    </a:pathLst>
                  </a:custGeom>
                  <a:noFill/>
                  <a:ln w="22225">
                    <a:solidFill>
                      <a:srgbClr val="3F3D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6" name="Line 16"/>
                  <p:cNvSpPr>
                    <a:spLocks noChangeShapeType="1"/>
                  </p:cNvSpPr>
                  <p:nvPr/>
                </p:nvSpPr>
                <p:spPr bwMode="auto">
                  <a:xfrm flipV="1">
                    <a:off x="468"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47" name="Line 17"/>
                  <p:cNvSpPr>
                    <a:spLocks noChangeShapeType="1"/>
                  </p:cNvSpPr>
                  <p:nvPr/>
                </p:nvSpPr>
                <p:spPr bwMode="auto">
                  <a:xfrm flipV="1">
                    <a:off x="623"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48" name="Line 18"/>
                  <p:cNvSpPr>
                    <a:spLocks noChangeShapeType="1"/>
                  </p:cNvSpPr>
                  <p:nvPr/>
                </p:nvSpPr>
                <p:spPr bwMode="auto">
                  <a:xfrm flipV="1">
                    <a:off x="779"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49" name="Line 19"/>
                  <p:cNvSpPr>
                    <a:spLocks noChangeShapeType="1"/>
                  </p:cNvSpPr>
                  <p:nvPr/>
                </p:nvSpPr>
                <p:spPr bwMode="auto">
                  <a:xfrm flipV="1">
                    <a:off x="935"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0" name="Line 20"/>
                  <p:cNvSpPr>
                    <a:spLocks noChangeShapeType="1"/>
                  </p:cNvSpPr>
                  <p:nvPr/>
                </p:nvSpPr>
                <p:spPr bwMode="auto">
                  <a:xfrm flipV="1">
                    <a:off x="1091"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1" name="Line 21"/>
                  <p:cNvSpPr>
                    <a:spLocks noChangeShapeType="1"/>
                  </p:cNvSpPr>
                  <p:nvPr/>
                </p:nvSpPr>
                <p:spPr bwMode="auto">
                  <a:xfrm flipV="1">
                    <a:off x="1247"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2" name="Rectangle 22"/>
                  <p:cNvSpPr>
                    <a:spLocks noChangeArrowheads="1"/>
                  </p:cNvSpPr>
                  <p:nvPr/>
                </p:nvSpPr>
                <p:spPr bwMode="auto">
                  <a:xfrm>
                    <a:off x="1108" y="4012"/>
                    <a:ext cx="3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Times" charset="0"/>
                      </a:rPr>
                      <a:t>0.5</a:t>
                    </a:r>
                    <a:endParaRPr lang="en-US" sz="1400"/>
                  </a:p>
                </p:txBody>
              </p:sp>
              <p:sp>
                <p:nvSpPr>
                  <p:cNvPr id="53" name="Line 23"/>
                  <p:cNvSpPr>
                    <a:spLocks noChangeShapeType="1"/>
                  </p:cNvSpPr>
                  <p:nvPr/>
                </p:nvSpPr>
                <p:spPr bwMode="auto">
                  <a:xfrm flipV="1">
                    <a:off x="1403"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4" name="Line 24"/>
                  <p:cNvSpPr>
                    <a:spLocks noChangeShapeType="1"/>
                  </p:cNvSpPr>
                  <p:nvPr/>
                </p:nvSpPr>
                <p:spPr bwMode="auto">
                  <a:xfrm flipV="1">
                    <a:off x="1559"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5" name="Line 25"/>
                  <p:cNvSpPr>
                    <a:spLocks noChangeShapeType="1"/>
                  </p:cNvSpPr>
                  <p:nvPr/>
                </p:nvSpPr>
                <p:spPr bwMode="auto">
                  <a:xfrm flipV="1">
                    <a:off x="1715"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6" name="Line 26"/>
                  <p:cNvSpPr>
                    <a:spLocks noChangeShapeType="1"/>
                  </p:cNvSpPr>
                  <p:nvPr/>
                </p:nvSpPr>
                <p:spPr bwMode="auto">
                  <a:xfrm flipV="1">
                    <a:off x="1870"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7" name="Line 27"/>
                  <p:cNvSpPr>
                    <a:spLocks noChangeShapeType="1"/>
                  </p:cNvSpPr>
                  <p:nvPr/>
                </p:nvSpPr>
                <p:spPr bwMode="auto">
                  <a:xfrm flipV="1">
                    <a:off x="2026"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8" name="Rectangle 28"/>
                  <p:cNvSpPr>
                    <a:spLocks noChangeArrowheads="1"/>
                  </p:cNvSpPr>
                  <p:nvPr/>
                </p:nvSpPr>
                <p:spPr bwMode="auto">
                  <a:xfrm>
                    <a:off x="1888" y="4012"/>
                    <a:ext cx="3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Times" charset="0"/>
                      </a:rPr>
                      <a:t>1.0</a:t>
                    </a:r>
                    <a:endParaRPr lang="en-US" sz="1400"/>
                  </a:p>
                </p:txBody>
              </p:sp>
              <p:sp>
                <p:nvSpPr>
                  <p:cNvPr id="59" name="Line 29"/>
                  <p:cNvSpPr>
                    <a:spLocks noChangeShapeType="1"/>
                  </p:cNvSpPr>
                  <p:nvPr/>
                </p:nvSpPr>
                <p:spPr bwMode="auto">
                  <a:xfrm flipV="1">
                    <a:off x="2182"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0" name="Line 30"/>
                  <p:cNvSpPr>
                    <a:spLocks noChangeShapeType="1"/>
                  </p:cNvSpPr>
                  <p:nvPr/>
                </p:nvSpPr>
                <p:spPr bwMode="auto">
                  <a:xfrm flipV="1">
                    <a:off x="2338"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1" name="Line 31"/>
                  <p:cNvSpPr>
                    <a:spLocks noChangeShapeType="1"/>
                  </p:cNvSpPr>
                  <p:nvPr/>
                </p:nvSpPr>
                <p:spPr bwMode="auto">
                  <a:xfrm flipV="1">
                    <a:off x="2494"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2" name="Line 32"/>
                  <p:cNvSpPr>
                    <a:spLocks noChangeShapeType="1"/>
                  </p:cNvSpPr>
                  <p:nvPr/>
                </p:nvSpPr>
                <p:spPr bwMode="auto">
                  <a:xfrm flipV="1">
                    <a:off x="2650"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3" name="Line 33"/>
                  <p:cNvSpPr>
                    <a:spLocks noChangeShapeType="1"/>
                  </p:cNvSpPr>
                  <p:nvPr/>
                </p:nvSpPr>
                <p:spPr bwMode="auto">
                  <a:xfrm flipV="1">
                    <a:off x="2806"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4" name="Rectangle 34"/>
                  <p:cNvSpPr>
                    <a:spLocks noChangeArrowheads="1"/>
                  </p:cNvSpPr>
                  <p:nvPr/>
                </p:nvSpPr>
                <p:spPr bwMode="auto">
                  <a:xfrm>
                    <a:off x="2667" y="4012"/>
                    <a:ext cx="3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Times" charset="0"/>
                      </a:rPr>
                      <a:t>1.5</a:t>
                    </a:r>
                    <a:endParaRPr lang="en-US" sz="1400"/>
                  </a:p>
                </p:txBody>
              </p:sp>
              <p:sp>
                <p:nvSpPr>
                  <p:cNvPr id="65" name="Line 35"/>
                  <p:cNvSpPr>
                    <a:spLocks noChangeShapeType="1"/>
                  </p:cNvSpPr>
                  <p:nvPr/>
                </p:nvSpPr>
                <p:spPr bwMode="auto">
                  <a:xfrm flipV="1">
                    <a:off x="2961"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6" name="Line 36"/>
                  <p:cNvSpPr>
                    <a:spLocks noChangeShapeType="1"/>
                  </p:cNvSpPr>
                  <p:nvPr/>
                </p:nvSpPr>
                <p:spPr bwMode="auto">
                  <a:xfrm flipV="1">
                    <a:off x="3117"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7" name="Line 37"/>
                  <p:cNvSpPr>
                    <a:spLocks noChangeShapeType="1"/>
                  </p:cNvSpPr>
                  <p:nvPr/>
                </p:nvSpPr>
                <p:spPr bwMode="auto">
                  <a:xfrm flipV="1">
                    <a:off x="3273"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8" name="Line 38"/>
                  <p:cNvSpPr>
                    <a:spLocks noChangeShapeType="1"/>
                  </p:cNvSpPr>
                  <p:nvPr/>
                </p:nvSpPr>
                <p:spPr bwMode="auto">
                  <a:xfrm flipV="1">
                    <a:off x="3429"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9" name="Line 39"/>
                  <p:cNvSpPr>
                    <a:spLocks noChangeShapeType="1"/>
                  </p:cNvSpPr>
                  <p:nvPr/>
                </p:nvSpPr>
                <p:spPr bwMode="auto">
                  <a:xfrm flipV="1">
                    <a:off x="3585"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0" name="Rectangle 40"/>
                  <p:cNvSpPr>
                    <a:spLocks noChangeArrowheads="1"/>
                  </p:cNvSpPr>
                  <p:nvPr/>
                </p:nvSpPr>
                <p:spPr bwMode="auto">
                  <a:xfrm>
                    <a:off x="3446" y="4012"/>
                    <a:ext cx="3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Times" charset="0"/>
                      </a:rPr>
                      <a:t>2.0</a:t>
                    </a:r>
                    <a:endParaRPr lang="en-US" sz="1400"/>
                  </a:p>
                </p:txBody>
              </p:sp>
              <p:sp>
                <p:nvSpPr>
                  <p:cNvPr id="71" name="Line 41"/>
                  <p:cNvSpPr>
                    <a:spLocks noChangeShapeType="1"/>
                  </p:cNvSpPr>
                  <p:nvPr/>
                </p:nvSpPr>
                <p:spPr bwMode="auto">
                  <a:xfrm flipV="1">
                    <a:off x="3741"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2" name="Line 42"/>
                  <p:cNvSpPr>
                    <a:spLocks noChangeShapeType="1"/>
                  </p:cNvSpPr>
                  <p:nvPr/>
                </p:nvSpPr>
                <p:spPr bwMode="auto">
                  <a:xfrm flipV="1">
                    <a:off x="3897"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3" name="Line 43"/>
                  <p:cNvSpPr>
                    <a:spLocks noChangeShapeType="1"/>
                  </p:cNvSpPr>
                  <p:nvPr/>
                </p:nvSpPr>
                <p:spPr bwMode="auto">
                  <a:xfrm flipV="1">
                    <a:off x="4053"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4" name="Line 44"/>
                  <p:cNvSpPr>
                    <a:spLocks noChangeShapeType="1"/>
                  </p:cNvSpPr>
                  <p:nvPr/>
                </p:nvSpPr>
                <p:spPr bwMode="auto">
                  <a:xfrm flipV="1">
                    <a:off x="4208"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5" name="Line 45"/>
                  <p:cNvSpPr>
                    <a:spLocks noChangeShapeType="1"/>
                  </p:cNvSpPr>
                  <p:nvPr/>
                </p:nvSpPr>
                <p:spPr bwMode="auto">
                  <a:xfrm flipV="1">
                    <a:off x="4364" y="3944"/>
                    <a:ext cx="1" cy="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6" name="Rectangle 46"/>
                  <p:cNvSpPr>
                    <a:spLocks noChangeArrowheads="1"/>
                  </p:cNvSpPr>
                  <p:nvPr/>
                </p:nvSpPr>
                <p:spPr bwMode="auto">
                  <a:xfrm>
                    <a:off x="4226" y="4012"/>
                    <a:ext cx="3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Times" charset="0"/>
                      </a:rPr>
                      <a:t>2.5</a:t>
                    </a:r>
                    <a:endParaRPr lang="en-US" sz="1400"/>
                  </a:p>
                </p:txBody>
              </p:sp>
              <p:sp>
                <p:nvSpPr>
                  <p:cNvPr id="77" name="Line 47"/>
                  <p:cNvSpPr>
                    <a:spLocks noChangeShapeType="1"/>
                  </p:cNvSpPr>
                  <p:nvPr/>
                </p:nvSpPr>
                <p:spPr bwMode="auto">
                  <a:xfrm flipV="1">
                    <a:off x="4520"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8" name="Line 48"/>
                  <p:cNvSpPr>
                    <a:spLocks noChangeShapeType="1"/>
                  </p:cNvSpPr>
                  <p:nvPr/>
                </p:nvSpPr>
                <p:spPr bwMode="auto">
                  <a:xfrm flipV="1">
                    <a:off x="4676"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79" name="Line 49"/>
                  <p:cNvSpPr>
                    <a:spLocks noChangeShapeType="1"/>
                  </p:cNvSpPr>
                  <p:nvPr/>
                </p:nvSpPr>
                <p:spPr bwMode="auto">
                  <a:xfrm flipV="1">
                    <a:off x="4832"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0" name="Line 50"/>
                  <p:cNvSpPr>
                    <a:spLocks noChangeShapeType="1"/>
                  </p:cNvSpPr>
                  <p:nvPr/>
                </p:nvSpPr>
                <p:spPr bwMode="auto">
                  <a:xfrm flipV="1">
                    <a:off x="4995" y="3962"/>
                    <a:ext cx="1" cy="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1" name="Line 51"/>
                  <p:cNvSpPr>
                    <a:spLocks noChangeShapeType="1"/>
                  </p:cNvSpPr>
                  <p:nvPr/>
                </p:nvSpPr>
                <p:spPr bwMode="auto">
                  <a:xfrm>
                    <a:off x="368" y="3981"/>
                    <a:ext cx="467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2" name="Rectangle 52"/>
                  <p:cNvSpPr>
                    <a:spLocks noChangeArrowheads="1"/>
                  </p:cNvSpPr>
                  <p:nvPr/>
                </p:nvSpPr>
                <p:spPr bwMode="auto">
                  <a:xfrm>
                    <a:off x="4704" y="4003"/>
                    <a:ext cx="39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Log</a:t>
                    </a:r>
                    <a:endParaRPr lang="en-US" sz="1100"/>
                  </a:p>
                </p:txBody>
              </p:sp>
              <p:sp>
                <p:nvSpPr>
                  <p:cNvPr id="83" name="Rectangle 53"/>
                  <p:cNvSpPr>
                    <a:spLocks noChangeArrowheads="1"/>
                  </p:cNvSpPr>
                  <p:nvPr/>
                </p:nvSpPr>
                <p:spPr bwMode="auto">
                  <a:xfrm>
                    <a:off x="5088" y="4128"/>
                    <a:ext cx="193"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100"/>
                  </a:p>
                </p:txBody>
              </p:sp>
              <p:sp>
                <p:nvSpPr>
                  <p:cNvPr id="84" name="Rectangle 54"/>
                  <p:cNvSpPr>
                    <a:spLocks noChangeArrowheads="1"/>
                  </p:cNvSpPr>
                  <p:nvPr/>
                </p:nvSpPr>
                <p:spPr bwMode="auto">
                  <a:xfrm>
                    <a:off x="5328" y="4003"/>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k</a:t>
                    </a:r>
                    <a:endParaRPr lang="en-US" sz="1100" dirty="0"/>
                  </a:p>
                </p:txBody>
              </p:sp>
              <p:sp>
                <p:nvSpPr>
                  <p:cNvPr id="85" name="Line 55"/>
                  <p:cNvSpPr>
                    <a:spLocks noChangeShapeType="1"/>
                  </p:cNvSpPr>
                  <p:nvPr/>
                </p:nvSpPr>
                <p:spPr bwMode="auto">
                  <a:xfrm>
                    <a:off x="468" y="408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6" name="Line 56"/>
                  <p:cNvSpPr>
                    <a:spLocks noChangeShapeType="1"/>
                  </p:cNvSpPr>
                  <p:nvPr/>
                </p:nvSpPr>
                <p:spPr bwMode="auto">
                  <a:xfrm>
                    <a:off x="468" y="3981"/>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7" name="Line 57"/>
                  <p:cNvSpPr>
                    <a:spLocks noChangeShapeType="1"/>
                  </p:cNvSpPr>
                  <p:nvPr/>
                </p:nvSpPr>
                <p:spPr bwMode="auto">
                  <a:xfrm>
                    <a:off x="468" y="3889"/>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8" name="Line 58"/>
                  <p:cNvSpPr>
                    <a:spLocks noChangeShapeType="1"/>
                  </p:cNvSpPr>
                  <p:nvPr/>
                </p:nvSpPr>
                <p:spPr bwMode="auto">
                  <a:xfrm>
                    <a:off x="468" y="3788"/>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9" name="Line 59"/>
                  <p:cNvSpPr>
                    <a:spLocks noChangeShapeType="1"/>
                  </p:cNvSpPr>
                  <p:nvPr/>
                </p:nvSpPr>
                <p:spPr bwMode="auto">
                  <a:xfrm>
                    <a:off x="468" y="368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0" name="Line 60"/>
                  <p:cNvSpPr>
                    <a:spLocks noChangeShapeType="1"/>
                  </p:cNvSpPr>
                  <p:nvPr/>
                </p:nvSpPr>
                <p:spPr bwMode="auto">
                  <a:xfrm>
                    <a:off x="468" y="358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1" name="Line 61"/>
                  <p:cNvSpPr>
                    <a:spLocks noChangeShapeType="1"/>
                  </p:cNvSpPr>
                  <p:nvPr/>
                </p:nvSpPr>
                <p:spPr bwMode="auto">
                  <a:xfrm>
                    <a:off x="468" y="3495"/>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2" name="Rectangle 62"/>
                  <p:cNvSpPr>
                    <a:spLocks noChangeArrowheads="1"/>
                  </p:cNvSpPr>
                  <p:nvPr/>
                </p:nvSpPr>
                <p:spPr bwMode="auto">
                  <a:xfrm>
                    <a:off x="196" y="3352"/>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3</a:t>
                    </a:r>
                    <a:endParaRPr lang="en-US" sz="1100"/>
                  </a:p>
                </p:txBody>
              </p:sp>
              <p:sp>
                <p:nvSpPr>
                  <p:cNvPr id="93" name="Line 63"/>
                  <p:cNvSpPr>
                    <a:spLocks noChangeShapeType="1"/>
                  </p:cNvSpPr>
                  <p:nvPr/>
                </p:nvSpPr>
                <p:spPr bwMode="auto">
                  <a:xfrm>
                    <a:off x="468" y="3394"/>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4" name="Line 64"/>
                  <p:cNvSpPr>
                    <a:spLocks noChangeShapeType="1"/>
                  </p:cNvSpPr>
                  <p:nvPr/>
                </p:nvSpPr>
                <p:spPr bwMode="auto">
                  <a:xfrm>
                    <a:off x="468" y="3293"/>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5" name="Line 65"/>
                  <p:cNvSpPr>
                    <a:spLocks noChangeShapeType="1"/>
                  </p:cNvSpPr>
                  <p:nvPr/>
                </p:nvSpPr>
                <p:spPr bwMode="auto">
                  <a:xfrm>
                    <a:off x="468" y="319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6" name="Line 66"/>
                  <p:cNvSpPr>
                    <a:spLocks noChangeShapeType="1"/>
                  </p:cNvSpPr>
                  <p:nvPr/>
                </p:nvSpPr>
                <p:spPr bwMode="auto">
                  <a:xfrm>
                    <a:off x="468" y="3091"/>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7" name="Line 67"/>
                  <p:cNvSpPr>
                    <a:spLocks noChangeShapeType="1"/>
                  </p:cNvSpPr>
                  <p:nvPr/>
                </p:nvSpPr>
                <p:spPr bwMode="auto">
                  <a:xfrm>
                    <a:off x="468" y="2999"/>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8" name="Rectangle 68"/>
                  <p:cNvSpPr>
                    <a:spLocks noChangeArrowheads="1"/>
                  </p:cNvSpPr>
                  <p:nvPr/>
                </p:nvSpPr>
                <p:spPr bwMode="auto">
                  <a:xfrm>
                    <a:off x="210" y="2857"/>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4</a:t>
                    </a:r>
                    <a:endParaRPr lang="en-US" sz="1100" dirty="0"/>
                  </a:p>
                </p:txBody>
              </p:sp>
              <p:sp>
                <p:nvSpPr>
                  <p:cNvPr id="99" name="Line 69"/>
                  <p:cNvSpPr>
                    <a:spLocks noChangeShapeType="1"/>
                  </p:cNvSpPr>
                  <p:nvPr/>
                </p:nvSpPr>
                <p:spPr bwMode="auto">
                  <a:xfrm>
                    <a:off x="468" y="2898"/>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0" name="Line 70"/>
                  <p:cNvSpPr>
                    <a:spLocks noChangeShapeType="1"/>
                  </p:cNvSpPr>
                  <p:nvPr/>
                </p:nvSpPr>
                <p:spPr bwMode="auto">
                  <a:xfrm>
                    <a:off x="468" y="279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1" name="Line 71"/>
                  <p:cNvSpPr>
                    <a:spLocks noChangeShapeType="1"/>
                  </p:cNvSpPr>
                  <p:nvPr/>
                </p:nvSpPr>
                <p:spPr bwMode="auto">
                  <a:xfrm>
                    <a:off x="468" y="269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2" name="Line 72"/>
                  <p:cNvSpPr>
                    <a:spLocks noChangeShapeType="1"/>
                  </p:cNvSpPr>
                  <p:nvPr/>
                </p:nvSpPr>
                <p:spPr bwMode="auto">
                  <a:xfrm>
                    <a:off x="468" y="2605"/>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3" name="Line 73"/>
                  <p:cNvSpPr>
                    <a:spLocks noChangeShapeType="1"/>
                  </p:cNvSpPr>
                  <p:nvPr/>
                </p:nvSpPr>
                <p:spPr bwMode="auto">
                  <a:xfrm>
                    <a:off x="468" y="2504"/>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4" name="Rectangle 74"/>
                  <p:cNvSpPr>
                    <a:spLocks noChangeArrowheads="1"/>
                  </p:cNvSpPr>
                  <p:nvPr/>
                </p:nvSpPr>
                <p:spPr bwMode="auto">
                  <a:xfrm>
                    <a:off x="196" y="2361"/>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5</a:t>
                    </a:r>
                    <a:endParaRPr lang="en-US" sz="1100"/>
                  </a:p>
                </p:txBody>
              </p:sp>
              <p:sp>
                <p:nvSpPr>
                  <p:cNvPr id="105" name="Line 75"/>
                  <p:cNvSpPr>
                    <a:spLocks noChangeShapeType="1"/>
                  </p:cNvSpPr>
                  <p:nvPr/>
                </p:nvSpPr>
                <p:spPr bwMode="auto">
                  <a:xfrm>
                    <a:off x="468" y="2403"/>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6" name="Line 76"/>
                  <p:cNvSpPr>
                    <a:spLocks noChangeShapeType="1"/>
                  </p:cNvSpPr>
                  <p:nvPr/>
                </p:nvSpPr>
                <p:spPr bwMode="auto">
                  <a:xfrm>
                    <a:off x="468" y="230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7" name="Line 77"/>
                  <p:cNvSpPr>
                    <a:spLocks noChangeShapeType="1"/>
                  </p:cNvSpPr>
                  <p:nvPr/>
                </p:nvSpPr>
                <p:spPr bwMode="auto">
                  <a:xfrm>
                    <a:off x="468" y="2201"/>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8" name="Line 78"/>
                  <p:cNvSpPr>
                    <a:spLocks noChangeShapeType="1"/>
                  </p:cNvSpPr>
                  <p:nvPr/>
                </p:nvSpPr>
                <p:spPr bwMode="auto">
                  <a:xfrm>
                    <a:off x="468" y="2110"/>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9" name="Line 79"/>
                  <p:cNvSpPr>
                    <a:spLocks noChangeShapeType="1"/>
                  </p:cNvSpPr>
                  <p:nvPr/>
                </p:nvSpPr>
                <p:spPr bwMode="auto">
                  <a:xfrm>
                    <a:off x="468" y="2009"/>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0" name="Rectangle 80"/>
                  <p:cNvSpPr>
                    <a:spLocks noChangeArrowheads="1"/>
                  </p:cNvSpPr>
                  <p:nvPr/>
                </p:nvSpPr>
                <p:spPr bwMode="auto">
                  <a:xfrm>
                    <a:off x="196" y="1866"/>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6</a:t>
                    </a:r>
                    <a:endParaRPr lang="en-US" sz="1100"/>
                  </a:p>
                </p:txBody>
              </p:sp>
              <p:sp>
                <p:nvSpPr>
                  <p:cNvPr id="111" name="Line 81"/>
                  <p:cNvSpPr>
                    <a:spLocks noChangeShapeType="1"/>
                  </p:cNvSpPr>
                  <p:nvPr/>
                </p:nvSpPr>
                <p:spPr bwMode="auto">
                  <a:xfrm>
                    <a:off x="468" y="1908"/>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2" name="Line 82"/>
                  <p:cNvSpPr>
                    <a:spLocks noChangeShapeType="1"/>
                  </p:cNvSpPr>
                  <p:nvPr/>
                </p:nvSpPr>
                <p:spPr bwMode="auto">
                  <a:xfrm>
                    <a:off x="468" y="180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3" name="Line 83"/>
                  <p:cNvSpPr>
                    <a:spLocks noChangeShapeType="1"/>
                  </p:cNvSpPr>
                  <p:nvPr/>
                </p:nvSpPr>
                <p:spPr bwMode="auto">
                  <a:xfrm>
                    <a:off x="468" y="1715"/>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4" name="Line 84"/>
                  <p:cNvSpPr>
                    <a:spLocks noChangeShapeType="1"/>
                  </p:cNvSpPr>
                  <p:nvPr/>
                </p:nvSpPr>
                <p:spPr bwMode="auto">
                  <a:xfrm>
                    <a:off x="468" y="1614"/>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5" name="Line 85"/>
                  <p:cNvSpPr>
                    <a:spLocks noChangeShapeType="1"/>
                  </p:cNvSpPr>
                  <p:nvPr/>
                </p:nvSpPr>
                <p:spPr bwMode="auto">
                  <a:xfrm>
                    <a:off x="468" y="1513"/>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6" name="Rectangle 86"/>
                  <p:cNvSpPr>
                    <a:spLocks noChangeArrowheads="1"/>
                  </p:cNvSpPr>
                  <p:nvPr/>
                </p:nvSpPr>
                <p:spPr bwMode="auto">
                  <a:xfrm>
                    <a:off x="196" y="1371"/>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7</a:t>
                    </a:r>
                    <a:endParaRPr lang="en-US" sz="1100"/>
                  </a:p>
                </p:txBody>
              </p:sp>
              <p:sp>
                <p:nvSpPr>
                  <p:cNvPr id="117" name="Line 87"/>
                  <p:cNvSpPr>
                    <a:spLocks noChangeShapeType="1"/>
                  </p:cNvSpPr>
                  <p:nvPr/>
                </p:nvSpPr>
                <p:spPr bwMode="auto">
                  <a:xfrm>
                    <a:off x="468" y="141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8" name="Line 88"/>
                  <p:cNvSpPr>
                    <a:spLocks noChangeShapeType="1"/>
                  </p:cNvSpPr>
                  <p:nvPr/>
                </p:nvSpPr>
                <p:spPr bwMode="auto">
                  <a:xfrm>
                    <a:off x="468" y="131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9" name="Line 89"/>
                  <p:cNvSpPr>
                    <a:spLocks noChangeShapeType="1"/>
                  </p:cNvSpPr>
                  <p:nvPr/>
                </p:nvSpPr>
                <p:spPr bwMode="auto">
                  <a:xfrm>
                    <a:off x="468" y="1220"/>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0" name="Line 90"/>
                  <p:cNvSpPr>
                    <a:spLocks noChangeShapeType="1"/>
                  </p:cNvSpPr>
                  <p:nvPr/>
                </p:nvSpPr>
                <p:spPr bwMode="auto">
                  <a:xfrm>
                    <a:off x="468" y="1119"/>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1" name="Line 91"/>
                  <p:cNvSpPr>
                    <a:spLocks noChangeShapeType="1"/>
                  </p:cNvSpPr>
                  <p:nvPr/>
                </p:nvSpPr>
                <p:spPr bwMode="auto">
                  <a:xfrm>
                    <a:off x="468" y="1018"/>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2" name="Rectangle 92"/>
                  <p:cNvSpPr>
                    <a:spLocks noChangeArrowheads="1"/>
                  </p:cNvSpPr>
                  <p:nvPr/>
                </p:nvSpPr>
                <p:spPr bwMode="auto">
                  <a:xfrm>
                    <a:off x="196" y="876"/>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8</a:t>
                    </a:r>
                    <a:endParaRPr lang="en-US" sz="1100"/>
                  </a:p>
                </p:txBody>
              </p:sp>
              <p:sp>
                <p:nvSpPr>
                  <p:cNvPr id="123" name="Line 93"/>
                  <p:cNvSpPr>
                    <a:spLocks noChangeShapeType="1"/>
                  </p:cNvSpPr>
                  <p:nvPr/>
                </p:nvSpPr>
                <p:spPr bwMode="auto">
                  <a:xfrm>
                    <a:off x="468" y="917"/>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4" name="Line 94"/>
                  <p:cNvSpPr>
                    <a:spLocks noChangeShapeType="1"/>
                  </p:cNvSpPr>
                  <p:nvPr/>
                </p:nvSpPr>
                <p:spPr bwMode="auto">
                  <a:xfrm>
                    <a:off x="468" y="816"/>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5" name="Line 95"/>
                  <p:cNvSpPr>
                    <a:spLocks noChangeShapeType="1"/>
                  </p:cNvSpPr>
                  <p:nvPr/>
                </p:nvSpPr>
                <p:spPr bwMode="auto">
                  <a:xfrm>
                    <a:off x="468" y="725"/>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6" name="Line 96"/>
                  <p:cNvSpPr>
                    <a:spLocks noChangeShapeType="1"/>
                  </p:cNvSpPr>
                  <p:nvPr/>
                </p:nvSpPr>
                <p:spPr bwMode="auto">
                  <a:xfrm>
                    <a:off x="468" y="624"/>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7" name="Line 97"/>
                  <p:cNvSpPr>
                    <a:spLocks noChangeShapeType="1"/>
                  </p:cNvSpPr>
                  <p:nvPr/>
                </p:nvSpPr>
                <p:spPr bwMode="auto">
                  <a:xfrm>
                    <a:off x="468" y="523"/>
                    <a:ext cx="2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8" name="Rectangle 98"/>
                  <p:cNvSpPr>
                    <a:spLocks noChangeArrowheads="1"/>
                  </p:cNvSpPr>
                  <p:nvPr/>
                </p:nvSpPr>
                <p:spPr bwMode="auto">
                  <a:xfrm>
                    <a:off x="196" y="380"/>
                    <a:ext cx="12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9</a:t>
                    </a:r>
                    <a:endParaRPr lang="en-US" sz="1100" dirty="0"/>
                  </a:p>
                </p:txBody>
              </p:sp>
              <p:sp>
                <p:nvSpPr>
                  <p:cNvPr id="129" name="Line 99"/>
                  <p:cNvSpPr>
                    <a:spLocks noChangeShapeType="1"/>
                  </p:cNvSpPr>
                  <p:nvPr/>
                </p:nvSpPr>
                <p:spPr bwMode="auto">
                  <a:xfrm>
                    <a:off x="468" y="422"/>
                    <a:ext cx="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30" name="Line 100"/>
                  <p:cNvSpPr>
                    <a:spLocks noChangeShapeType="1"/>
                  </p:cNvSpPr>
                  <p:nvPr/>
                </p:nvSpPr>
                <p:spPr bwMode="auto">
                  <a:xfrm flipV="1">
                    <a:off x="468" y="367"/>
                    <a:ext cx="1" cy="37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31" name="Rectangle 101"/>
                  <p:cNvSpPr>
                    <a:spLocks noChangeArrowheads="1"/>
                  </p:cNvSpPr>
                  <p:nvPr/>
                </p:nvSpPr>
                <p:spPr bwMode="auto">
                  <a:xfrm>
                    <a:off x="720" y="240"/>
                    <a:ext cx="39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charset="0"/>
                      </a:rPr>
                      <a:t>Log</a:t>
                    </a:r>
                    <a:endParaRPr lang="en-US" sz="1100"/>
                  </a:p>
                </p:txBody>
              </p:sp>
              <p:sp>
                <p:nvSpPr>
                  <p:cNvPr id="132" name="Rectangle 102"/>
                  <p:cNvSpPr>
                    <a:spLocks noChangeArrowheads="1"/>
                  </p:cNvSpPr>
                  <p:nvPr/>
                </p:nvSpPr>
                <p:spPr bwMode="auto">
                  <a:xfrm>
                    <a:off x="1122" y="424"/>
                    <a:ext cx="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dirty="0">
                        <a:solidFill>
                          <a:srgbClr val="000000"/>
                        </a:solidFill>
                        <a:latin typeface="Times" charset="0"/>
                      </a:rPr>
                      <a:t>10</a:t>
                    </a:r>
                    <a:endParaRPr lang="en-US" sz="900" dirty="0"/>
                  </a:p>
                </p:txBody>
              </p:sp>
              <p:sp>
                <p:nvSpPr>
                  <p:cNvPr id="133" name="Rectangle 103"/>
                  <p:cNvSpPr>
                    <a:spLocks noChangeArrowheads="1"/>
                  </p:cNvSpPr>
                  <p:nvPr/>
                </p:nvSpPr>
                <p:spPr bwMode="auto">
                  <a:xfrm>
                    <a:off x="1316" y="240"/>
                    <a:ext cx="15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charset="0"/>
                      </a:rPr>
                      <a:t>E</a:t>
                    </a:r>
                    <a:endParaRPr lang="en-US" sz="1100" dirty="0"/>
                  </a:p>
                </p:txBody>
              </p:sp>
              <p:sp>
                <p:nvSpPr>
                  <p:cNvPr id="134" name="Rectangle 104"/>
                  <p:cNvSpPr>
                    <a:spLocks noChangeArrowheads="1"/>
                  </p:cNvSpPr>
                  <p:nvPr/>
                </p:nvSpPr>
                <p:spPr bwMode="auto">
                  <a:xfrm>
                    <a:off x="1478" y="208"/>
                    <a:ext cx="7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a:t>
                    </a:r>
                    <a:endParaRPr lang="en-US" sz="1100" dirty="0"/>
                  </a:p>
                </p:txBody>
              </p:sp>
              <p:sp>
                <p:nvSpPr>
                  <p:cNvPr id="135" name="Rectangle 105"/>
                  <p:cNvSpPr>
                    <a:spLocks noChangeArrowheads="1"/>
                  </p:cNvSpPr>
                  <p:nvPr/>
                </p:nvSpPr>
                <p:spPr bwMode="auto">
                  <a:xfrm>
                    <a:off x="1557" y="202"/>
                    <a:ext cx="141"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latin typeface="Times" charset="0"/>
                      </a:rPr>
                      <a:t>k</a:t>
                    </a:r>
                    <a:endParaRPr lang="en-US" sz="1200" dirty="0"/>
                  </a:p>
                </p:txBody>
              </p:sp>
              <p:sp>
                <p:nvSpPr>
                  <p:cNvPr id="136" name="Rectangle 106"/>
                  <p:cNvSpPr>
                    <a:spLocks noChangeArrowheads="1"/>
                  </p:cNvSpPr>
                  <p:nvPr/>
                </p:nvSpPr>
                <p:spPr bwMode="auto">
                  <a:xfrm>
                    <a:off x="1680" y="212"/>
                    <a:ext cx="7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rPr>
                      <a:t>)</a:t>
                    </a:r>
                    <a:endParaRPr lang="en-US" sz="1100" dirty="0"/>
                  </a:p>
                </p:txBody>
              </p:sp>
              <p:sp>
                <p:nvSpPr>
                  <p:cNvPr id="138" name="Text Box 5"/>
                  <p:cNvSpPr txBox="1">
                    <a:spLocks noChangeArrowheads="1"/>
                  </p:cNvSpPr>
                  <p:nvPr/>
                </p:nvSpPr>
                <p:spPr bwMode="auto">
                  <a:xfrm>
                    <a:off x="278" y="3974"/>
                    <a:ext cx="25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a:latin typeface="Times" charset="0"/>
                    </a:endParaRPr>
                  </a:p>
                </p:txBody>
              </p:sp>
            </p:grpSp>
            <p:sp>
              <p:nvSpPr>
                <p:cNvPr id="19" name="TextBox 3"/>
                <p:cNvSpPr txBox="1">
                  <a:spLocks noChangeArrowheads="1"/>
                </p:cNvSpPr>
                <p:nvPr/>
              </p:nvSpPr>
              <p:spPr bwMode="auto">
                <a:xfrm>
                  <a:off x="2590798" y="914395"/>
                  <a:ext cx="1270140" cy="5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FB2130"/>
                      </a:solidFill>
                      <a:latin typeface="Arial" charset="0"/>
                    </a:rPr>
                    <a:t>TMI 8</a:t>
                  </a:r>
                </a:p>
              </p:txBody>
            </p:sp>
            <p:sp>
              <p:nvSpPr>
                <p:cNvPr id="20" name="TextBox 3"/>
                <p:cNvSpPr txBox="1">
                  <a:spLocks noChangeArrowheads="1"/>
                </p:cNvSpPr>
                <p:nvPr/>
              </p:nvSpPr>
              <p:spPr bwMode="auto">
                <a:xfrm>
                  <a:off x="7414059" y="4275727"/>
                  <a:ext cx="1270140" cy="5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FB2130"/>
                      </a:solidFill>
                      <a:latin typeface="Arial" charset="0"/>
                    </a:rPr>
                    <a:t>TMI 6</a:t>
                  </a:r>
                </a:p>
              </p:txBody>
            </p:sp>
            <p:sp>
              <p:nvSpPr>
                <p:cNvPr id="21" name="TextBox 3"/>
                <p:cNvSpPr txBox="1">
                  <a:spLocks noChangeArrowheads="1"/>
                </p:cNvSpPr>
                <p:nvPr/>
              </p:nvSpPr>
              <p:spPr bwMode="auto">
                <a:xfrm>
                  <a:off x="3429000" y="2694900"/>
                  <a:ext cx="1270140" cy="5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FB2130"/>
                      </a:solidFill>
                      <a:latin typeface="Arial" charset="0"/>
                    </a:rPr>
                    <a:t>TMI 5</a:t>
                  </a:r>
                </a:p>
              </p:txBody>
            </p:sp>
            <p:sp>
              <p:nvSpPr>
                <p:cNvPr id="22" name="TextBox 3"/>
                <p:cNvSpPr txBox="1">
                  <a:spLocks noChangeArrowheads="1"/>
                </p:cNvSpPr>
                <p:nvPr/>
              </p:nvSpPr>
              <p:spPr bwMode="auto">
                <a:xfrm>
                  <a:off x="2286001" y="3657593"/>
                  <a:ext cx="1270140" cy="5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a:solidFill>
                        <a:srgbClr val="FB2130"/>
                      </a:solidFill>
                      <a:latin typeface="Arial" charset="0"/>
                    </a:rPr>
                    <a:t>TMI 3</a:t>
                  </a:r>
                </a:p>
              </p:txBody>
            </p:sp>
            <p:sp>
              <p:nvSpPr>
                <p:cNvPr id="23" name="TextBox 3"/>
                <p:cNvSpPr txBox="1">
                  <a:spLocks noChangeArrowheads="1"/>
                </p:cNvSpPr>
                <p:nvPr/>
              </p:nvSpPr>
              <p:spPr bwMode="auto">
                <a:xfrm>
                  <a:off x="3657600" y="4977691"/>
                  <a:ext cx="1270140" cy="5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FB2130"/>
                      </a:solidFill>
                      <a:latin typeface="Arial" charset="0"/>
                    </a:rPr>
                    <a:t>TMI 1</a:t>
                  </a:r>
                </a:p>
              </p:txBody>
            </p:sp>
            <p:sp>
              <p:nvSpPr>
                <p:cNvPr id="24" name="Line 111"/>
                <p:cNvSpPr>
                  <a:spLocks noChangeShapeType="1"/>
                </p:cNvSpPr>
                <p:nvPr/>
              </p:nvSpPr>
              <p:spPr bwMode="auto">
                <a:xfrm flipV="1">
                  <a:off x="3733800" y="4953000"/>
                  <a:ext cx="152400" cy="304800"/>
                </a:xfrm>
                <a:prstGeom prst="line">
                  <a:avLst/>
                </a:prstGeom>
                <a:noFill/>
                <a:ln w="9525">
                  <a:solidFill>
                    <a:srgbClr val="FB21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50"/>
                </a:p>
              </p:txBody>
            </p:sp>
            <p:sp>
              <p:nvSpPr>
                <p:cNvPr id="25" name="Text Box 112"/>
                <p:cNvSpPr txBox="1">
                  <a:spLocks noChangeArrowheads="1"/>
                </p:cNvSpPr>
                <p:nvPr/>
              </p:nvSpPr>
              <p:spPr bwMode="auto">
                <a:xfrm>
                  <a:off x="5410199" y="1962146"/>
                  <a:ext cx="2199324" cy="6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B2130"/>
                      </a:solidFill>
                      <a:latin typeface="Arial" charset="0"/>
                    </a:rPr>
                    <a:t>0.3-2.2 cm</a:t>
                  </a:r>
                  <a:endParaRPr lang="en-US" sz="1200">
                    <a:latin typeface="Arial" charset="0"/>
                  </a:endParaRPr>
                </a:p>
              </p:txBody>
            </p:sp>
            <p:sp>
              <p:nvSpPr>
                <p:cNvPr id="27" name="TextBox 101"/>
                <p:cNvSpPr txBox="1">
                  <a:spLocks noChangeArrowheads="1"/>
                </p:cNvSpPr>
                <p:nvPr/>
              </p:nvSpPr>
              <p:spPr bwMode="auto">
                <a:xfrm>
                  <a:off x="765926" y="5486411"/>
                  <a:ext cx="2538157" cy="6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0000"/>
                      </a:solidFill>
                      <a:latin typeface="Arial" charset="0"/>
                    </a:rPr>
                    <a:t>(20000 km)</a:t>
                  </a:r>
                  <a:r>
                    <a:rPr lang="en-US" sz="1200" baseline="30000" dirty="0">
                      <a:solidFill>
                        <a:srgbClr val="FF0000"/>
                      </a:solidFill>
                      <a:latin typeface="Arial" charset="0"/>
                    </a:rPr>
                    <a:t>-1</a:t>
                  </a:r>
                </a:p>
              </p:txBody>
            </p:sp>
            <p:cxnSp>
              <p:nvCxnSpPr>
                <p:cNvPr id="28" name="Straight Arrow Connector 27"/>
                <p:cNvCxnSpPr/>
                <p:nvPr/>
              </p:nvCxnSpPr>
              <p:spPr bwMode="auto">
                <a:xfrm rot="10800000" flipV="1">
                  <a:off x="473075" y="5867400"/>
                  <a:ext cx="381000" cy="228600"/>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29" name="TextBox 104"/>
                <p:cNvSpPr txBox="1">
                  <a:spLocks noChangeArrowheads="1"/>
                </p:cNvSpPr>
                <p:nvPr/>
              </p:nvSpPr>
              <p:spPr bwMode="auto">
                <a:xfrm>
                  <a:off x="7424740" y="5557851"/>
                  <a:ext cx="2120994" cy="6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F0000"/>
                      </a:solidFill>
                      <a:latin typeface="Arial" charset="0"/>
                    </a:rPr>
                    <a:t>(100 km)</a:t>
                  </a:r>
                  <a:r>
                    <a:rPr lang="en-US" sz="1200" baseline="30000">
                      <a:solidFill>
                        <a:srgbClr val="FF0000"/>
                      </a:solidFill>
                      <a:latin typeface="Arial" charset="0"/>
                    </a:rPr>
                    <a:t>-1</a:t>
                  </a:r>
                </a:p>
              </p:txBody>
            </p:sp>
            <p:cxnSp>
              <p:nvCxnSpPr>
                <p:cNvPr id="30" name="Straight Arrow Connector 105"/>
                <p:cNvCxnSpPr>
                  <a:cxnSpLocks noChangeShapeType="1"/>
                </p:cNvCxnSpPr>
                <p:nvPr/>
              </p:nvCxnSpPr>
              <p:spPr bwMode="auto">
                <a:xfrm flipH="1">
                  <a:off x="6775450" y="5867400"/>
                  <a:ext cx="311151" cy="279400"/>
                </a:xfrm>
                <a:prstGeom prst="straightConnector1">
                  <a:avLst/>
                </a:prstGeom>
                <a:noFill/>
                <a:ln w="28575">
                  <a:solidFill>
                    <a:srgbClr val="FF1A1A"/>
                  </a:solidFill>
                  <a:round/>
                  <a:headEnd/>
                  <a:tailEnd type="arrow" w="med" len="med"/>
                </a:ln>
                <a:extLst>
                  <a:ext uri="{909E8E84-426E-40dd-AFC4-6F175D3DCCD1}">
                    <a14:hiddenFill xmlns:a14="http://schemas.microsoft.com/office/drawing/2010/main">
                      <a:noFill/>
                    </a14:hiddenFill>
                  </a:ext>
                </a:extLst>
              </p:spPr>
            </p:cxnSp>
            <p:sp>
              <p:nvSpPr>
                <p:cNvPr id="31" name="Line 118"/>
                <p:cNvSpPr>
                  <a:spLocks noChangeShapeType="1"/>
                </p:cNvSpPr>
                <p:nvPr/>
              </p:nvSpPr>
              <p:spPr bwMode="auto">
                <a:xfrm flipH="1" flipV="1">
                  <a:off x="838200" y="4114800"/>
                  <a:ext cx="3733800" cy="184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50"/>
                </a:p>
              </p:txBody>
            </p:sp>
            <p:sp>
              <p:nvSpPr>
                <p:cNvPr id="32" name="Text Box 119"/>
                <p:cNvSpPr txBox="1">
                  <a:spLocks noChangeArrowheads="1"/>
                </p:cNvSpPr>
                <p:nvPr/>
              </p:nvSpPr>
              <p:spPr bwMode="auto">
                <a:xfrm>
                  <a:off x="1143001" y="4572010"/>
                  <a:ext cx="1080495" cy="6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-5/3</a:t>
                  </a:r>
                </a:p>
              </p:txBody>
            </p:sp>
          </p:grpSp>
          <p:sp>
            <p:nvSpPr>
              <p:cNvPr id="271" name="Text Box 13"/>
              <p:cNvSpPr txBox="1">
                <a:spLocks noChangeArrowheads="1"/>
              </p:cNvSpPr>
              <p:nvPr/>
            </p:nvSpPr>
            <p:spPr bwMode="auto">
              <a:xfrm>
                <a:off x="6462965" y="873439"/>
                <a:ext cx="2899324" cy="261609"/>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smtClean="0">
                    <a:solidFill>
                      <a:srgbClr val="008000"/>
                    </a:solidFill>
                    <a:latin typeface="Arial" charset="0"/>
                  </a:rPr>
                  <a:t>Satellite: </a:t>
                </a:r>
                <a:r>
                  <a:rPr lang="en-US" sz="1050" dirty="0" smtClean="0">
                    <a:solidFill>
                      <a:srgbClr val="5F0E99"/>
                    </a:solidFill>
                    <a:latin typeface="Arial" charset="0"/>
                  </a:rPr>
                  <a:t>TRMM microwave, 1000 orbits</a:t>
                </a:r>
                <a:endParaRPr lang="en-US" sz="1050" dirty="0">
                  <a:latin typeface="Arial" charset="0"/>
                </a:endParaRPr>
              </a:p>
            </p:txBody>
          </p:sp>
        </p:grpSp>
        <p:grpSp>
          <p:nvGrpSpPr>
            <p:cNvPr id="8" name="Group 7"/>
            <p:cNvGrpSpPr/>
            <p:nvPr/>
          </p:nvGrpSpPr>
          <p:grpSpPr>
            <a:xfrm>
              <a:off x="1872588" y="58043"/>
              <a:ext cx="6580116" cy="454146"/>
              <a:chOff x="1377287" y="77390"/>
              <a:chExt cx="6580116" cy="605528"/>
            </a:xfrm>
          </p:grpSpPr>
          <p:sp>
            <p:nvSpPr>
              <p:cNvPr id="276" name="TextBox 275"/>
              <p:cNvSpPr txBox="1"/>
              <p:nvPr/>
            </p:nvSpPr>
            <p:spPr>
              <a:xfrm>
                <a:off x="1377287" y="77390"/>
                <a:ext cx="6580116" cy="523220"/>
              </a:xfrm>
              <a:prstGeom prst="rect">
                <a:avLst/>
              </a:prstGeom>
              <a:noFill/>
              <a:ln>
                <a:solidFill>
                  <a:srgbClr val="FF0000"/>
                </a:solidFill>
              </a:ln>
            </p:spPr>
            <p:txBody>
              <a:bodyPr wrap="square" rtlCol="0">
                <a:spAutoFit/>
              </a:bodyPr>
              <a:lstStyle/>
              <a:p>
                <a:r>
                  <a:rPr lang="en-US" sz="2400" dirty="0" smtClean="0">
                    <a:solidFill>
                      <a:srgbClr val="FF0000"/>
                    </a:solidFill>
                  </a:rPr>
                  <a:t>Planetary scale Horizontal Scaling</a:t>
                </a:r>
                <a:r>
                  <a:rPr lang="en-US" sz="2800" dirty="0" smtClean="0">
                    <a:solidFill>
                      <a:srgbClr val="FF0000"/>
                    </a:solidFill>
                  </a:rPr>
                  <a:t>                   </a:t>
                </a:r>
                <a:endParaRPr lang="en-US" sz="2800" dirty="0">
                  <a:solidFill>
                    <a:srgbClr val="FF0000"/>
                  </a:solidFill>
                </a:endParaRPr>
              </a:p>
            </p:txBody>
          </p:sp>
          <p:graphicFrame>
            <p:nvGraphicFramePr>
              <p:cNvPr id="274" name="Object 2"/>
              <p:cNvGraphicFramePr>
                <a:graphicFrameLocks noChangeAspect="1"/>
              </p:cNvGraphicFramePr>
              <p:nvPr>
                <p:extLst>
                  <p:ext uri="{D42A27DB-BD31-4B8C-83A1-F6EECF244321}">
                    <p14:modId xmlns:p14="http://schemas.microsoft.com/office/powerpoint/2010/main" val="210942120"/>
                  </p:ext>
                </p:extLst>
              </p:nvPr>
            </p:nvGraphicFramePr>
            <p:xfrm>
              <a:off x="6366005" y="153590"/>
              <a:ext cx="1497246" cy="529328"/>
            </p:xfrm>
            <a:graphic>
              <a:graphicData uri="http://schemas.openxmlformats.org/presentationml/2006/ole">
                <mc:AlternateContent xmlns:mc="http://schemas.openxmlformats.org/markup-compatibility/2006">
                  <mc:Choice xmlns:v="urn:schemas-microsoft-com:vml" Requires="v">
                    <p:oleObj spid="_x0000_s19819" name="Equation" r:id="rId7" imgW="698500" imgH="241300" progId="Equation.DSMT4">
                      <p:embed/>
                    </p:oleObj>
                  </mc:Choice>
                  <mc:Fallback>
                    <p:oleObj name="Equation" r:id="rId7" imgW="698500" imgH="2413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6005" y="153590"/>
                            <a:ext cx="1497246" cy="529328"/>
                          </a:xfrm>
                          <a:prstGeom prst="rect">
                            <a:avLst/>
                          </a:prstGeom>
                          <a:noFill/>
                          <a:ln>
                            <a:noFill/>
                          </a:ln>
                          <a:effectLst/>
                          <a:extLst/>
                        </p:spPr>
                      </p:pic>
                    </p:oleObj>
                  </mc:Fallback>
                </mc:AlternateContent>
              </a:graphicData>
            </a:graphic>
          </p:graphicFrame>
        </p:grpSp>
      </p:grpSp>
      <p:sp>
        <p:nvSpPr>
          <p:cNvPr id="6" name="TextBox 5"/>
          <p:cNvSpPr txBox="1"/>
          <p:nvPr/>
        </p:nvSpPr>
        <p:spPr>
          <a:xfrm>
            <a:off x="1931639" y="3067560"/>
            <a:ext cx="652643" cy="369332"/>
          </a:xfrm>
          <a:prstGeom prst="rect">
            <a:avLst/>
          </a:prstGeom>
          <a:noFill/>
        </p:spPr>
        <p:txBody>
          <a:bodyPr wrap="none" rtlCol="0">
            <a:spAutoFit/>
          </a:bodyPr>
          <a:lstStyle/>
          <a:p>
            <a:r>
              <a:rPr lang="en-US" dirty="0" smtClean="0"/>
              <a:t>2008</a:t>
            </a:r>
            <a:endParaRPr lang="en-US" dirty="0"/>
          </a:p>
        </p:txBody>
      </p:sp>
      <p:sp>
        <p:nvSpPr>
          <p:cNvPr id="270" name="TextBox 269"/>
          <p:cNvSpPr txBox="1"/>
          <p:nvPr/>
        </p:nvSpPr>
        <p:spPr>
          <a:xfrm>
            <a:off x="6869661" y="1225712"/>
            <a:ext cx="652643" cy="369332"/>
          </a:xfrm>
          <a:prstGeom prst="rect">
            <a:avLst/>
          </a:prstGeom>
          <a:noFill/>
        </p:spPr>
        <p:txBody>
          <a:bodyPr wrap="none" rtlCol="0">
            <a:spAutoFit/>
          </a:bodyPr>
          <a:lstStyle/>
          <a:p>
            <a:r>
              <a:rPr lang="en-US" dirty="0" smtClean="0"/>
              <a:t>2008</a:t>
            </a:r>
            <a:endParaRPr lang="en-US" dirty="0"/>
          </a:p>
        </p:txBody>
      </p:sp>
      <p:sp>
        <p:nvSpPr>
          <p:cNvPr id="272" name="TextBox 271"/>
          <p:cNvSpPr txBox="1"/>
          <p:nvPr/>
        </p:nvSpPr>
        <p:spPr>
          <a:xfrm>
            <a:off x="1787887" y="5703268"/>
            <a:ext cx="652643" cy="369332"/>
          </a:xfrm>
          <a:prstGeom prst="rect">
            <a:avLst/>
          </a:prstGeom>
          <a:noFill/>
        </p:spPr>
        <p:txBody>
          <a:bodyPr wrap="none" rtlCol="0">
            <a:spAutoFit/>
          </a:bodyPr>
          <a:lstStyle/>
          <a:p>
            <a:r>
              <a:rPr lang="en-US" dirty="0" smtClean="0"/>
              <a:t>2009</a:t>
            </a:r>
            <a:endParaRPr lang="en-US" dirty="0"/>
          </a:p>
        </p:txBody>
      </p:sp>
      <p:sp>
        <p:nvSpPr>
          <p:cNvPr id="273" name="TextBox 272"/>
          <p:cNvSpPr txBox="1"/>
          <p:nvPr/>
        </p:nvSpPr>
        <p:spPr>
          <a:xfrm>
            <a:off x="8400944" y="4761889"/>
            <a:ext cx="652643" cy="369332"/>
          </a:xfrm>
          <a:prstGeom prst="rect">
            <a:avLst/>
          </a:prstGeom>
          <a:noFill/>
        </p:spPr>
        <p:txBody>
          <a:bodyPr wrap="none" rtlCol="0">
            <a:spAutoFit/>
          </a:bodyPr>
          <a:lstStyle/>
          <a:p>
            <a:r>
              <a:rPr lang="en-US" dirty="0" smtClean="0"/>
              <a:t>2010</a:t>
            </a:r>
            <a:endParaRPr lang="en-US" dirty="0"/>
          </a:p>
        </p:txBody>
      </p:sp>
    </p:spTree>
    <p:extLst>
      <p:ext uri="{BB962C8B-B14F-4D97-AF65-F5344CB8AC3E}">
        <p14:creationId xmlns:p14="http://schemas.microsoft.com/office/powerpoint/2010/main" val="1279239139"/>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xmlns:p14="http://schemas.microsoft.com/office/powerpoint/2010/main" spd="slow" advTm="15277"/>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3034" y="136273"/>
            <a:ext cx="7706782" cy="523220"/>
          </a:xfrm>
          <a:prstGeom prst="rect">
            <a:avLst/>
          </a:prstGeom>
          <a:noFill/>
          <a:ln>
            <a:solidFill>
              <a:srgbClr val="FF0000"/>
            </a:solidFill>
          </a:ln>
        </p:spPr>
        <p:txBody>
          <a:bodyPr wrap="none" rtlCol="0">
            <a:spAutoFit/>
          </a:bodyPr>
          <a:lstStyle/>
          <a:p>
            <a:r>
              <a:rPr lang="en-US" sz="2800" dirty="0" smtClean="0">
                <a:solidFill>
                  <a:srgbClr val="FF0000"/>
                </a:solidFill>
              </a:rPr>
              <a:t>A voyage through scales: Space, 0.1mm </a:t>
            </a:r>
            <a:r>
              <a:rPr lang="mr-IN" sz="2800" dirty="0" smtClean="0">
                <a:solidFill>
                  <a:srgbClr val="FF0000"/>
                </a:solidFill>
              </a:rPr>
              <a:t>–</a:t>
            </a:r>
            <a:r>
              <a:rPr lang="en-US" sz="2800" dirty="0" smtClean="0">
                <a:solidFill>
                  <a:srgbClr val="FF0000"/>
                </a:solidFill>
              </a:rPr>
              <a:t> 10,000km</a:t>
            </a:r>
            <a:endParaRPr lang="en-US" sz="2800" dirty="0">
              <a:solidFill>
                <a:srgbClr val="FF0000"/>
              </a:solidFill>
            </a:endParaRPr>
          </a:p>
        </p:txBody>
      </p:sp>
      <p:grpSp>
        <p:nvGrpSpPr>
          <p:cNvPr id="29" name="Group 28"/>
          <p:cNvGrpSpPr/>
          <p:nvPr/>
        </p:nvGrpSpPr>
        <p:grpSpPr>
          <a:xfrm>
            <a:off x="846681" y="762001"/>
            <a:ext cx="7426793" cy="6096000"/>
            <a:chOff x="1023022" y="987693"/>
            <a:chExt cx="7426793" cy="5870307"/>
          </a:xfrm>
        </p:grpSpPr>
        <p:grpSp>
          <p:nvGrpSpPr>
            <p:cNvPr id="2" name="Group 1"/>
            <p:cNvGrpSpPr/>
            <p:nvPr/>
          </p:nvGrpSpPr>
          <p:grpSpPr>
            <a:xfrm>
              <a:off x="1023022" y="987693"/>
              <a:ext cx="7426793" cy="5870307"/>
              <a:chOff x="3794" y="-7689"/>
              <a:chExt cx="8446022" cy="6865689"/>
            </a:xfrm>
          </p:grpSpPr>
          <p:pic>
            <p:nvPicPr>
              <p:cNvPr id="4" name="Picture 3"/>
              <p:cNvPicPr>
                <a:picLocks noChangeAspect="1"/>
              </p:cNvPicPr>
              <p:nvPr/>
            </p:nvPicPr>
            <p:blipFill>
              <a:blip r:embed="rId3">
                <a:grayscl/>
              </a:blip>
              <a:stretch>
                <a:fillRect/>
              </a:stretch>
            </p:blipFill>
            <p:spPr>
              <a:xfrm>
                <a:off x="3794" y="0"/>
                <a:ext cx="3645229" cy="6858000"/>
              </a:xfrm>
              <a:prstGeom prst="rect">
                <a:avLst/>
              </a:prstGeom>
            </p:spPr>
          </p:pic>
          <p:grpSp>
            <p:nvGrpSpPr>
              <p:cNvPr id="6" name="Group 5"/>
              <p:cNvGrpSpPr/>
              <p:nvPr/>
            </p:nvGrpSpPr>
            <p:grpSpPr>
              <a:xfrm>
                <a:off x="3636323" y="-7689"/>
                <a:ext cx="4813493" cy="2331373"/>
                <a:chOff x="1173163" y="5059363"/>
                <a:chExt cx="3114505" cy="1550987"/>
              </a:xfrm>
            </p:grpSpPr>
            <p:grpSp>
              <p:nvGrpSpPr>
                <p:cNvPr id="7" name="Group 1"/>
                <p:cNvGrpSpPr>
                  <a:grpSpLocks/>
                </p:cNvGrpSpPr>
                <p:nvPr/>
              </p:nvGrpSpPr>
              <p:grpSpPr bwMode="auto">
                <a:xfrm>
                  <a:off x="1173163" y="5059363"/>
                  <a:ext cx="1560512" cy="1550987"/>
                  <a:chOff x="1608" y="7727"/>
                  <a:chExt cx="2458" cy="2444"/>
                </a:xfrm>
              </p:grpSpPr>
              <p:pic>
                <p:nvPicPr>
                  <p:cNvPr id="14" name="Picture 2"/>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608" y="7727"/>
                    <a:ext cx="2458" cy="24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p:cNvGrpSpPr>
                    <a:grpSpLocks/>
                  </p:cNvGrpSpPr>
                  <p:nvPr/>
                </p:nvGrpSpPr>
                <p:grpSpPr bwMode="auto">
                  <a:xfrm>
                    <a:off x="1656" y="9924"/>
                    <a:ext cx="787" cy="199"/>
                    <a:chOff x="1656" y="9924"/>
                    <a:chExt cx="787" cy="199"/>
                  </a:xfrm>
                </p:grpSpPr>
                <p:sp>
                  <p:nvSpPr>
                    <p:cNvPr id="18" name="Freeform 4"/>
                    <p:cNvSpPr>
                      <a:spLocks/>
                    </p:cNvSpPr>
                    <p:nvPr/>
                  </p:nvSpPr>
                  <p:spPr bwMode="auto">
                    <a:xfrm>
                      <a:off x="1656" y="9924"/>
                      <a:ext cx="787" cy="199"/>
                    </a:xfrm>
                    <a:custGeom>
                      <a:avLst/>
                      <a:gdLst>
                        <a:gd name="T0" fmla="+- 0 1656 1656"/>
                        <a:gd name="T1" fmla="*/ T0 w 787"/>
                        <a:gd name="T2" fmla="+- 0 10123 9924"/>
                        <a:gd name="T3" fmla="*/ 10123 h 199"/>
                        <a:gd name="T4" fmla="+- 0 2443 1656"/>
                        <a:gd name="T5" fmla="*/ T4 w 787"/>
                        <a:gd name="T6" fmla="+- 0 10123 9924"/>
                        <a:gd name="T7" fmla="*/ 10123 h 199"/>
                        <a:gd name="T8" fmla="+- 0 2443 1656"/>
                        <a:gd name="T9" fmla="*/ T8 w 787"/>
                        <a:gd name="T10" fmla="+- 0 9924 9924"/>
                        <a:gd name="T11" fmla="*/ 9924 h 199"/>
                        <a:gd name="T12" fmla="+- 0 1656 1656"/>
                        <a:gd name="T13" fmla="*/ T12 w 787"/>
                        <a:gd name="T14" fmla="+- 0 9924 9924"/>
                        <a:gd name="T15" fmla="*/ 9924 h 199"/>
                        <a:gd name="T16" fmla="+- 0 1656 1656"/>
                        <a:gd name="T17" fmla="*/ T16 w 787"/>
                        <a:gd name="T18" fmla="+- 0 10123 9924"/>
                        <a:gd name="T19" fmla="*/ 10123 h 199"/>
                      </a:gdLst>
                      <a:ahLst/>
                      <a:cxnLst>
                        <a:cxn ang="0">
                          <a:pos x="T1" y="T3"/>
                        </a:cxn>
                        <a:cxn ang="0">
                          <a:pos x="T5" y="T7"/>
                        </a:cxn>
                        <a:cxn ang="0">
                          <a:pos x="T9" y="T11"/>
                        </a:cxn>
                        <a:cxn ang="0">
                          <a:pos x="T13" y="T15"/>
                        </a:cxn>
                        <a:cxn ang="0">
                          <a:pos x="T17" y="T19"/>
                        </a:cxn>
                      </a:cxnLst>
                      <a:rect l="0" t="0" r="r" b="b"/>
                      <a:pathLst>
                        <a:path w="787" h="199">
                          <a:moveTo>
                            <a:pt x="0" y="199"/>
                          </a:moveTo>
                          <a:lnTo>
                            <a:pt x="787" y="199"/>
                          </a:lnTo>
                          <a:lnTo>
                            <a:pt x="787" y="0"/>
                          </a:lnTo>
                          <a:lnTo>
                            <a:pt x="0" y="0"/>
                          </a:lnTo>
                          <a:lnTo>
                            <a:pt x="0" y="19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a:grpSpLocks/>
                  </p:cNvGrpSpPr>
                  <p:nvPr/>
                </p:nvGrpSpPr>
                <p:grpSpPr bwMode="auto">
                  <a:xfrm>
                    <a:off x="1656" y="9924"/>
                    <a:ext cx="787" cy="199"/>
                    <a:chOff x="1656" y="9924"/>
                    <a:chExt cx="787" cy="199"/>
                  </a:xfrm>
                </p:grpSpPr>
                <p:sp>
                  <p:nvSpPr>
                    <p:cNvPr id="17" name="Freeform 16"/>
                    <p:cNvSpPr>
                      <a:spLocks/>
                    </p:cNvSpPr>
                    <p:nvPr/>
                  </p:nvSpPr>
                  <p:spPr bwMode="auto">
                    <a:xfrm>
                      <a:off x="1656" y="9924"/>
                      <a:ext cx="787" cy="199"/>
                    </a:xfrm>
                    <a:custGeom>
                      <a:avLst/>
                      <a:gdLst>
                        <a:gd name="T0" fmla="+- 0 1656 1656"/>
                        <a:gd name="T1" fmla="*/ T0 w 787"/>
                        <a:gd name="T2" fmla="+- 0 10123 9924"/>
                        <a:gd name="T3" fmla="*/ 10123 h 199"/>
                        <a:gd name="T4" fmla="+- 0 2443 1656"/>
                        <a:gd name="T5" fmla="*/ T4 w 787"/>
                        <a:gd name="T6" fmla="+- 0 10123 9924"/>
                        <a:gd name="T7" fmla="*/ 10123 h 199"/>
                        <a:gd name="T8" fmla="+- 0 2443 1656"/>
                        <a:gd name="T9" fmla="*/ T8 w 787"/>
                        <a:gd name="T10" fmla="+- 0 9924 9924"/>
                        <a:gd name="T11" fmla="*/ 9924 h 199"/>
                        <a:gd name="T12" fmla="+- 0 1656 1656"/>
                        <a:gd name="T13" fmla="*/ T12 w 787"/>
                        <a:gd name="T14" fmla="+- 0 9924 9924"/>
                        <a:gd name="T15" fmla="*/ 9924 h 199"/>
                        <a:gd name="T16" fmla="+- 0 1656 1656"/>
                        <a:gd name="T17" fmla="*/ T16 w 787"/>
                        <a:gd name="T18" fmla="+- 0 10123 9924"/>
                        <a:gd name="T19" fmla="*/ 10123 h 199"/>
                      </a:gdLst>
                      <a:ahLst/>
                      <a:cxnLst>
                        <a:cxn ang="0">
                          <a:pos x="T1" y="T3"/>
                        </a:cxn>
                        <a:cxn ang="0">
                          <a:pos x="T5" y="T7"/>
                        </a:cxn>
                        <a:cxn ang="0">
                          <a:pos x="T9" y="T11"/>
                        </a:cxn>
                        <a:cxn ang="0">
                          <a:pos x="T13" y="T15"/>
                        </a:cxn>
                        <a:cxn ang="0">
                          <a:pos x="T17" y="T19"/>
                        </a:cxn>
                      </a:cxnLst>
                      <a:rect l="0" t="0" r="r" b="b"/>
                      <a:pathLst>
                        <a:path w="787" h="199">
                          <a:moveTo>
                            <a:pt x="0" y="199"/>
                          </a:moveTo>
                          <a:lnTo>
                            <a:pt x="787" y="199"/>
                          </a:lnTo>
                          <a:lnTo>
                            <a:pt x="787" y="0"/>
                          </a:lnTo>
                          <a:lnTo>
                            <a:pt x="0" y="0"/>
                          </a:lnTo>
                          <a:lnTo>
                            <a:pt x="0" y="199"/>
                          </a:lnTo>
                          <a:close/>
                        </a:path>
                      </a:pathLst>
                    </a:custGeom>
                    <a:noFill/>
                    <a:ln w="915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p:cNvGrpSpPr>
                  <a:grpSpLocks/>
                </p:cNvGrpSpPr>
                <p:nvPr/>
              </p:nvGrpSpPr>
              <p:grpSpPr bwMode="auto">
                <a:xfrm>
                  <a:off x="2728743" y="5059363"/>
                  <a:ext cx="1558925" cy="1550987"/>
                  <a:chOff x="4057" y="7727"/>
                  <a:chExt cx="2456" cy="2444"/>
                </a:xfrm>
              </p:grpSpPr>
              <p:pic>
                <p:nvPicPr>
                  <p:cNvPr id="9" name="Picture 8"/>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057" y="7727"/>
                    <a:ext cx="2456" cy="244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a:grpSpLocks/>
                  </p:cNvGrpSpPr>
                  <p:nvPr/>
                </p:nvGrpSpPr>
                <p:grpSpPr bwMode="auto">
                  <a:xfrm>
                    <a:off x="4762" y="9924"/>
                    <a:ext cx="772" cy="199"/>
                    <a:chOff x="4762" y="9924"/>
                    <a:chExt cx="772" cy="199"/>
                  </a:xfrm>
                </p:grpSpPr>
                <p:sp>
                  <p:nvSpPr>
                    <p:cNvPr id="13" name="Freeform 10"/>
                    <p:cNvSpPr>
                      <a:spLocks/>
                    </p:cNvSpPr>
                    <p:nvPr/>
                  </p:nvSpPr>
                  <p:spPr bwMode="auto">
                    <a:xfrm>
                      <a:off x="4762" y="9924"/>
                      <a:ext cx="772" cy="199"/>
                    </a:xfrm>
                    <a:custGeom>
                      <a:avLst/>
                      <a:gdLst>
                        <a:gd name="T0" fmla="+- 0 4762 4762"/>
                        <a:gd name="T1" fmla="*/ T0 w 772"/>
                        <a:gd name="T2" fmla="+- 0 10123 9924"/>
                        <a:gd name="T3" fmla="*/ 10123 h 199"/>
                        <a:gd name="T4" fmla="+- 0 5534 4762"/>
                        <a:gd name="T5" fmla="*/ T4 w 772"/>
                        <a:gd name="T6" fmla="+- 0 10123 9924"/>
                        <a:gd name="T7" fmla="*/ 10123 h 199"/>
                        <a:gd name="T8" fmla="+- 0 5534 4762"/>
                        <a:gd name="T9" fmla="*/ T8 w 772"/>
                        <a:gd name="T10" fmla="+- 0 9924 9924"/>
                        <a:gd name="T11" fmla="*/ 9924 h 199"/>
                        <a:gd name="T12" fmla="+- 0 4762 4762"/>
                        <a:gd name="T13" fmla="*/ T12 w 772"/>
                        <a:gd name="T14" fmla="+- 0 9924 9924"/>
                        <a:gd name="T15" fmla="*/ 9924 h 199"/>
                        <a:gd name="T16" fmla="+- 0 4762 4762"/>
                        <a:gd name="T17" fmla="*/ T16 w 772"/>
                        <a:gd name="T18" fmla="+- 0 10123 9924"/>
                        <a:gd name="T19" fmla="*/ 10123 h 199"/>
                      </a:gdLst>
                      <a:ahLst/>
                      <a:cxnLst>
                        <a:cxn ang="0">
                          <a:pos x="T1" y="T3"/>
                        </a:cxn>
                        <a:cxn ang="0">
                          <a:pos x="T5" y="T7"/>
                        </a:cxn>
                        <a:cxn ang="0">
                          <a:pos x="T9" y="T11"/>
                        </a:cxn>
                        <a:cxn ang="0">
                          <a:pos x="T13" y="T15"/>
                        </a:cxn>
                        <a:cxn ang="0">
                          <a:pos x="T17" y="T19"/>
                        </a:cxn>
                      </a:cxnLst>
                      <a:rect l="0" t="0" r="r" b="b"/>
                      <a:pathLst>
                        <a:path w="772" h="199">
                          <a:moveTo>
                            <a:pt x="0" y="199"/>
                          </a:moveTo>
                          <a:lnTo>
                            <a:pt x="772" y="199"/>
                          </a:lnTo>
                          <a:lnTo>
                            <a:pt x="772" y="0"/>
                          </a:lnTo>
                          <a:lnTo>
                            <a:pt x="0" y="0"/>
                          </a:lnTo>
                          <a:lnTo>
                            <a:pt x="0" y="19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1"/>
                  <p:cNvGrpSpPr>
                    <a:grpSpLocks/>
                  </p:cNvGrpSpPr>
                  <p:nvPr/>
                </p:nvGrpSpPr>
                <p:grpSpPr bwMode="auto">
                  <a:xfrm>
                    <a:off x="4762" y="9924"/>
                    <a:ext cx="772" cy="199"/>
                    <a:chOff x="4762" y="9924"/>
                    <a:chExt cx="772" cy="199"/>
                  </a:xfrm>
                </p:grpSpPr>
                <p:sp>
                  <p:nvSpPr>
                    <p:cNvPr id="12" name="Freeform 12"/>
                    <p:cNvSpPr>
                      <a:spLocks/>
                    </p:cNvSpPr>
                    <p:nvPr/>
                  </p:nvSpPr>
                  <p:spPr bwMode="auto">
                    <a:xfrm>
                      <a:off x="4762" y="9924"/>
                      <a:ext cx="772" cy="199"/>
                    </a:xfrm>
                    <a:custGeom>
                      <a:avLst/>
                      <a:gdLst>
                        <a:gd name="T0" fmla="+- 0 4762 4762"/>
                        <a:gd name="T1" fmla="*/ T0 w 772"/>
                        <a:gd name="T2" fmla="+- 0 10123 9924"/>
                        <a:gd name="T3" fmla="*/ 10123 h 199"/>
                        <a:gd name="T4" fmla="+- 0 5534 4762"/>
                        <a:gd name="T5" fmla="*/ T4 w 772"/>
                        <a:gd name="T6" fmla="+- 0 10123 9924"/>
                        <a:gd name="T7" fmla="*/ 10123 h 199"/>
                        <a:gd name="T8" fmla="+- 0 5534 4762"/>
                        <a:gd name="T9" fmla="*/ T8 w 772"/>
                        <a:gd name="T10" fmla="+- 0 9924 9924"/>
                        <a:gd name="T11" fmla="*/ 9924 h 199"/>
                        <a:gd name="T12" fmla="+- 0 4762 4762"/>
                        <a:gd name="T13" fmla="*/ T12 w 772"/>
                        <a:gd name="T14" fmla="+- 0 9924 9924"/>
                        <a:gd name="T15" fmla="*/ 9924 h 199"/>
                        <a:gd name="T16" fmla="+- 0 4762 4762"/>
                        <a:gd name="T17" fmla="*/ T16 w 772"/>
                        <a:gd name="T18" fmla="+- 0 10123 9924"/>
                        <a:gd name="T19" fmla="*/ 10123 h 199"/>
                      </a:gdLst>
                      <a:ahLst/>
                      <a:cxnLst>
                        <a:cxn ang="0">
                          <a:pos x="T1" y="T3"/>
                        </a:cxn>
                        <a:cxn ang="0">
                          <a:pos x="T5" y="T7"/>
                        </a:cxn>
                        <a:cxn ang="0">
                          <a:pos x="T9" y="T11"/>
                        </a:cxn>
                        <a:cxn ang="0">
                          <a:pos x="T13" y="T15"/>
                        </a:cxn>
                        <a:cxn ang="0">
                          <a:pos x="T17" y="T19"/>
                        </a:cxn>
                      </a:cxnLst>
                      <a:rect l="0" t="0" r="r" b="b"/>
                      <a:pathLst>
                        <a:path w="772" h="199">
                          <a:moveTo>
                            <a:pt x="0" y="199"/>
                          </a:moveTo>
                          <a:lnTo>
                            <a:pt x="772" y="199"/>
                          </a:lnTo>
                          <a:lnTo>
                            <a:pt x="772" y="0"/>
                          </a:lnTo>
                          <a:lnTo>
                            <a:pt x="0" y="0"/>
                          </a:lnTo>
                          <a:lnTo>
                            <a:pt x="0" y="199"/>
                          </a:lnTo>
                          <a:close/>
                        </a:path>
                      </a:pathLst>
                    </a:custGeom>
                    <a:noFill/>
                    <a:ln w="915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5" name="Picture 4"/>
              <p:cNvPicPr>
                <a:picLocks noChangeAspect="1"/>
              </p:cNvPicPr>
              <p:nvPr/>
            </p:nvPicPr>
            <p:blipFill>
              <a:blip r:embed="rId6">
                <a:grayscl/>
              </a:blip>
              <a:stretch>
                <a:fillRect/>
              </a:stretch>
            </p:blipFill>
            <p:spPr>
              <a:xfrm>
                <a:off x="3623623" y="2088066"/>
                <a:ext cx="4821223" cy="4769933"/>
              </a:xfrm>
              <a:prstGeom prst="rect">
                <a:avLst/>
              </a:prstGeom>
            </p:spPr>
          </p:pic>
        </p:grpSp>
        <p:cxnSp>
          <p:nvCxnSpPr>
            <p:cNvPr id="20" name="Straight Arrow Connector 19"/>
            <p:cNvCxnSpPr/>
            <p:nvPr/>
          </p:nvCxnSpPr>
          <p:spPr>
            <a:xfrm>
              <a:off x="1627894" y="994267"/>
              <a:ext cx="0" cy="586373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23022" y="4562202"/>
              <a:ext cx="586519" cy="444573"/>
            </a:xfrm>
            <a:prstGeom prst="rect">
              <a:avLst/>
            </a:prstGeom>
            <a:noFill/>
          </p:spPr>
          <p:txBody>
            <a:bodyPr wrap="none" rtlCol="0">
              <a:spAutoFit/>
            </a:bodyPr>
            <a:lstStyle/>
            <a:p>
              <a:r>
                <a:rPr lang="en-US" sz="2400" dirty="0" smtClean="0">
                  <a:solidFill>
                    <a:srgbClr val="FF0000"/>
                  </a:solidFill>
                </a:rPr>
                <a:t>1m</a:t>
              </a:r>
              <a:endParaRPr lang="en-US" sz="2400" dirty="0">
                <a:solidFill>
                  <a:srgbClr val="FF0000"/>
                </a:solidFill>
              </a:endParaRPr>
            </a:p>
          </p:txBody>
        </p:sp>
        <p:cxnSp>
          <p:nvCxnSpPr>
            <p:cNvPr id="22" name="Straight Arrow Connector 21"/>
            <p:cNvCxnSpPr/>
            <p:nvPr/>
          </p:nvCxnSpPr>
          <p:spPr>
            <a:xfrm>
              <a:off x="4206026" y="1176300"/>
              <a:ext cx="212520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937624" y="1176300"/>
              <a:ext cx="882423" cy="444573"/>
            </a:xfrm>
            <a:prstGeom prst="rect">
              <a:avLst/>
            </a:prstGeom>
            <a:noFill/>
          </p:spPr>
          <p:txBody>
            <a:bodyPr wrap="none" rtlCol="0">
              <a:spAutoFit/>
            </a:bodyPr>
            <a:lstStyle/>
            <a:p>
              <a:r>
                <a:rPr lang="en-US" sz="2400" dirty="0" smtClean="0">
                  <a:solidFill>
                    <a:srgbClr val="FF0000"/>
                  </a:solidFill>
                </a:rPr>
                <a:t>10km</a:t>
              </a:r>
              <a:endParaRPr lang="en-US" sz="2400" dirty="0">
                <a:solidFill>
                  <a:srgbClr val="FF0000"/>
                </a:solidFill>
              </a:endParaRPr>
            </a:p>
          </p:txBody>
        </p:sp>
        <p:cxnSp>
          <p:nvCxnSpPr>
            <p:cNvPr id="26" name="Straight Arrow Connector 25"/>
            <p:cNvCxnSpPr>
              <a:endCxn id="5" idx="3"/>
            </p:cNvCxnSpPr>
            <p:nvPr/>
          </p:nvCxnSpPr>
          <p:spPr>
            <a:xfrm>
              <a:off x="4205427" y="4793033"/>
              <a:ext cx="4240018" cy="2577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937024" y="4793033"/>
              <a:ext cx="1427194" cy="444573"/>
            </a:xfrm>
            <a:prstGeom prst="rect">
              <a:avLst/>
            </a:prstGeom>
            <a:noFill/>
          </p:spPr>
          <p:txBody>
            <a:bodyPr wrap="none" rtlCol="0">
              <a:spAutoFit/>
            </a:bodyPr>
            <a:lstStyle/>
            <a:p>
              <a:r>
                <a:rPr lang="en-US" sz="2400" dirty="0" smtClean="0">
                  <a:solidFill>
                    <a:srgbClr val="FF0000"/>
                  </a:solidFill>
                </a:rPr>
                <a:t>20,000km</a:t>
              </a:r>
              <a:endParaRPr lang="en-US" sz="2400" dirty="0">
                <a:solidFill>
                  <a:srgbClr val="FF0000"/>
                </a:solidFill>
              </a:endParaRPr>
            </a:p>
          </p:txBody>
        </p:sp>
      </p:grpSp>
      <p:cxnSp>
        <p:nvCxnSpPr>
          <p:cNvPr id="23" name="Straight Arrow Connector 22"/>
          <p:cNvCxnSpPr/>
          <p:nvPr/>
        </p:nvCxnSpPr>
        <p:spPr>
          <a:xfrm>
            <a:off x="1701800" y="4953351"/>
            <a:ext cx="482600" cy="12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209800" y="4953003"/>
            <a:ext cx="482600" cy="12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764183" y="4905765"/>
            <a:ext cx="832379" cy="461665"/>
          </a:xfrm>
          <a:prstGeom prst="rect">
            <a:avLst/>
          </a:prstGeom>
          <a:noFill/>
        </p:spPr>
        <p:txBody>
          <a:bodyPr wrap="none" rtlCol="0">
            <a:spAutoFit/>
          </a:bodyPr>
          <a:lstStyle/>
          <a:p>
            <a:r>
              <a:rPr lang="en-US" sz="2400" dirty="0" smtClean="0">
                <a:solidFill>
                  <a:srgbClr val="FF0000"/>
                </a:solidFill>
              </a:rPr>
              <a:t>1mm</a:t>
            </a:r>
            <a:endParaRPr lang="en-US" sz="2400" dirty="0">
              <a:solidFill>
                <a:srgbClr val="FF0000"/>
              </a:solidFill>
            </a:endParaRPr>
          </a:p>
        </p:txBody>
      </p:sp>
    </p:spTree>
    <p:extLst>
      <p:ext uri="{BB962C8B-B14F-4D97-AF65-F5344CB8AC3E}">
        <p14:creationId xmlns:p14="http://schemas.microsoft.com/office/powerpoint/2010/main" val="25608474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90500" y="66997"/>
            <a:ext cx="8775700" cy="6786929"/>
            <a:chOff x="0" y="-461665"/>
            <a:chExt cx="9144000" cy="7315591"/>
          </a:xfrm>
        </p:grpSpPr>
        <p:pic>
          <p:nvPicPr>
            <p:cNvPr id="4" name="Picture 3" descr="Screen Cap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925"/>
            </a:xfrm>
            <a:prstGeom prst="rect">
              <a:avLst/>
            </a:prstGeom>
          </p:spPr>
        </p:pic>
        <p:pic>
          <p:nvPicPr>
            <p:cNvPr id="3" name="Picture 2"/>
            <p:cNvPicPr>
              <a:picLocks noChangeAspect="1"/>
            </p:cNvPicPr>
            <p:nvPr/>
          </p:nvPicPr>
          <p:blipFill>
            <a:blip r:embed="rId3"/>
            <a:stretch>
              <a:fillRect/>
            </a:stretch>
          </p:blipFill>
          <p:spPr>
            <a:xfrm flipH="1">
              <a:off x="1269417" y="3463026"/>
              <a:ext cx="1811620" cy="3136900"/>
            </a:xfrm>
            <a:prstGeom prst="rect">
              <a:avLst/>
            </a:prstGeom>
          </p:spPr>
        </p:pic>
        <p:sp>
          <p:nvSpPr>
            <p:cNvPr id="6" name="Rectangle 5"/>
            <p:cNvSpPr/>
            <p:nvPr/>
          </p:nvSpPr>
          <p:spPr>
            <a:xfrm>
              <a:off x="5372712" y="3568701"/>
              <a:ext cx="1943100" cy="32852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92670" y="3810000"/>
              <a:ext cx="455976" cy="1143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259960" y="3162300"/>
              <a:ext cx="1940940" cy="3581400"/>
            </a:xfrm>
            <a:prstGeom prst="rect">
              <a:avLst/>
            </a:prstGeom>
          </p:spPr>
        </p:pic>
        <p:sp>
          <p:nvSpPr>
            <p:cNvPr id="5" name="TextBox 4"/>
            <p:cNvSpPr txBox="1"/>
            <p:nvPr/>
          </p:nvSpPr>
          <p:spPr>
            <a:xfrm>
              <a:off x="2821523" y="-461665"/>
              <a:ext cx="3714954" cy="696676"/>
            </a:xfrm>
            <a:prstGeom prst="rect">
              <a:avLst/>
            </a:prstGeom>
            <a:noFill/>
          </p:spPr>
          <p:txBody>
            <a:bodyPr wrap="none" rtlCol="0">
              <a:spAutoFit/>
            </a:bodyPr>
            <a:lstStyle/>
            <a:p>
              <a:r>
                <a:rPr lang="en-US" sz="3600" dirty="0" smtClean="0">
                  <a:solidFill>
                    <a:srgbClr val="660066"/>
                  </a:solidFill>
                </a:rPr>
                <a:t>Earth Versus Mars</a:t>
              </a:r>
              <a:endParaRPr lang="en-US" sz="3600" dirty="0">
                <a:solidFill>
                  <a:srgbClr val="660066"/>
                </a:solidFill>
              </a:endParaRPr>
            </a:p>
          </p:txBody>
        </p:sp>
      </p:grpSp>
      <p:sp>
        <p:nvSpPr>
          <p:cNvPr id="8" name="TextBox 7"/>
          <p:cNvSpPr txBox="1"/>
          <p:nvPr/>
        </p:nvSpPr>
        <p:spPr>
          <a:xfrm>
            <a:off x="6945466" y="27528"/>
            <a:ext cx="2223934" cy="738664"/>
          </a:xfrm>
          <a:prstGeom prst="rect">
            <a:avLst/>
          </a:prstGeom>
          <a:noFill/>
        </p:spPr>
        <p:txBody>
          <a:bodyPr wrap="square" rtlCol="0">
            <a:spAutoFit/>
          </a:bodyPr>
          <a:lstStyle/>
          <a:p>
            <a:pPr algn="ctr"/>
            <a:r>
              <a:rPr lang="en-US" sz="1600" dirty="0" smtClean="0"/>
              <a:t>Comparing spectra from </a:t>
            </a:r>
            <a:r>
              <a:rPr lang="en-US" sz="1600" dirty="0" err="1" smtClean="0"/>
              <a:t>reanalyses</a:t>
            </a:r>
            <a:r>
              <a:rPr lang="en-US" sz="1600" dirty="0" smtClean="0"/>
              <a:t> </a:t>
            </a:r>
          </a:p>
          <a:p>
            <a:pPr algn="ctr"/>
            <a:r>
              <a:rPr lang="en-US" sz="900" dirty="0" smtClean="0">
                <a:solidFill>
                  <a:srgbClr val="008000"/>
                </a:solidFill>
              </a:rPr>
              <a:t>With P. Muller (2016)</a:t>
            </a:r>
            <a:endParaRPr lang="en-US" sz="1200" dirty="0">
              <a:solidFill>
                <a:srgbClr val="008000"/>
              </a:solidFill>
            </a:endParaRPr>
          </a:p>
        </p:txBody>
      </p:sp>
      <p:sp>
        <p:nvSpPr>
          <p:cNvPr id="10" name="Rectangle 9"/>
          <p:cNvSpPr/>
          <p:nvPr/>
        </p:nvSpPr>
        <p:spPr>
          <a:xfrm>
            <a:off x="8851900" y="436329"/>
            <a:ext cx="317500" cy="67645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5016501" y="1631251"/>
            <a:ext cx="317500" cy="103505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411539" y="6083794"/>
            <a:ext cx="1631294" cy="667871"/>
          </a:xfrm>
          <a:prstGeom prst="rect">
            <a:avLst/>
          </a:prstGeom>
          <a:noFill/>
        </p:spPr>
        <p:txBody>
          <a:bodyPr wrap="square" rtlCol="0">
            <a:spAutoFit/>
          </a:bodyPr>
          <a:lstStyle/>
          <a:p>
            <a:pPr algn="ctr"/>
            <a:r>
              <a:rPr lang="en-US" dirty="0" smtClean="0"/>
              <a:t>“solar system” universality</a:t>
            </a:r>
            <a:endParaRPr lang="en-US" dirty="0"/>
          </a:p>
        </p:txBody>
      </p:sp>
    </p:spTree>
    <p:extLst>
      <p:ext uri="{BB962C8B-B14F-4D97-AF65-F5344CB8AC3E}">
        <p14:creationId xmlns:p14="http://schemas.microsoft.com/office/powerpoint/2010/main" val="139258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a:bodyPr>
          <a:lstStyle/>
          <a:p>
            <a:r>
              <a:rPr lang="en-US" sz="6000" dirty="0" smtClean="0">
                <a:solidFill>
                  <a:srgbClr val="FF0000"/>
                </a:solidFill>
              </a:rPr>
              <a:t>How big is a cloud?</a:t>
            </a:r>
            <a:endParaRPr lang="en-US" sz="6000" dirty="0">
              <a:solidFill>
                <a:srgbClr val="FF0000"/>
              </a:solidFill>
            </a:endParaRPr>
          </a:p>
        </p:txBody>
      </p:sp>
      <p:sp>
        <p:nvSpPr>
          <p:cNvPr id="4" name="TextBox 3"/>
          <p:cNvSpPr txBox="1"/>
          <p:nvPr/>
        </p:nvSpPr>
        <p:spPr>
          <a:xfrm>
            <a:off x="1816100" y="2514600"/>
            <a:ext cx="5583129" cy="769441"/>
          </a:xfrm>
          <a:prstGeom prst="rect">
            <a:avLst/>
          </a:prstGeom>
          <a:noFill/>
        </p:spPr>
        <p:txBody>
          <a:bodyPr wrap="none" rtlCol="0">
            <a:spAutoFit/>
          </a:bodyPr>
          <a:lstStyle/>
          <a:p>
            <a:r>
              <a:rPr lang="en-US" sz="4400" dirty="0" smtClean="0">
                <a:solidFill>
                  <a:srgbClr val="660066"/>
                </a:solidFill>
              </a:rPr>
              <a:t>The emergence of scale</a:t>
            </a:r>
            <a:endParaRPr lang="en-US" sz="4400" dirty="0">
              <a:solidFill>
                <a:srgbClr val="660066"/>
              </a:solidFill>
            </a:endParaRPr>
          </a:p>
        </p:txBody>
      </p:sp>
      <p:sp>
        <p:nvSpPr>
          <p:cNvPr id="3" name="TextBox 2"/>
          <p:cNvSpPr txBox="1"/>
          <p:nvPr/>
        </p:nvSpPr>
        <p:spPr>
          <a:xfrm>
            <a:off x="2060319" y="4010020"/>
            <a:ext cx="6105721" cy="369332"/>
          </a:xfrm>
          <a:prstGeom prst="rect">
            <a:avLst/>
          </a:prstGeom>
          <a:noFill/>
        </p:spPr>
        <p:txBody>
          <a:bodyPr wrap="none" rtlCol="0">
            <a:spAutoFit/>
          </a:bodyPr>
          <a:lstStyle/>
          <a:p>
            <a:r>
              <a:rPr lang="en-US" dirty="0" smtClean="0"/>
              <a:t>Generalized Scale Invariance, scaling stratification, 23/9D model</a:t>
            </a:r>
            <a:endParaRPr lang="en-US" dirty="0"/>
          </a:p>
        </p:txBody>
      </p:sp>
      <p:sp>
        <p:nvSpPr>
          <p:cNvPr id="5" name="TextBox 4"/>
          <p:cNvSpPr txBox="1"/>
          <p:nvPr/>
        </p:nvSpPr>
        <p:spPr>
          <a:xfrm>
            <a:off x="7567727" y="6611779"/>
            <a:ext cx="1576273" cy="246221"/>
          </a:xfrm>
          <a:prstGeom prst="rect">
            <a:avLst/>
          </a:prstGeom>
          <a:noFill/>
        </p:spPr>
        <p:txBody>
          <a:bodyPr wrap="none" rtlCol="0">
            <a:spAutoFit/>
          </a:bodyPr>
          <a:lstStyle/>
          <a:p>
            <a:r>
              <a:rPr lang="en-US" sz="1000" dirty="0" smtClean="0"/>
              <a:t>(short course, Wednesday)</a:t>
            </a:r>
            <a:endParaRPr lang="en-US" sz="1000" dirty="0"/>
          </a:p>
        </p:txBody>
      </p:sp>
      <p:sp>
        <p:nvSpPr>
          <p:cNvPr id="6" name="TextBox 5"/>
          <p:cNvSpPr txBox="1"/>
          <p:nvPr/>
        </p:nvSpPr>
        <p:spPr>
          <a:xfrm>
            <a:off x="7898459" y="4417452"/>
            <a:ext cx="1288315" cy="261610"/>
          </a:xfrm>
          <a:prstGeom prst="rect">
            <a:avLst/>
          </a:prstGeom>
          <a:noFill/>
        </p:spPr>
        <p:txBody>
          <a:bodyPr wrap="none" rtlCol="0">
            <a:spAutoFit/>
          </a:bodyPr>
          <a:lstStyle/>
          <a:p>
            <a:r>
              <a:rPr lang="en-US" sz="1100" dirty="0" err="1" smtClean="0">
                <a:solidFill>
                  <a:srgbClr val="008000"/>
                </a:solidFill>
              </a:rPr>
              <a:t>Scherzter</a:t>
            </a:r>
            <a:r>
              <a:rPr lang="en-US" sz="1100" dirty="0" smtClean="0">
                <a:solidFill>
                  <a:srgbClr val="008000"/>
                </a:solidFill>
              </a:rPr>
              <a:t>+ L (1985)</a:t>
            </a:r>
            <a:endParaRPr lang="en-US" sz="1100" dirty="0">
              <a:solidFill>
                <a:srgbClr val="008000"/>
              </a:solidFill>
            </a:endParaRPr>
          </a:p>
        </p:txBody>
      </p:sp>
    </p:spTree>
    <p:extLst>
      <p:ext uri="{BB962C8B-B14F-4D97-AF65-F5344CB8AC3E}">
        <p14:creationId xmlns:p14="http://schemas.microsoft.com/office/powerpoint/2010/main" val="313971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92" y="790450"/>
            <a:ext cx="4494685" cy="230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7"/>
          <p:cNvSpPr txBox="1">
            <a:spLocks noChangeArrowheads="1"/>
          </p:cNvSpPr>
          <p:nvPr/>
        </p:nvSpPr>
        <p:spPr bwMode="auto">
          <a:xfrm>
            <a:off x="14" y="1042871"/>
            <a:ext cx="917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B2130"/>
                </a:solidFill>
                <a:latin typeface="Arial" charset="0"/>
              </a:rPr>
              <a:t>D</a:t>
            </a:r>
            <a:r>
              <a:rPr lang="en-US" baseline="-25000" dirty="0">
                <a:solidFill>
                  <a:srgbClr val="FB2130"/>
                </a:solidFill>
                <a:latin typeface="Arial" charset="0"/>
              </a:rPr>
              <a:t>el</a:t>
            </a:r>
            <a:r>
              <a:rPr lang="en-US" dirty="0">
                <a:solidFill>
                  <a:srgbClr val="FB2130"/>
                </a:solidFill>
                <a:latin typeface="Arial" charset="0"/>
              </a:rPr>
              <a:t>=2</a:t>
            </a:r>
          </a:p>
        </p:txBody>
      </p:sp>
      <p:sp>
        <p:nvSpPr>
          <p:cNvPr id="63499" name="Rectangle 16"/>
          <p:cNvSpPr>
            <a:spLocks noChangeArrowheads="1"/>
          </p:cNvSpPr>
          <p:nvPr/>
        </p:nvSpPr>
        <p:spPr bwMode="auto">
          <a:xfrm>
            <a:off x="1827785" y="40895"/>
            <a:ext cx="5712783" cy="76944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4400" dirty="0" smtClean="0">
                <a:solidFill>
                  <a:srgbClr val="FF0000"/>
                </a:solidFill>
              </a:rPr>
              <a:t>The 23/9D model</a:t>
            </a:r>
            <a:endParaRPr lang="en-US" sz="4000" dirty="0">
              <a:solidFill>
                <a:srgbClr val="FF0000"/>
              </a:solidFill>
            </a:endParaRPr>
          </a:p>
        </p:txBody>
      </p:sp>
      <p:grpSp>
        <p:nvGrpSpPr>
          <p:cNvPr id="7" name="Group 6"/>
          <p:cNvGrpSpPr/>
          <p:nvPr/>
        </p:nvGrpSpPr>
        <p:grpSpPr>
          <a:xfrm>
            <a:off x="836615" y="5645620"/>
            <a:ext cx="6073775" cy="1277627"/>
            <a:chOff x="836614" y="5345667"/>
            <a:chExt cx="6073775" cy="1277629"/>
          </a:xfrm>
        </p:grpSpPr>
        <p:graphicFrame>
          <p:nvGraphicFramePr>
            <p:cNvPr id="63494" name="Object 2"/>
            <p:cNvGraphicFramePr>
              <a:graphicFrameLocks noChangeAspect="1"/>
            </p:cNvGraphicFramePr>
            <p:nvPr>
              <p:extLst>
                <p:ext uri="{D42A27DB-BD31-4B8C-83A1-F6EECF244321}">
                  <p14:modId xmlns:p14="http://schemas.microsoft.com/office/powerpoint/2010/main" val="2691753870"/>
                </p:ext>
              </p:extLst>
            </p:nvPr>
          </p:nvGraphicFramePr>
          <p:xfrm>
            <a:off x="1295401" y="5740401"/>
            <a:ext cx="5614988" cy="708025"/>
          </p:xfrm>
          <a:graphic>
            <a:graphicData uri="http://schemas.openxmlformats.org/presentationml/2006/ole">
              <mc:AlternateContent xmlns:mc="http://schemas.openxmlformats.org/markup-compatibility/2006">
                <mc:Choice xmlns:v="urn:schemas-microsoft-com:vml" Requires="v">
                  <p:oleObj spid="_x0000_s44327" name="Equation" r:id="rId5" imgW="2616200" imgH="330200" progId="Equation.DSMT4">
                    <p:embed/>
                  </p:oleObj>
                </mc:Choice>
                <mc:Fallback>
                  <p:oleObj name="Equation" r:id="rId5" imgW="2616200" imgH="330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1" y="5740401"/>
                          <a:ext cx="5614988"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3495" name="Text Box 12"/>
            <p:cNvSpPr txBox="1">
              <a:spLocks noChangeArrowheads="1"/>
            </p:cNvSpPr>
            <p:nvPr/>
          </p:nvSpPr>
          <p:spPr bwMode="auto">
            <a:xfrm>
              <a:off x="836614" y="5410201"/>
              <a:ext cx="2608081"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C6260F"/>
                  </a:solidFill>
                  <a:latin typeface="Arial" charset="0"/>
                </a:rPr>
                <a:t>The 23/9D </a:t>
              </a:r>
              <a:r>
                <a:rPr lang="en-US" sz="2000" dirty="0" smtClean="0">
                  <a:solidFill>
                    <a:srgbClr val="C6260F"/>
                  </a:solidFill>
                  <a:latin typeface="Arial" charset="0"/>
                </a:rPr>
                <a:t>dynamics:</a:t>
              </a:r>
              <a:endParaRPr lang="en-US" sz="2000" dirty="0">
                <a:solidFill>
                  <a:srgbClr val="C6260F"/>
                </a:solidFill>
                <a:latin typeface="Arial" charset="0"/>
              </a:endParaRPr>
            </a:p>
          </p:txBody>
        </p:sp>
        <p:sp>
          <p:nvSpPr>
            <p:cNvPr id="63500" name="Text Box 17"/>
            <p:cNvSpPr txBox="1">
              <a:spLocks noChangeArrowheads="1"/>
            </p:cNvSpPr>
            <p:nvPr/>
          </p:nvSpPr>
          <p:spPr bwMode="auto">
            <a:xfrm>
              <a:off x="1663701" y="6346297"/>
              <a:ext cx="1005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850CFD"/>
                  </a:solidFill>
                  <a:latin typeface="Arial" charset="0"/>
                </a:rPr>
                <a:t>Kolmogorov</a:t>
              </a:r>
              <a:endParaRPr lang="en-US" sz="2000" dirty="0">
                <a:latin typeface="Arial" charset="0"/>
              </a:endParaRPr>
            </a:p>
          </p:txBody>
        </p:sp>
        <p:sp>
          <p:nvSpPr>
            <p:cNvPr id="63501" name="Text Box 20"/>
            <p:cNvSpPr txBox="1">
              <a:spLocks noChangeArrowheads="1"/>
            </p:cNvSpPr>
            <p:nvPr/>
          </p:nvSpPr>
          <p:spPr bwMode="auto">
            <a:xfrm>
              <a:off x="4788291" y="5345667"/>
              <a:ext cx="14507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err="1">
                  <a:solidFill>
                    <a:srgbClr val="850CFD"/>
                  </a:solidFill>
                  <a:latin typeface="Arial" charset="0"/>
                </a:rPr>
                <a:t>Bolgiano-Obukhov</a:t>
              </a:r>
              <a:endParaRPr lang="en-US" sz="2000" dirty="0">
                <a:latin typeface="Arial" charset="0"/>
              </a:endParaRPr>
            </a:p>
          </p:txBody>
        </p:sp>
        <p:sp>
          <p:nvSpPr>
            <p:cNvPr id="63502" name="AutoShape 22"/>
            <p:cNvSpPr>
              <a:spLocks/>
            </p:cNvSpPr>
            <p:nvPr/>
          </p:nvSpPr>
          <p:spPr bwMode="auto">
            <a:xfrm rot="16200000">
              <a:off x="2476500" y="5295900"/>
              <a:ext cx="152400" cy="2057400"/>
            </a:xfrm>
            <a:prstGeom prst="leftBrace">
              <a:avLst>
                <a:gd name="adj1" fmla="val 112500"/>
                <a:gd name="adj2" fmla="val 50000"/>
              </a:avLst>
            </a:prstGeom>
            <a:noFill/>
            <a:ln w="28575">
              <a:solidFill>
                <a:srgbClr val="5F0E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03" name="AutoShape 23"/>
            <p:cNvSpPr>
              <a:spLocks/>
            </p:cNvSpPr>
            <p:nvPr/>
          </p:nvSpPr>
          <p:spPr bwMode="auto">
            <a:xfrm rot="5400000" flipV="1">
              <a:off x="5295900" y="4762500"/>
              <a:ext cx="152400" cy="2057400"/>
            </a:xfrm>
            <a:prstGeom prst="leftBrace">
              <a:avLst>
                <a:gd name="adj1" fmla="val 112500"/>
                <a:gd name="adj2" fmla="val 50000"/>
              </a:avLst>
            </a:prstGeom>
            <a:noFill/>
            <a:ln w="28575">
              <a:solidFill>
                <a:srgbClr val="5F0E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 name="Rectangle 1"/>
          <p:cNvSpPr/>
          <p:nvPr/>
        </p:nvSpPr>
        <p:spPr>
          <a:xfrm>
            <a:off x="7876988" y="0"/>
            <a:ext cx="1267012" cy="253916"/>
          </a:xfrm>
          <a:prstGeom prst="rect">
            <a:avLst/>
          </a:prstGeom>
        </p:spPr>
        <p:txBody>
          <a:bodyPr wrap="none">
            <a:spAutoFit/>
          </a:bodyPr>
          <a:lstStyle/>
          <a:p>
            <a:r>
              <a:rPr lang="en-US" sz="1050" dirty="0">
                <a:solidFill>
                  <a:srgbClr val="FF0000"/>
                </a:solidFill>
              </a:rPr>
              <a:t>(</a:t>
            </a:r>
            <a:r>
              <a:rPr lang="en-US" sz="1050" dirty="0" err="1">
                <a:solidFill>
                  <a:srgbClr val="FF0000"/>
                </a:solidFill>
              </a:rPr>
              <a:t>Schertzer</a:t>
            </a:r>
            <a:r>
              <a:rPr lang="en-US" sz="1050" dirty="0">
                <a:solidFill>
                  <a:srgbClr val="FF0000"/>
                </a:solidFill>
              </a:rPr>
              <a:t> </a:t>
            </a:r>
            <a:r>
              <a:rPr lang="en-US" sz="1050" dirty="0" smtClean="0">
                <a:solidFill>
                  <a:srgbClr val="FF0000"/>
                </a:solidFill>
              </a:rPr>
              <a:t>+ L </a:t>
            </a:r>
            <a:r>
              <a:rPr lang="en-US" sz="1050" dirty="0">
                <a:solidFill>
                  <a:srgbClr val="FF0000"/>
                </a:solidFill>
              </a:rPr>
              <a:t>1985)</a:t>
            </a:r>
            <a:endParaRPr lang="en-US" sz="1050" dirty="0"/>
          </a:p>
        </p:txBody>
      </p:sp>
      <p:grpSp>
        <p:nvGrpSpPr>
          <p:cNvPr id="3" name="Group 2"/>
          <p:cNvGrpSpPr/>
          <p:nvPr/>
        </p:nvGrpSpPr>
        <p:grpSpPr>
          <a:xfrm>
            <a:off x="203232" y="1504536"/>
            <a:ext cx="1643557" cy="1362575"/>
            <a:chOff x="203232" y="1504536"/>
            <a:chExt cx="1643557" cy="1362575"/>
          </a:xfrm>
        </p:grpSpPr>
        <p:grpSp>
          <p:nvGrpSpPr>
            <p:cNvPr id="17" name="Group 16"/>
            <p:cNvGrpSpPr/>
            <p:nvPr/>
          </p:nvGrpSpPr>
          <p:grpSpPr>
            <a:xfrm>
              <a:off x="565867" y="1504536"/>
              <a:ext cx="1280922" cy="1362575"/>
              <a:chOff x="565867" y="1263658"/>
              <a:chExt cx="1280922" cy="1362575"/>
            </a:xfrm>
          </p:grpSpPr>
          <p:cxnSp>
            <p:nvCxnSpPr>
              <p:cNvPr id="8" name="Straight Arrow Connector 7"/>
              <p:cNvCxnSpPr/>
              <p:nvPr/>
            </p:nvCxnSpPr>
            <p:spPr>
              <a:xfrm flipV="1">
                <a:off x="744014" y="1263658"/>
                <a:ext cx="328853" cy="10684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744014" y="1916025"/>
                <a:ext cx="1102775" cy="4270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72293" y="2256901"/>
                <a:ext cx="287258" cy="369332"/>
              </a:xfrm>
              <a:prstGeom prst="rect">
                <a:avLst/>
              </a:prstGeom>
              <a:solidFill>
                <a:srgbClr val="FFFFFF"/>
              </a:solidFill>
            </p:spPr>
            <p:txBody>
              <a:bodyPr wrap="none" rtlCol="0">
                <a:spAutoFit/>
              </a:bodyPr>
              <a:lstStyle/>
              <a:p>
                <a:r>
                  <a:rPr lang="en-US" dirty="0" smtClean="0"/>
                  <a:t>L</a:t>
                </a:r>
                <a:endParaRPr lang="en-US" dirty="0"/>
              </a:p>
            </p:txBody>
          </p:sp>
          <p:sp>
            <p:nvSpPr>
              <p:cNvPr id="35" name="TextBox 34"/>
              <p:cNvSpPr txBox="1"/>
              <p:nvPr/>
            </p:nvSpPr>
            <p:spPr>
              <a:xfrm>
                <a:off x="565867" y="1263658"/>
                <a:ext cx="287258" cy="369332"/>
              </a:xfrm>
              <a:prstGeom prst="rect">
                <a:avLst/>
              </a:prstGeom>
              <a:noFill/>
            </p:spPr>
            <p:txBody>
              <a:bodyPr wrap="none" rtlCol="0">
                <a:spAutoFit/>
              </a:bodyPr>
              <a:lstStyle/>
              <a:p>
                <a:r>
                  <a:rPr lang="en-US" dirty="0" smtClean="0"/>
                  <a:t>L</a:t>
                </a:r>
                <a:endParaRPr lang="en-US" dirty="0"/>
              </a:p>
            </p:txBody>
          </p:sp>
        </p:grpSp>
        <p:cxnSp>
          <p:nvCxnSpPr>
            <p:cNvPr id="55" name="Straight Arrow Connector 54"/>
            <p:cNvCxnSpPr/>
            <p:nvPr/>
          </p:nvCxnSpPr>
          <p:spPr>
            <a:xfrm flipH="1" flipV="1">
              <a:off x="554919" y="2408659"/>
              <a:ext cx="171903" cy="1867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03232" y="2128447"/>
              <a:ext cx="305943" cy="369332"/>
            </a:xfrm>
            <a:prstGeom prst="rect">
              <a:avLst/>
            </a:prstGeom>
            <a:solidFill>
              <a:srgbClr val="FFFFFF"/>
            </a:solidFill>
          </p:spPr>
          <p:txBody>
            <a:bodyPr wrap="none" rtlCol="0">
              <a:spAutoFit/>
            </a:bodyPr>
            <a:lstStyle/>
            <a:p>
              <a:r>
                <a:rPr lang="en-US" dirty="0"/>
                <a:t>h</a:t>
              </a:r>
              <a:endParaRPr lang="en-US" baseline="30000" dirty="0"/>
            </a:p>
          </p:txBody>
        </p:sp>
      </p:grpSp>
      <p:grpSp>
        <p:nvGrpSpPr>
          <p:cNvPr id="12" name="Group 11"/>
          <p:cNvGrpSpPr/>
          <p:nvPr/>
        </p:nvGrpSpPr>
        <p:grpSpPr>
          <a:xfrm>
            <a:off x="1524001" y="4315668"/>
            <a:ext cx="1597794" cy="692498"/>
            <a:chOff x="196539" y="3784218"/>
            <a:chExt cx="1597794" cy="692498"/>
          </a:xfrm>
        </p:grpSpPr>
        <p:sp>
          <p:nvSpPr>
            <p:cNvPr id="63504" name="TextBox 1"/>
            <p:cNvSpPr txBox="1">
              <a:spLocks noChangeArrowheads="1"/>
            </p:cNvSpPr>
            <p:nvPr/>
          </p:nvSpPr>
          <p:spPr bwMode="auto">
            <a:xfrm>
              <a:off x="309531" y="3891940"/>
              <a:ext cx="148480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err="1" smtClean="0">
                  <a:solidFill>
                    <a:srgbClr val="008000"/>
                  </a:solidFill>
                </a:rPr>
                <a:t>Cloudsat</a:t>
              </a:r>
              <a:r>
                <a:rPr lang="en-US" sz="1600" dirty="0" smtClean="0">
                  <a:solidFill>
                    <a:srgbClr val="008000"/>
                  </a:solidFill>
                </a:rPr>
                <a:t>: </a:t>
              </a:r>
            </a:p>
            <a:p>
              <a:pPr eaLnBrk="1" hangingPunct="1"/>
              <a:r>
                <a:rPr lang="en-US" sz="1600" dirty="0" smtClean="0">
                  <a:solidFill>
                    <a:srgbClr val="008000"/>
                  </a:solidFill>
                </a:rPr>
                <a:t>D</a:t>
              </a:r>
              <a:r>
                <a:rPr lang="en-US" sz="1600" baseline="-25000" dirty="0" smtClean="0">
                  <a:solidFill>
                    <a:srgbClr val="008000"/>
                  </a:solidFill>
                </a:rPr>
                <a:t>el</a:t>
              </a:r>
              <a:r>
                <a:rPr lang="en-US" sz="1600" dirty="0" smtClean="0">
                  <a:solidFill>
                    <a:srgbClr val="008000"/>
                  </a:solidFill>
                </a:rPr>
                <a:t> = 2.57±0.02</a:t>
              </a:r>
              <a:endParaRPr lang="en-US" sz="1600" dirty="0">
                <a:solidFill>
                  <a:srgbClr val="008000"/>
                </a:solidFill>
              </a:endParaRPr>
            </a:p>
          </p:txBody>
        </p:sp>
        <p:sp>
          <p:nvSpPr>
            <p:cNvPr id="63492" name="Text Box 9"/>
            <p:cNvSpPr txBox="1">
              <a:spLocks noChangeArrowheads="1"/>
            </p:cNvSpPr>
            <p:nvPr/>
          </p:nvSpPr>
          <p:spPr bwMode="auto">
            <a:xfrm>
              <a:off x="196539" y="3784218"/>
              <a:ext cx="184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2000" dirty="0">
                <a:solidFill>
                  <a:srgbClr val="FB2130"/>
                </a:solidFill>
                <a:latin typeface="Arial" charset="0"/>
              </a:endParaRPr>
            </a:p>
          </p:txBody>
        </p:sp>
      </p:grpSp>
      <p:sp>
        <p:nvSpPr>
          <p:cNvPr id="14" name="Rectangle 13"/>
          <p:cNvSpPr/>
          <p:nvPr/>
        </p:nvSpPr>
        <p:spPr>
          <a:xfrm>
            <a:off x="1794333" y="2262424"/>
            <a:ext cx="1691514" cy="369332"/>
          </a:xfrm>
          <a:prstGeom prst="rect">
            <a:avLst/>
          </a:prstGeom>
          <a:solidFill>
            <a:srgbClr val="FFFFFF"/>
          </a:solidFill>
        </p:spPr>
        <p:txBody>
          <a:bodyPr wrap="none">
            <a:spAutoFit/>
          </a:bodyPr>
          <a:lstStyle/>
          <a:p>
            <a:r>
              <a:rPr lang="en-US" dirty="0" err="1" smtClean="0">
                <a:solidFill>
                  <a:srgbClr val="008000"/>
                </a:solidFill>
                <a:latin typeface="Arial" charset="0"/>
              </a:rPr>
              <a:t>Vol</a:t>
            </a:r>
            <a:r>
              <a:rPr lang="en-US" dirty="0" smtClean="0">
                <a:solidFill>
                  <a:srgbClr val="008000"/>
                </a:solidFill>
                <a:latin typeface="Arial" charset="0"/>
              </a:rPr>
              <a:t> </a:t>
            </a:r>
            <a:r>
              <a:rPr lang="en-US" dirty="0">
                <a:solidFill>
                  <a:srgbClr val="008000"/>
                </a:solidFill>
                <a:latin typeface="Arial" charset="0"/>
              </a:rPr>
              <a:t>≈ </a:t>
            </a:r>
            <a:r>
              <a:rPr lang="en-US" dirty="0" err="1" smtClean="0">
                <a:solidFill>
                  <a:srgbClr val="008000"/>
                </a:solidFill>
                <a:latin typeface="Arial" charset="0"/>
              </a:rPr>
              <a:t>L</a:t>
            </a:r>
            <a:r>
              <a:rPr lang="en-US" b="1" baseline="30000" dirty="0" err="1" smtClean="0">
                <a:solidFill>
                  <a:srgbClr val="008000"/>
                </a:solidFill>
                <a:latin typeface="Arial" charset="0"/>
              </a:rPr>
              <a:t>.</a:t>
            </a:r>
            <a:r>
              <a:rPr lang="en-US" dirty="0" err="1" smtClean="0">
                <a:solidFill>
                  <a:srgbClr val="008000"/>
                </a:solidFill>
                <a:latin typeface="Arial" charset="0"/>
              </a:rPr>
              <a:t>L</a:t>
            </a:r>
            <a:r>
              <a:rPr lang="en-US" b="1" baseline="30000" dirty="0" err="1" smtClean="0">
                <a:solidFill>
                  <a:srgbClr val="008000"/>
                </a:solidFill>
                <a:latin typeface="Arial" charset="0"/>
              </a:rPr>
              <a:t>.</a:t>
            </a:r>
            <a:r>
              <a:rPr lang="en-US" dirty="0" err="1" smtClean="0">
                <a:solidFill>
                  <a:srgbClr val="008000"/>
                </a:solidFill>
                <a:latin typeface="Arial" charset="0"/>
              </a:rPr>
              <a:t>h</a:t>
            </a:r>
            <a:r>
              <a:rPr lang="en-US" baseline="30000" dirty="0" smtClean="0">
                <a:solidFill>
                  <a:srgbClr val="008000"/>
                </a:solidFill>
                <a:latin typeface="Arial" charset="0"/>
              </a:rPr>
              <a:t> </a:t>
            </a:r>
            <a:r>
              <a:rPr lang="en-US" dirty="0">
                <a:solidFill>
                  <a:srgbClr val="008000"/>
                </a:solidFill>
                <a:latin typeface="Arial" charset="0"/>
              </a:rPr>
              <a:t>≈ </a:t>
            </a:r>
            <a:r>
              <a:rPr lang="en-US" dirty="0" smtClean="0">
                <a:solidFill>
                  <a:srgbClr val="008000"/>
                </a:solidFill>
                <a:latin typeface="Arial" charset="0"/>
              </a:rPr>
              <a:t>L</a:t>
            </a:r>
            <a:r>
              <a:rPr lang="en-US" baseline="30000" dirty="0" smtClean="0">
                <a:solidFill>
                  <a:srgbClr val="008000"/>
                </a:solidFill>
                <a:latin typeface="Arial" charset="0"/>
              </a:rPr>
              <a:t>2</a:t>
            </a:r>
            <a:endParaRPr lang="en-US" dirty="0">
              <a:solidFill>
                <a:srgbClr val="008000"/>
              </a:solidFill>
              <a:latin typeface="Arial" charset="0"/>
            </a:endParaRPr>
          </a:p>
        </p:txBody>
      </p:sp>
      <p:grpSp>
        <p:nvGrpSpPr>
          <p:cNvPr id="15" name="Group 14"/>
          <p:cNvGrpSpPr/>
          <p:nvPr/>
        </p:nvGrpSpPr>
        <p:grpSpPr>
          <a:xfrm>
            <a:off x="4639874" y="976430"/>
            <a:ext cx="4631489" cy="2309159"/>
            <a:chOff x="4639874" y="976430"/>
            <a:chExt cx="4631489" cy="2309159"/>
          </a:xfrm>
        </p:grpSpPr>
        <p:grpSp>
          <p:nvGrpSpPr>
            <p:cNvPr id="4" name="Group 3"/>
            <p:cNvGrpSpPr/>
            <p:nvPr/>
          </p:nvGrpSpPr>
          <p:grpSpPr>
            <a:xfrm>
              <a:off x="4639874" y="976430"/>
              <a:ext cx="4631489" cy="2309159"/>
              <a:chOff x="4639874" y="976430"/>
              <a:chExt cx="4631489" cy="2309159"/>
            </a:xfrm>
          </p:grpSpPr>
          <p:grpSp>
            <p:nvGrpSpPr>
              <p:cNvPr id="5" name="Group 4"/>
              <p:cNvGrpSpPr/>
              <p:nvPr/>
            </p:nvGrpSpPr>
            <p:grpSpPr>
              <a:xfrm>
                <a:off x="4762232" y="976430"/>
                <a:ext cx="4509131" cy="2309159"/>
                <a:chOff x="4467305" y="3176304"/>
                <a:chExt cx="4930695" cy="2309163"/>
              </a:xfrm>
            </p:grpSpPr>
            <p:pic>
              <p:nvPicPr>
                <p:cNvPr id="6350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176304"/>
                  <a:ext cx="4902200" cy="230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10"/>
                <p:cNvSpPr txBox="1">
                  <a:spLocks noChangeArrowheads="1"/>
                </p:cNvSpPr>
                <p:nvPr/>
              </p:nvSpPr>
              <p:spPr bwMode="auto">
                <a:xfrm>
                  <a:off x="4467305" y="3276596"/>
                  <a:ext cx="1003321"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B2130"/>
                      </a:solidFill>
                      <a:latin typeface="Arial" charset="0"/>
                    </a:rPr>
                    <a:t>D</a:t>
                  </a:r>
                  <a:r>
                    <a:rPr lang="en-US" baseline="-25000" dirty="0">
                      <a:solidFill>
                        <a:srgbClr val="FB2130"/>
                      </a:solidFill>
                      <a:latin typeface="Arial" charset="0"/>
                    </a:rPr>
                    <a:t>el</a:t>
                  </a:r>
                  <a:r>
                    <a:rPr lang="en-US" dirty="0">
                      <a:solidFill>
                        <a:srgbClr val="FB2130"/>
                      </a:solidFill>
                      <a:latin typeface="Arial" charset="0"/>
                    </a:rPr>
                    <a:t>=3</a:t>
                  </a:r>
                </a:p>
              </p:txBody>
            </p:sp>
          </p:grpSp>
          <p:grpSp>
            <p:nvGrpSpPr>
              <p:cNvPr id="19" name="Group 18"/>
              <p:cNvGrpSpPr/>
              <p:nvPr/>
            </p:nvGrpSpPr>
            <p:grpSpPr>
              <a:xfrm>
                <a:off x="4639874" y="1669006"/>
                <a:ext cx="1801359" cy="1362575"/>
                <a:chOff x="4639874" y="1428128"/>
                <a:chExt cx="1801359" cy="1362575"/>
              </a:xfrm>
            </p:grpSpPr>
            <p:grpSp>
              <p:nvGrpSpPr>
                <p:cNvPr id="37" name="Group 36"/>
                <p:cNvGrpSpPr/>
                <p:nvPr/>
              </p:nvGrpSpPr>
              <p:grpSpPr>
                <a:xfrm>
                  <a:off x="5160311" y="1428128"/>
                  <a:ext cx="1280922" cy="1362575"/>
                  <a:chOff x="565867" y="1263658"/>
                  <a:chExt cx="1280922" cy="1362575"/>
                </a:xfrm>
              </p:grpSpPr>
              <p:cxnSp>
                <p:nvCxnSpPr>
                  <p:cNvPr id="38" name="Straight Arrow Connector 37"/>
                  <p:cNvCxnSpPr/>
                  <p:nvPr/>
                </p:nvCxnSpPr>
                <p:spPr>
                  <a:xfrm flipV="1">
                    <a:off x="744014" y="1263658"/>
                    <a:ext cx="328853" cy="10684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744014" y="1916025"/>
                    <a:ext cx="1102775" cy="4270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972293" y="2256901"/>
                    <a:ext cx="287258" cy="369332"/>
                  </a:xfrm>
                  <a:prstGeom prst="rect">
                    <a:avLst/>
                  </a:prstGeom>
                  <a:solidFill>
                    <a:srgbClr val="FFFFFF"/>
                  </a:solidFill>
                </p:spPr>
                <p:txBody>
                  <a:bodyPr wrap="none" rtlCol="0">
                    <a:spAutoFit/>
                  </a:bodyPr>
                  <a:lstStyle/>
                  <a:p>
                    <a:r>
                      <a:rPr lang="en-US" dirty="0" smtClean="0"/>
                      <a:t>L</a:t>
                    </a:r>
                    <a:endParaRPr lang="en-US" dirty="0"/>
                  </a:p>
                </p:txBody>
              </p:sp>
              <p:sp>
                <p:nvSpPr>
                  <p:cNvPr id="41" name="TextBox 40"/>
                  <p:cNvSpPr txBox="1"/>
                  <p:nvPr/>
                </p:nvSpPr>
                <p:spPr>
                  <a:xfrm>
                    <a:off x="565867" y="1263658"/>
                    <a:ext cx="287258" cy="369332"/>
                  </a:xfrm>
                  <a:prstGeom prst="rect">
                    <a:avLst/>
                  </a:prstGeom>
                  <a:noFill/>
                </p:spPr>
                <p:txBody>
                  <a:bodyPr wrap="none" rtlCol="0">
                    <a:spAutoFit/>
                  </a:bodyPr>
                  <a:lstStyle/>
                  <a:p>
                    <a:r>
                      <a:rPr lang="en-US" dirty="0" smtClean="0"/>
                      <a:t>L</a:t>
                    </a:r>
                    <a:endParaRPr lang="en-US" dirty="0"/>
                  </a:p>
                </p:txBody>
              </p:sp>
            </p:grpSp>
            <p:cxnSp>
              <p:nvCxnSpPr>
                <p:cNvPr id="42" name="Straight Arrow Connector 41"/>
                <p:cNvCxnSpPr/>
                <p:nvPr/>
              </p:nvCxnSpPr>
              <p:spPr>
                <a:xfrm flipH="1" flipV="1">
                  <a:off x="4639874" y="1645059"/>
                  <a:ext cx="702566" cy="8624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696547" y="1809398"/>
                  <a:ext cx="287258" cy="369332"/>
                </a:xfrm>
                <a:prstGeom prst="rect">
                  <a:avLst/>
                </a:prstGeom>
                <a:solidFill>
                  <a:srgbClr val="FFFFFF"/>
                </a:solidFill>
              </p:spPr>
              <p:txBody>
                <a:bodyPr wrap="none" rtlCol="0">
                  <a:spAutoFit/>
                </a:bodyPr>
                <a:lstStyle/>
                <a:p>
                  <a:r>
                    <a:rPr lang="en-US" dirty="0" smtClean="0"/>
                    <a:t>L</a:t>
                  </a:r>
                  <a:endParaRPr lang="en-US" dirty="0"/>
                </a:p>
              </p:txBody>
            </p:sp>
          </p:grpSp>
        </p:grpSp>
        <p:sp>
          <p:nvSpPr>
            <p:cNvPr id="59" name="Rectangle 58"/>
            <p:cNvSpPr/>
            <p:nvPr/>
          </p:nvSpPr>
          <p:spPr>
            <a:xfrm>
              <a:off x="6400801" y="2410188"/>
              <a:ext cx="1691514" cy="369332"/>
            </a:xfrm>
            <a:prstGeom prst="rect">
              <a:avLst/>
            </a:prstGeom>
            <a:solidFill>
              <a:srgbClr val="FFFFFF"/>
            </a:solidFill>
          </p:spPr>
          <p:txBody>
            <a:bodyPr wrap="none">
              <a:spAutoFit/>
            </a:bodyPr>
            <a:lstStyle/>
            <a:p>
              <a:r>
                <a:rPr lang="en-US" dirty="0" err="1" smtClean="0">
                  <a:solidFill>
                    <a:srgbClr val="008000"/>
                  </a:solidFill>
                  <a:latin typeface="Arial" charset="0"/>
                </a:rPr>
                <a:t>Vol</a:t>
              </a:r>
              <a:r>
                <a:rPr lang="en-US" dirty="0" smtClean="0">
                  <a:solidFill>
                    <a:srgbClr val="008000"/>
                  </a:solidFill>
                  <a:latin typeface="Arial" charset="0"/>
                </a:rPr>
                <a:t> </a:t>
              </a:r>
              <a:r>
                <a:rPr lang="en-US" dirty="0">
                  <a:solidFill>
                    <a:srgbClr val="008000"/>
                  </a:solidFill>
                  <a:latin typeface="Arial" charset="0"/>
                </a:rPr>
                <a:t>≈ </a:t>
              </a:r>
              <a:r>
                <a:rPr lang="en-US" dirty="0" smtClean="0">
                  <a:solidFill>
                    <a:srgbClr val="008000"/>
                  </a:solidFill>
                  <a:latin typeface="Arial" charset="0"/>
                </a:rPr>
                <a:t>L</a:t>
              </a:r>
              <a:r>
                <a:rPr lang="en-US" b="1" baseline="30000" dirty="0" smtClean="0">
                  <a:solidFill>
                    <a:srgbClr val="008000"/>
                  </a:solidFill>
                  <a:latin typeface="Arial" charset="0"/>
                </a:rPr>
                <a:t>.</a:t>
              </a:r>
              <a:r>
                <a:rPr lang="en-US" dirty="0" smtClean="0">
                  <a:solidFill>
                    <a:srgbClr val="008000"/>
                  </a:solidFill>
                  <a:latin typeface="Arial" charset="0"/>
                </a:rPr>
                <a:t>L</a:t>
              </a:r>
              <a:r>
                <a:rPr lang="en-US" b="1" baseline="30000" dirty="0" smtClean="0">
                  <a:solidFill>
                    <a:srgbClr val="008000"/>
                  </a:solidFill>
                  <a:latin typeface="Arial" charset="0"/>
                </a:rPr>
                <a:t>.</a:t>
              </a:r>
              <a:r>
                <a:rPr lang="en-US" dirty="0" smtClean="0">
                  <a:solidFill>
                    <a:srgbClr val="008000"/>
                  </a:solidFill>
                  <a:latin typeface="Arial" charset="0"/>
                </a:rPr>
                <a:t>L</a:t>
              </a:r>
              <a:r>
                <a:rPr lang="en-US" baseline="30000" dirty="0" smtClean="0">
                  <a:solidFill>
                    <a:srgbClr val="008000"/>
                  </a:solidFill>
                  <a:latin typeface="Arial" charset="0"/>
                </a:rPr>
                <a:t> </a:t>
              </a:r>
              <a:r>
                <a:rPr lang="en-US" dirty="0">
                  <a:solidFill>
                    <a:srgbClr val="008000"/>
                  </a:solidFill>
                  <a:latin typeface="Arial" charset="0"/>
                </a:rPr>
                <a:t>≈ </a:t>
              </a:r>
              <a:r>
                <a:rPr lang="en-US" dirty="0" smtClean="0">
                  <a:solidFill>
                    <a:srgbClr val="008000"/>
                  </a:solidFill>
                  <a:latin typeface="Arial" charset="0"/>
                </a:rPr>
                <a:t>L</a:t>
              </a:r>
              <a:r>
                <a:rPr lang="en-US" baseline="30000" dirty="0" smtClean="0">
                  <a:solidFill>
                    <a:srgbClr val="008000"/>
                  </a:solidFill>
                  <a:latin typeface="Arial" charset="0"/>
                </a:rPr>
                <a:t>3</a:t>
              </a:r>
              <a:endParaRPr lang="en-US" dirty="0">
                <a:solidFill>
                  <a:srgbClr val="008000"/>
                </a:solidFill>
                <a:latin typeface="Arial" charset="0"/>
              </a:endParaRPr>
            </a:p>
          </p:txBody>
        </p:sp>
      </p:grpSp>
      <p:grpSp>
        <p:nvGrpSpPr>
          <p:cNvPr id="18" name="Group 17"/>
          <p:cNvGrpSpPr/>
          <p:nvPr/>
        </p:nvGrpSpPr>
        <p:grpSpPr>
          <a:xfrm>
            <a:off x="1626881" y="3285806"/>
            <a:ext cx="6491956" cy="2394670"/>
            <a:chOff x="1664981" y="3285806"/>
            <a:chExt cx="6491956" cy="2394670"/>
          </a:xfrm>
        </p:grpSpPr>
        <p:grpSp>
          <p:nvGrpSpPr>
            <p:cNvPr id="13" name="Group 12"/>
            <p:cNvGrpSpPr/>
            <p:nvPr/>
          </p:nvGrpSpPr>
          <p:grpSpPr>
            <a:xfrm>
              <a:off x="1664981" y="3285806"/>
              <a:ext cx="6491956" cy="2394670"/>
              <a:chOff x="1664981" y="3285806"/>
              <a:chExt cx="6491956" cy="2394670"/>
            </a:xfrm>
          </p:grpSpPr>
          <p:grpSp>
            <p:nvGrpSpPr>
              <p:cNvPr id="11" name="Group 10"/>
              <p:cNvGrpSpPr/>
              <p:nvPr/>
            </p:nvGrpSpPr>
            <p:grpSpPr>
              <a:xfrm>
                <a:off x="3514172" y="3411193"/>
                <a:ext cx="4642765" cy="2269283"/>
                <a:chOff x="2200412" y="3411193"/>
                <a:chExt cx="4642765" cy="2269283"/>
              </a:xfrm>
            </p:grpSpPr>
            <p:pic>
              <p:nvPicPr>
                <p:cNvPr id="6350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1733" y="3411193"/>
                  <a:ext cx="4471444" cy="22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p:cNvGrpSpPr/>
                <p:nvPr/>
              </p:nvGrpSpPr>
              <p:grpSpPr>
                <a:xfrm>
                  <a:off x="2200412" y="4098737"/>
                  <a:ext cx="1801359" cy="1362575"/>
                  <a:chOff x="4639874" y="1428128"/>
                  <a:chExt cx="1801359" cy="1362575"/>
                </a:xfrm>
              </p:grpSpPr>
              <p:grpSp>
                <p:nvGrpSpPr>
                  <p:cNvPr id="47" name="Group 46"/>
                  <p:cNvGrpSpPr/>
                  <p:nvPr/>
                </p:nvGrpSpPr>
                <p:grpSpPr>
                  <a:xfrm>
                    <a:off x="5160311" y="1428128"/>
                    <a:ext cx="1280922" cy="1362575"/>
                    <a:chOff x="565867" y="1263658"/>
                    <a:chExt cx="1280922" cy="1362575"/>
                  </a:xfrm>
                </p:grpSpPr>
                <p:cxnSp>
                  <p:nvCxnSpPr>
                    <p:cNvPr id="50" name="Straight Arrow Connector 49"/>
                    <p:cNvCxnSpPr/>
                    <p:nvPr/>
                  </p:nvCxnSpPr>
                  <p:spPr>
                    <a:xfrm flipV="1">
                      <a:off x="744014" y="1263658"/>
                      <a:ext cx="328853" cy="10684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44014" y="1916025"/>
                      <a:ext cx="1102775" cy="4270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972293" y="2256901"/>
                      <a:ext cx="287258" cy="369332"/>
                    </a:xfrm>
                    <a:prstGeom prst="rect">
                      <a:avLst/>
                    </a:prstGeom>
                    <a:solidFill>
                      <a:srgbClr val="FFFFFF"/>
                    </a:solidFill>
                  </p:spPr>
                  <p:txBody>
                    <a:bodyPr wrap="none" rtlCol="0">
                      <a:spAutoFit/>
                    </a:bodyPr>
                    <a:lstStyle/>
                    <a:p>
                      <a:r>
                        <a:rPr lang="en-US" dirty="0" smtClean="0"/>
                        <a:t>L</a:t>
                      </a:r>
                      <a:endParaRPr lang="en-US" dirty="0"/>
                    </a:p>
                  </p:txBody>
                </p:sp>
                <p:sp>
                  <p:nvSpPr>
                    <p:cNvPr id="53" name="TextBox 52"/>
                    <p:cNvSpPr txBox="1"/>
                    <p:nvPr/>
                  </p:nvSpPr>
                  <p:spPr>
                    <a:xfrm>
                      <a:off x="565867" y="1263658"/>
                      <a:ext cx="287258" cy="369332"/>
                    </a:xfrm>
                    <a:prstGeom prst="rect">
                      <a:avLst/>
                    </a:prstGeom>
                    <a:noFill/>
                  </p:spPr>
                  <p:txBody>
                    <a:bodyPr wrap="none" rtlCol="0">
                      <a:spAutoFit/>
                    </a:bodyPr>
                    <a:lstStyle/>
                    <a:p>
                      <a:r>
                        <a:rPr lang="en-US" dirty="0" smtClean="0"/>
                        <a:t>L</a:t>
                      </a:r>
                      <a:endParaRPr lang="en-US" dirty="0"/>
                    </a:p>
                  </p:txBody>
                </p:sp>
              </p:grpSp>
              <p:cxnSp>
                <p:nvCxnSpPr>
                  <p:cNvPr id="48" name="Straight Arrow Connector 47"/>
                  <p:cNvCxnSpPr/>
                  <p:nvPr/>
                </p:nvCxnSpPr>
                <p:spPr>
                  <a:xfrm flipH="1" flipV="1">
                    <a:off x="4639874" y="1645059"/>
                    <a:ext cx="702566" cy="8624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96547" y="1809398"/>
                    <a:ext cx="441146" cy="369332"/>
                  </a:xfrm>
                  <a:prstGeom prst="rect">
                    <a:avLst/>
                  </a:prstGeom>
                  <a:solidFill>
                    <a:srgbClr val="FFFFFF"/>
                  </a:solidFill>
                </p:spPr>
                <p:txBody>
                  <a:bodyPr wrap="none" rtlCol="0">
                    <a:spAutoFit/>
                  </a:bodyPr>
                  <a:lstStyle/>
                  <a:p>
                    <a:r>
                      <a:rPr lang="en-US" dirty="0" err="1" smtClean="0"/>
                      <a:t>L</a:t>
                    </a:r>
                    <a:r>
                      <a:rPr lang="en-US" baseline="30000" dirty="0" err="1" smtClean="0"/>
                      <a:t>Hz</a:t>
                    </a:r>
                    <a:endParaRPr lang="en-US" baseline="30000" dirty="0"/>
                  </a:p>
                </p:txBody>
              </p:sp>
            </p:grpSp>
          </p:grpSp>
          <p:sp>
            <p:nvSpPr>
              <p:cNvPr id="58" name="Text Box 10"/>
              <p:cNvSpPr txBox="1">
                <a:spLocks noChangeArrowheads="1"/>
              </p:cNvSpPr>
              <p:nvPr/>
            </p:nvSpPr>
            <p:spPr bwMode="auto">
              <a:xfrm>
                <a:off x="1664981" y="3285806"/>
                <a:ext cx="3866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B2130"/>
                    </a:solidFill>
                    <a:latin typeface="Arial" charset="0"/>
                  </a:rPr>
                  <a:t>D</a:t>
                </a:r>
                <a:r>
                  <a:rPr lang="en-US" baseline="-25000" dirty="0">
                    <a:solidFill>
                      <a:srgbClr val="FB2130"/>
                    </a:solidFill>
                    <a:latin typeface="Arial" charset="0"/>
                  </a:rPr>
                  <a:t>el</a:t>
                </a:r>
                <a:r>
                  <a:rPr lang="en-US" dirty="0" smtClean="0">
                    <a:solidFill>
                      <a:srgbClr val="FB2130"/>
                    </a:solidFill>
                    <a:latin typeface="Arial" charset="0"/>
                  </a:rPr>
                  <a:t>=</a:t>
                </a:r>
                <a:r>
                  <a:rPr lang="en-US" dirty="0" smtClean="0">
                    <a:solidFill>
                      <a:srgbClr val="008000"/>
                    </a:solidFill>
                    <a:latin typeface="Arial" charset="0"/>
                  </a:rPr>
                  <a:t>1+1+</a:t>
                </a:r>
                <a:r>
                  <a:rPr lang="en-US" dirty="0">
                    <a:solidFill>
                      <a:srgbClr val="008000"/>
                    </a:solidFill>
                    <a:latin typeface="Arial" charset="0"/>
                  </a:rPr>
                  <a:t>H</a:t>
                </a:r>
                <a:r>
                  <a:rPr lang="en-US" baseline="-25000" dirty="0">
                    <a:solidFill>
                      <a:srgbClr val="008000"/>
                    </a:solidFill>
                    <a:latin typeface="Arial" charset="0"/>
                  </a:rPr>
                  <a:t>z </a:t>
                </a:r>
                <a:r>
                  <a:rPr lang="en-US" dirty="0">
                    <a:solidFill>
                      <a:srgbClr val="008000"/>
                    </a:solidFill>
                    <a:latin typeface="Arial" charset="0"/>
                  </a:rPr>
                  <a:t>=</a:t>
                </a:r>
                <a:r>
                  <a:rPr lang="en-US" dirty="0" smtClean="0">
                    <a:solidFill>
                      <a:srgbClr val="FB2130"/>
                    </a:solidFill>
                    <a:latin typeface="Arial" charset="0"/>
                  </a:rPr>
                  <a:t>23/9=2.555</a:t>
                </a:r>
                <a:r>
                  <a:rPr lang="mr-IN" dirty="0" smtClean="0">
                    <a:solidFill>
                      <a:srgbClr val="FB2130"/>
                    </a:solidFill>
                    <a:latin typeface="Arial" charset="0"/>
                  </a:rPr>
                  <a:t>…</a:t>
                </a:r>
                <a:endParaRPr lang="en-US" dirty="0">
                  <a:solidFill>
                    <a:srgbClr val="FB2130"/>
                  </a:solidFill>
                  <a:latin typeface="Arial" charset="0"/>
                </a:endParaRPr>
              </a:p>
            </p:txBody>
          </p:sp>
        </p:grpSp>
        <p:sp>
          <p:nvSpPr>
            <p:cNvPr id="60" name="Text Box 14"/>
            <p:cNvSpPr txBox="1">
              <a:spLocks noChangeArrowheads="1"/>
            </p:cNvSpPr>
            <p:nvPr/>
          </p:nvSpPr>
          <p:spPr bwMode="auto">
            <a:xfrm>
              <a:off x="5215051" y="4849339"/>
              <a:ext cx="2227959" cy="400110"/>
            </a:xfrm>
            <a:prstGeom prst="rect">
              <a:avLst/>
            </a:prstGeom>
            <a:solidFill>
              <a:srgbClr val="FFFFFF"/>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err="1" smtClean="0">
                  <a:solidFill>
                    <a:srgbClr val="008000"/>
                  </a:solidFill>
                  <a:latin typeface="Arial" charset="0"/>
                </a:rPr>
                <a:t>Vol</a:t>
              </a:r>
              <a:r>
                <a:rPr lang="en-US" sz="2000" dirty="0" smtClean="0">
                  <a:solidFill>
                    <a:srgbClr val="008000"/>
                  </a:solidFill>
                  <a:latin typeface="Arial" charset="0"/>
                </a:rPr>
                <a:t> ≈ </a:t>
              </a:r>
              <a:r>
                <a:rPr lang="en-US" sz="2000" dirty="0" err="1" smtClean="0">
                  <a:solidFill>
                    <a:srgbClr val="008000"/>
                  </a:solidFill>
                  <a:latin typeface="Arial" charset="0"/>
                </a:rPr>
                <a:t>L</a:t>
              </a:r>
              <a:r>
                <a:rPr lang="en-US" sz="2000" b="1" baseline="30000" dirty="0" err="1" smtClean="0">
                  <a:solidFill>
                    <a:srgbClr val="008000"/>
                  </a:solidFill>
                  <a:latin typeface="Arial" charset="0"/>
                </a:rPr>
                <a:t>.</a:t>
              </a:r>
              <a:r>
                <a:rPr lang="en-US" sz="2000" dirty="0" err="1" smtClean="0">
                  <a:solidFill>
                    <a:srgbClr val="008000"/>
                  </a:solidFill>
                  <a:latin typeface="Arial" charset="0"/>
                </a:rPr>
                <a:t>L</a:t>
              </a:r>
              <a:r>
                <a:rPr lang="en-US" sz="2000" b="1" baseline="30000" dirty="0" err="1" smtClean="0">
                  <a:solidFill>
                    <a:srgbClr val="008000"/>
                  </a:solidFill>
                  <a:latin typeface="Arial" charset="0"/>
                </a:rPr>
                <a:t>.</a:t>
              </a:r>
              <a:r>
                <a:rPr lang="en-US" sz="2000" dirty="0" err="1" smtClean="0">
                  <a:solidFill>
                    <a:srgbClr val="008000"/>
                  </a:solidFill>
                  <a:latin typeface="Arial" charset="0"/>
                </a:rPr>
                <a:t>L</a:t>
              </a:r>
              <a:r>
                <a:rPr lang="en-US" sz="2000" baseline="30000" dirty="0" err="1" smtClean="0">
                  <a:solidFill>
                    <a:srgbClr val="008000"/>
                  </a:solidFill>
                  <a:latin typeface="Arial" charset="0"/>
                </a:rPr>
                <a:t>Hz</a:t>
              </a:r>
              <a:r>
                <a:rPr lang="en-US" sz="2000" baseline="30000" dirty="0" smtClean="0">
                  <a:solidFill>
                    <a:srgbClr val="008000"/>
                  </a:solidFill>
                  <a:latin typeface="Arial" charset="0"/>
                </a:rPr>
                <a:t> </a:t>
              </a:r>
              <a:r>
                <a:rPr lang="en-US" sz="2000" dirty="0" smtClean="0">
                  <a:solidFill>
                    <a:srgbClr val="008000"/>
                  </a:solidFill>
                  <a:latin typeface="Arial" charset="0"/>
                </a:rPr>
                <a:t>≈ </a:t>
              </a:r>
              <a:r>
                <a:rPr lang="en-US" sz="2000" dirty="0" err="1" smtClean="0">
                  <a:solidFill>
                    <a:srgbClr val="008000"/>
                  </a:solidFill>
                  <a:latin typeface="Arial" charset="0"/>
                </a:rPr>
                <a:t>L</a:t>
              </a:r>
              <a:r>
                <a:rPr lang="en-US" sz="2000" baseline="30000" dirty="0" err="1" smtClean="0">
                  <a:solidFill>
                    <a:srgbClr val="008000"/>
                  </a:solidFill>
                  <a:latin typeface="Arial" charset="0"/>
                </a:rPr>
                <a:t>Del</a:t>
              </a:r>
              <a:endParaRPr lang="en-US" sz="2000" dirty="0">
                <a:solidFill>
                  <a:srgbClr val="008000"/>
                </a:solidFill>
                <a:latin typeface="Arial" charset="0"/>
              </a:endParaRPr>
            </a:p>
          </p:txBody>
        </p:sp>
      </p:grpSp>
      <p:grpSp>
        <p:nvGrpSpPr>
          <p:cNvPr id="9" name="Group 8"/>
          <p:cNvGrpSpPr/>
          <p:nvPr/>
        </p:nvGrpSpPr>
        <p:grpSpPr>
          <a:xfrm>
            <a:off x="3608945" y="6148364"/>
            <a:ext cx="5270590" cy="375001"/>
            <a:chOff x="3608945" y="6148364"/>
            <a:chExt cx="5270590" cy="375001"/>
          </a:xfrm>
        </p:grpSpPr>
        <p:sp>
          <p:nvSpPr>
            <p:cNvPr id="6" name="Oval 5"/>
            <p:cNvSpPr/>
            <p:nvPr/>
          </p:nvSpPr>
          <p:spPr>
            <a:xfrm>
              <a:off x="3608945" y="6148364"/>
              <a:ext cx="289955" cy="239736"/>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388101" y="6148364"/>
              <a:ext cx="289955" cy="239736"/>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 Box 13"/>
            <p:cNvSpPr txBox="1">
              <a:spLocks noChangeArrowheads="1"/>
            </p:cNvSpPr>
            <p:nvPr/>
          </p:nvSpPr>
          <p:spPr bwMode="auto">
            <a:xfrm>
              <a:off x="7257906" y="6215588"/>
              <a:ext cx="16216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8000"/>
                  </a:solidFill>
                  <a:latin typeface="Arial" charset="0"/>
                </a:rPr>
                <a:t>H</a:t>
              </a:r>
              <a:r>
                <a:rPr lang="en-US" sz="1400" baseline="-25000" dirty="0">
                  <a:solidFill>
                    <a:srgbClr val="008000"/>
                  </a:solidFill>
                  <a:latin typeface="Arial" charset="0"/>
                </a:rPr>
                <a:t>z</a:t>
              </a:r>
              <a:r>
                <a:rPr lang="en-US" sz="1400" dirty="0">
                  <a:solidFill>
                    <a:srgbClr val="008000"/>
                  </a:solidFill>
                  <a:latin typeface="Arial" charset="0"/>
                </a:rPr>
                <a:t>=(1/3)/(3/5)=5/9</a:t>
              </a:r>
            </a:p>
          </p:txBody>
        </p:sp>
      </p:grpSp>
    </p:spTree>
    <p:extLst>
      <p:ext uri="{BB962C8B-B14F-4D97-AF65-F5344CB8AC3E}">
        <p14:creationId xmlns:p14="http://schemas.microsoft.com/office/powerpoint/2010/main" val="238622290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684830" y="6338699"/>
            <a:ext cx="765734" cy="307777"/>
          </a:xfrm>
          <a:prstGeom prst="rect">
            <a:avLst/>
          </a:prstGeom>
          <a:solidFill>
            <a:srgbClr val="FFFFFF"/>
          </a:solidFill>
        </p:spPr>
        <p:txBody>
          <a:bodyPr wrap="none" rtlCol="0">
            <a:spAutoFit/>
          </a:bodyPr>
          <a:lstStyle/>
          <a:p>
            <a:r>
              <a:rPr lang="en-US" sz="1400" dirty="0" smtClean="0"/>
              <a:t>H</a:t>
            </a:r>
            <a:r>
              <a:rPr lang="en-US" sz="1400" baseline="-25000" dirty="0" smtClean="0"/>
              <a:t>z</a:t>
            </a:r>
            <a:r>
              <a:rPr lang="en-US" sz="1400" dirty="0" smtClean="0"/>
              <a:t> = 5/9</a:t>
            </a:r>
            <a:endParaRPr lang="en-US" sz="1400" dirty="0"/>
          </a:p>
        </p:txBody>
      </p:sp>
      <p:pic>
        <p:nvPicPr>
          <p:cNvPr id="4" name="Picture 3" descr="iso.aniso.cloud.sim.factor2.9.19.2.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1" y="657075"/>
            <a:ext cx="5143500" cy="6200927"/>
          </a:xfrm>
          <a:prstGeom prst="rect">
            <a:avLst/>
          </a:prstGeom>
        </p:spPr>
      </p:pic>
      <p:sp>
        <p:nvSpPr>
          <p:cNvPr id="5" name="TextBox 4"/>
          <p:cNvSpPr txBox="1"/>
          <p:nvPr/>
        </p:nvSpPr>
        <p:spPr>
          <a:xfrm>
            <a:off x="0" y="1368411"/>
            <a:ext cx="2096698" cy="369332"/>
          </a:xfrm>
          <a:prstGeom prst="rect">
            <a:avLst/>
          </a:prstGeom>
          <a:noFill/>
        </p:spPr>
        <p:txBody>
          <a:bodyPr wrap="none" rtlCol="0">
            <a:spAutoFit/>
          </a:bodyPr>
          <a:lstStyle/>
          <a:p>
            <a:r>
              <a:rPr lang="en-US" dirty="0" smtClean="0"/>
              <a:t>Blow up X 2.9 (each)</a:t>
            </a:r>
            <a:endParaRPr lang="en-US" dirty="0"/>
          </a:p>
        </p:txBody>
      </p:sp>
      <p:cxnSp>
        <p:nvCxnSpPr>
          <p:cNvPr id="7" name="Straight Arrow Connector 6"/>
          <p:cNvCxnSpPr/>
          <p:nvPr/>
        </p:nvCxnSpPr>
        <p:spPr>
          <a:xfrm flipH="1">
            <a:off x="1010503" y="1819025"/>
            <a:ext cx="13655" cy="13108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07407" y="3621052"/>
            <a:ext cx="2910773" cy="1015663"/>
          </a:xfrm>
          <a:prstGeom prst="rect">
            <a:avLst/>
          </a:prstGeom>
          <a:noFill/>
        </p:spPr>
        <p:txBody>
          <a:bodyPr wrap="none" rtlCol="0">
            <a:spAutoFit/>
          </a:bodyPr>
          <a:lstStyle/>
          <a:p>
            <a:r>
              <a:rPr lang="en-US" sz="6000" dirty="0" smtClean="0">
                <a:solidFill>
                  <a:srgbClr val="FF0000"/>
                </a:solidFill>
              </a:rPr>
              <a:t>Isotropic</a:t>
            </a:r>
            <a:endParaRPr lang="en-US" sz="6000" dirty="0">
              <a:solidFill>
                <a:srgbClr val="FF0000"/>
              </a:solidFill>
            </a:endParaRPr>
          </a:p>
        </p:txBody>
      </p:sp>
      <p:sp>
        <p:nvSpPr>
          <p:cNvPr id="9" name="TextBox 8"/>
          <p:cNvSpPr txBox="1"/>
          <p:nvPr/>
        </p:nvSpPr>
        <p:spPr>
          <a:xfrm rot="5400000">
            <a:off x="5940111" y="3810824"/>
            <a:ext cx="3742957" cy="1015663"/>
          </a:xfrm>
          <a:prstGeom prst="rect">
            <a:avLst/>
          </a:prstGeom>
          <a:noFill/>
        </p:spPr>
        <p:txBody>
          <a:bodyPr wrap="none" rtlCol="0">
            <a:spAutoFit/>
          </a:bodyPr>
          <a:lstStyle/>
          <a:p>
            <a:r>
              <a:rPr lang="en-US" sz="6000" dirty="0" smtClean="0">
                <a:solidFill>
                  <a:srgbClr val="FF0000"/>
                </a:solidFill>
              </a:rPr>
              <a:t>Anisotropic</a:t>
            </a:r>
            <a:endParaRPr lang="en-US" sz="6000" dirty="0">
              <a:solidFill>
                <a:srgbClr val="FF0000"/>
              </a:solidFill>
            </a:endParaRPr>
          </a:p>
        </p:txBody>
      </p:sp>
      <p:sp>
        <p:nvSpPr>
          <p:cNvPr id="10" name="TextBox 9"/>
          <p:cNvSpPr txBox="1"/>
          <p:nvPr/>
        </p:nvSpPr>
        <p:spPr>
          <a:xfrm>
            <a:off x="7268988" y="746801"/>
            <a:ext cx="1836222" cy="923330"/>
          </a:xfrm>
          <a:prstGeom prst="rect">
            <a:avLst/>
          </a:prstGeom>
          <a:noFill/>
        </p:spPr>
        <p:txBody>
          <a:bodyPr wrap="none" rtlCol="0">
            <a:spAutoFit/>
          </a:bodyPr>
          <a:lstStyle/>
          <a:p>
            <a:pPr algn="ctr"/>
            <a:r>
              <a:rPr lang="en-US" dirty="0" smtClean="0"/>
              <a:t>Blow up X 2.9,</a:t>
            </a:r>
          </a:p>
          <a:p>
            <a:pPr algn="ctr"/>
            <a:r>
              <a:rPr lang="en-US" dirty="0" smtClean="0"/>
              <a:t>“squashing” X 1.6</a:t>
            </a:r>
          </a:p>
          <a:p>
            <a:pPr algn="ctr"/>
            <a:r>
              <a:rPr lang="en-US" dirty="0" smtClean="0"/>
              <a:t>(each)</a:t>
            </a:r>
            <a:endParaRPr lang="en-US" dirty="0"/>
          </a:p>
        </p:txBody>
      </p:sp>
      <p:cxnSp>
        <p:nvCxnSpPr>
          <p:cNvPr id="11" name="Straight Arrow Connector 10"/>
          <p:cNvCxnSpPr/>
          <p:nvPr/>
        </p:nvCxnSpPr>
        <p:spPr>
          <a:xfrm flipH="1">
            <a:off x="8314250" y="2058465"/>
            <a:ext cx="13655" cy="13108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2143" y="5909384"/>
            <a:ext cx="1338152" cy="369332"/>
          </a:xfrm>
          <a:prstGeom prst="rect">
            <a:avLst/>
          </a:prstGeom>
          <a:noFill/>
        </p:spPr>
        <p:txBody>
          <a:bodyPr wrap="none" rtlCol="0">
            <a:spAutoFit/>
          </a:bodyPr>
          <a:lstStyle/>
          <a:p>
            <a:r>
              <a:rPr lang="en-US" dirty="0" smtClean="0"/>
              <a:t>Total: X5000</a:t>
            </a:r>
            <a:endParaRPr lang="en-US" dirty="0"/>
          </a:p>
        </p:txBody>
      </p:sp>
      <p:sp>
        <p:nvSpPr>
          <p:cNvPr id="13" name="TextBox 12"/>
          <p:cNvSpPr txBox="1"/>
          <p:nvPr/>
        </p:nvSpPr>
        <p:spPr>
          <a:xfrm>
            <a:off x="566003" y="657075"/>
            <a:ext cx="726431" cy="461665"/>
          </a:xfrm>
          <a:prstGeom prst="rect">
            <a:avLst/>
          </a:prstGeom>
          <a:noFill/>
        </p:spPr>
        <p:txBody>
          <a:bodyPr wrap="none" rtlCol="0">
            <a:spAutoFit/>
          </a:bodyPr>
          <a:lstStyle/>
          <a:p>
            <a:r>
              <a:rPr lang="en-US" sz="2400" dirty="0">
                <a:solidFill>
                  <a:srgbClr val="FF0000"/>
                </a:solidFill>
              </a:rPr>
              <a:t>5km</a:t>
            </a:r>
          </a:p>
        </p:txBody>
      </p:sp>
      <p:sp>
        <p:nvSpPr>
          <p:cNvPr id="14" name="TextBox 13"/>
          <p:cNvSpPr txBox="1"/>
          <p:nvPr/>
        </p:nvSpPr>
        <p:spPr>
          <a:xfrm>
            <a:off x="439274" y="6219106"/>
            <a:ext cx="656099" cy="461665"/>
          </a:xfrm>
          <a:prstGeom prst="rect">
            <a:avLst/>
          </a:prstGeom>
          <a:noFill/>
        </p:spPr>
        <p:txBody>
          <a:bodyPr wrap="none" rtlCol="0">
            <a:spAutoFit/>
          </a:bodyPr>
          <a:lstStyle/>
          <a:p>
            <a:r>
              <a:rPr lang="en-US" sz="2400" dirty="0" smtClean="0">
                <a:solidFill>
                  <a:srgbClr val="FF0000"/>
                </a:solidFill>
              </a:rPr>
              <a:t>1 m</a:t>
            </a:r>
            <a:endParaRPr lang="en-US" sz="2400" dirty="0">
              <a:solidFill>
                <a:srgbClr val="FF0000"/>
              </a:solidFill>
            </a:endParaRPr>
          </a:p>
        </p:txBody>
      </p:sp>
      <p:cxnSp>
        <p:nvCxnSpPr>
          <p:cNvPr id="16" name="Straight Arrow Connector 15"/>
          <p:cNvCxnSpPr/>
          <p:nvPr/>
        </p:nvCxnSpPr>
        <p:spPr>
          <a:xfrm>
            <a:off x="-11439" y="1157591"/>
            <a:ext cx="200534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0542" y="6723216"/>
            <a:ext cx="200534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100171" y="5234217"/>
            <a:ext cx="1043835" cy="738664"/>
          </a:xfrm>
          <a:prstGeom prst="rect">
            <a:avLst/>
          </a:prstGeom>
        </p:spPr>
        <p:txBody>
          <a:bodyPr wrap="square">
            <a:spAutoFit/>
          </a:bodyPr>
          <a:lstStyle/>
          <a:p>
            <a:r>
              <a:rPr lang="en-US" sz="1400" dirty="0" smtClean="0">
                <a:latin typeface="Calibri" charset="0"/>
              </a:rPr>
              <a:t>Generalized Scale Invariance</a:t>
            </a:r>
            <a:endParaRPr lang="en-US" sz="3600" dirty="0"/>
          </a:p>
        </p:txBody>
      </p:sp>
      <p:sp>
        <p:nvSpPr>
          <p:cNvPr id="3" name="Rectangle 2"/>
          <p:cNvSpPr/>
          <p:nvPr/>
        </p:nvSpPr>
        <p:spPr>
          <a:xfrm>
            <a:off x="4617918" y="657075"/>
            <a:ext cx="4515588" cy="62009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46375" y="37794"/>
            <a:ext cx="5045572" cy="584776"/>
          </a:xfrm>
          <a:prstGeom prst="rect">
            <a:avLst/>
          </a:prstGeom>
          <a:noFill/>
          <a:ln>
            <a:solidFill>
              <a:srgbClr val="FF0000"/>
            </a:solidFill>
          </a:ln>
        </p:spPr>
        <p:txBody>
          <a:bodyPr wrap="none" rtlCol="0">
            <a:spAutoFit/>
          </a:bodyPr>
          <a:lstStyle/>
          <a:p>
            <a:r>
              <a:rPr lang="en-US" sz="3200" dirty="0" smtClean="0">
                <a:solidFill>
                  <a:srgbClr val="FF0000"/>
                </a:solidFill>
              </a:rPr>
              <a:t>Anisotropic, Stratified Scaling</a:t>
            </a:r>
            <a:endParaRPr lang="en-US" sz="3200" dirty="0">
              <a:solidFill>
                <a:srgbClr val="FF0000"/>
              </a:solidFill>
            </a:endParaRPr>
          </a:p>
        </p:txBody>
      </p:sp>
      <p:sp>
        <p:nvSpPr>
          <p:cNvPr id="15" name="TextBox 14"/>
          <p:cNvSpPr txBox="1"/>
          <p:nvPr/>
        </p:nvSpPr>
        <p:spPr>
          <a:xfrm>
            <a:off x="232143" y="224139"/>
            <a:ext cx="1449736" cy="461665"/>
          </a:xfrm>
          <a:prstGeom prst="rect">
            <a:avLst/>
          </a:prstGeom>
          <a:noFill/>
        </p:spPr>
        <p:txBody>
          <a:bodyPr wrap="none" rtlCol="0">
            <a:spAutoFit/>
          </a:bodyPr>
          <a:lstStyle/>
          <a:p>
            <a:r>
              <a:rPr lang="en-US" sz="2400" dirty="0" smtClean="0">
                <a:solidFill>
                  <a:srgbClr val="008000"/>
                </a:solidFill>
              </a:rPr>
              <a:t>Stochastic</a:t>
            </a:r>
            <a:endParaRPr lang="en-US" sz="2400" dirty="0">
              <a:solidFill>
                <a:srgbClr val="008000"/>
              </a:solidFill>
            </a:endParaRPr>
          </a:p>
        </p:txBody>
      </p:sp>
      <p:sp>
        <p:nvSpPr>
          <p:cNvPr id="17" name="TextBox 16"/>
          <p:cNvSpPr txBox="1"/>
          <p:nvPr/>
        </p:nvSpPr>
        <p:spPr>
          <a:xfrm>
            <a:off x="1311389" y="6338796"/>
            <a:ext cx="605396" cy="307777"/>
          </a:xfrm>
          <a:prstGeom prst="rect">
            <a:avLst/>
          </a:prstGeom>
          <a:solidFill>
            <a:srgbClr val="FFFFFF"/>
          </a:solidFill>
        </p:spPr>
        <p:txBody>
          <a:bodyPr wrap="none" rtlCol="0">
            <a:spAutoFit/>
          </a:bodyPr>
          <a:lstStyle/>
          <a:p>
            <a:r>
              <a:rPr lang="en-US" sz="1400" dirty="0" smtClean="0"/>
              <a:t>H</a:t>
            </a:r>
            <a:r>
              <a:rPr lang="en-US" sz="1400" baseline="-25000" dirty="0" smtClean="0"/>
              <a:t>z</a:t>
            </a:r>
            <a:r>
              <a:rPr lang="en-US" sz="1400" dirty="0" smtClean="0"/>
              <a:t> = 1</a:t>
            </a:r>
            <a:endParaRPr lang="en-US" sz="1400" dirty="0"/>
          </a:p>
        </p:txBody>
      </p:sp>
    </p:spTree>
    <p:extLst>
      <p:ext uri="{BB962C8B-B14F-4D97-AF65-F5344CB8AC3E}">
        <p14:creationId xmlns:p14="http://schemas.microsoft.com/office/powerpoint/2010/main" val="78116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107526"/>
            <a:ext cx="7456034" cy="3170099"/>
          </a:xfrm>
          <a:prstGeom prst="rect">
            <a:avLst/>
          </a:prstGeom>
          <a:noFill/>
          <a:ln>
            <a:solidFill>
              <a:srgbClr val="FF0000"/>
            </a:solidFill>
          </a:ln>
        </p:spPr>
        <p:txBody>
          <a:bodyPr wrap="square" rtlCol="0">
            <a:spAutoFit/>
          </a:bodyPr>
          <a:lstStyle/>
          <a:p>
            <a:r>
              <a:rPr lang="en-US" sz="4000" dirty="0" smtClean="0">
                <a:solidFill>
                  <a:srgbClr val="FF0000"/>
                </a:solidFill>
              </a:rPr>
              <a:t>Extremes, </a:t>
            </a:r>
          </a:p>
          <a:p>
            <a:r>
              <a:rPr lang="en-US" sz="4000" dirty="0" smtClean="0">
                <a:solidFill>
                  <a:srgbClr val="FF0000"/>
                </a:solidFill>
              </a:rPr>
              <a:t>Black swans, </a:t>
            </a:r>
          </a:p>
          <a:p>
            <a:r>
              <a:rPr lang="en-US" sz="4000" dirty="0" smtClean="0">
                <a:solidFill>
                  <a:srgbClr val="FF0000"/>
                </a:solidFill>
              </a:rPr>
              <a:t>Spurious oscillations</a:t>
            </a:r>
          </a:p>
          <a:p>
            <a:r>
              <a:rPr lang="en-US" sz="4000" dirty="0">
                <a:solidFill>
                  <a:srgbClr val="FF0000"/>
                </a:solidFill>
              </a:rPr>
              <a:t>Abrupt changes, </a:t>
            </a:r>
            <a:endParaRPr lang="en-US" sz="4000" dirty="0" smtClean="0">
              <a:solidFill>
                <a:srgbClr val="FF0000"/>
              </a:solidFill>
            </a:endParaRPr>
          </a:p>
          <a:p>
            <a:r>
              <a:rPr lang="en-US" sz="4000" dirty="0" smtClean="0">
                <a:solidFill>
                  <a:srgbClr val="FF0000"/>
                </a:solidFill>
              </a:rPr>
              <a:t>Tipping </a:t>
            </a:r>
            <a:r>
              <a:rPr lang="en-US" sz="4000" dirty="0">
                <a:solidFill>
                  <a:srgbClr val="FF0000"/>
                </a:solidFill>
              </a:rPr>
              <a:t>points</a:t>
            </a:r>
            <a:r>
              <a:rPr lang="is-IS" sz="4000" dirty="0">
                <a:solidFill>
                  <a:srgbClr val="FF0000"/>
                </a:solidFill>
              </a:rPr>
              <a:t>…</a:t>
            </a:r>
            <a:r>
              <a:rPr lang="is-IS" sz="4000" dirty="0" smtClean="0">
                <a:solidFill>
                  <a:srgbClr val="FF0000"/>
                </a:solidFill>
              </a:rPr>
              <a:t>.</a:t>
            </a:r>
            <a:endParaRPr lang="en-US" sz="4000" dirty="0">
              <a:solidFill>
                <a:srgbClr val="FF0000"/>
              </a:solidFill>
            </a:endParaRPr>
          </a:p>
        </p:txBody>
      </p:sp>
      <p:sp>
        <p:nvSpPr>
          <p:cNvPr id="4" name="TextBox 3"/>
          <p:cNvSpPr txBox="1"/>
          <p:nvPr/>
        </p:nvSpPr>
        <p:spPr>
          <a:xfrm>
            <a:off x="1814186" y="351638"/>
            <a:ext cx="5937943" cy="707886"/>
          </a:xfrm>
          <a:prstGeom prst="rect">
            <a:avLst/>
          </a:prstGeom>
          <a:noFill/>
          <a:ln>
            <a:solidFill>
              <a:srgbClr val="008000"/>
            </a:solidFill>
          </a:ln>
        </p:spPr>
        <p:txBody>
          <a:bodyPr wrap="none" rtlCol="0">
            <a:spAutoFit/>
          </a:bodyPr>
          <a:lstStyle/>
          <a:p>
            <a:r>
              <a:rPr lang="en-US" sz="4000" dirty="0" smtClean="0">
                <a:solidFill>
                  <a:srgbClr val="008000"/>
                </a:solidFill>
              </a:rPr>
              <a:t>Scaling in probability space:</a:t>
            </a:r>
            <a:endParaRPr lang="en-US" sz="4000" dirty="0">
              <a:solidFill>
                <a:srgbClr val="008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32312886"/>
              </p:ext>
            </p:extLst>
          </p:nvPr>
        </p:nvGraphicFramePr>
        <p:xfrm>
          <a:off x="2759075" y="1090613"/>
          <a:ext cx="4121150" cy="803275"/>
        </p:xfrm>
        <a:graphic>
          <a:graphicData uri="http://schemas.openxmlformats.org/presentationml/2006/ole">
            <mc:AlternateContent xmlns:mc="http://schemas.openxmlformats.org/markup-compatibility/2006">
              <mc:Choice xmlns:v="urn:schemas-microsoft-com:vml" Requires="v">
                <p:oleObj spid="_x0000_s135367" name="Equation" r:id="rId4" imgW="1752600" imgH="342900" progId="Equation.DSMT4">
                  <p:embed/>
                </p:oleObj>
              </mc:Choice>
              <mc:Fallback>
                <p:oleObj name="Equation" r:id="rId4" imgW="1752600" imgH="342900" progId="Equation.DSMT4">
                  <p:embed/>
                  <p:pic>
                    <p:nvPicPr>
                      <p:cNvPr id="0" name=""/>
                      <p:cNvPicPr/>
                      <p:nvPr/>
                    </p:nvPicPr>
                    <p:blipFill>
                      <a:blip r:embed="rId5"/>
                      <a:stretch>
                        <a:fillRect/>
                      </a:stretch>
                    </p:blipFill>
                    <p:spPr>
                      <a:xfrm>
                        <a:off x="2759075" y="1090613"/>
                        <a:ext cx="4121150" cy="803275"/>
                      </a:xfrm>
                      <a:prstGeom prst="rect">
                        <a:avLst/>
                      </a:prstGeom>
                    </p:spPr>
                  </p:pic>
                </p:oleObj>
              </mc:Fallback>
            </mc:AlternateContent>
          </a:graphicData>
        </a:graphic>
      </p:graphicFrame>
      <p:sp>
        <p:nvSpPr>
          <p:cNvPr id="6" name="TextBox 5"/>
          <p:cNvSpPr txBox="1"/>
          <p:nvPr/>
        </p:nvSpPr>
        <p:spPr>
          <a:xfrm>
            <a:off x="229900" y="6043689"/>
            <a:ext cx="184666" cy="369332"/>
          </a:xfrm>
          <a:prstGeom prst="rect">
            <a:avLst/>
          </a:prstGeom>
          <a:noFill/>
        </p:spPr>
        <p:txBody>
          <a:bodyPr wrap="none" rtlCol="0">
            <a:spAutoFit/>
          </a:bodyPr>
          <a:lstStyle/>
          <a:p>
            <a:endParaRPr lang="en-US" dirty="0"/>
          </a:p>
        </p:txBody>
      </p:sp>
      <p:sp>
        <p:nvSpPr>
          <p:cNvPr id="7" name="TextBox 6"/>
          <p:cNvSpPr txBox="1"/>
          <p:nvPr/>
        </p:nvSpPr>
        <p:spPr>
          <a:xfrm>
            <a:off x="7011084" y="6550223"/>
            <a:ext cx="2132916" cy="307777"/>
          </a:xfrm>
          <a:prstGeom prst="rect">
            <a:avLst/>
          </a:prstGeom>
          <a:noFill/>
        </p:spPr>
        <p:txBody>
          <a:bodyPr wrap="none" rtlCol="0">
            <a:spAutoFit/>
          </a:bodyPr>
          <a:lstStyle/>
          <a:p>
            <a:r>
              <a:rPr lang="en-US" sz="1400" dirty="0" smtClean="0"/>
              <a:t>(short course, Wednesday)</a:t>
            </a:r>
            <a:endParaRPr lang="en-US" sz="1400" dirty="0"/>
          </a:p>
        </p:txBody>
      </p:sp>
      <p:sp>
        <p:nvSpPr>
          <p:cNvPr id="3" name="TextBox 2"/>
          <p:cNvSpPr txBox="1"/>
          <p:nvPr/>
        </p:nvSpPr>
        <p:spPr>
          <a:xfrm>
            <a:off x="990600" y="5443524"/>
            <a:ext cx="7328298" cy="1477328"/>
          </a:xfrm>
          <a:prstGeom prst="rect">
            <a:avLst/>
          </a:prstGeom>
          <a:noFill/>
        </p:spPr>
        <p:txBody>
          <a:bodyPr wrap="none" rtlCol="0">
            <a:spAutoFit/>
          </a:bodyPr>
          <a:lstStyle/>
          <a:p>
            <a:r>
              <a:rPr lang="en-US" dirty="0" smtClean="0">
                <a:solidFill>
                  <a:srgbClr val="008000"/>
                </a:solidFill>
              </a:rPr>
              <a:t>Mechanisms: </a:t>
            </a:r>
          </a:p>
          <a:p>
            <a:r>
              <a:rPr lang="en-US" dirty="0" smtClean="0"/>
              <a:t>Central limit theorem (</a:t>
            </a:r>
            <a:r>
              <a:rPr lang="en-US" dirty="0" err="1" smtClean="0"/>
              <a:t>q</a:t>
            </a:r>
            <a:r>
              <a:rPr lang="en-US" baseline="-25000" dirty="0" err="1" smtClean="0"/>
              <a:t>D</a:t>
            </a:r>
            <a:r>
              <a:rPr lang="en-US" dirty="0" smtClean="0"/>
              <a:t>&lt;2) </a:t>
            </a:r>
          </a:p>
          <a:p>
            <a:r>
              <a:rPr lang="en-US" dirty="0" smtClean="0"/>
              <a:t>Cascades: </a:t>
            </a:r>
            <a:r>
              <a:rPr lang="en-US" dirty="0" err="1" smtClean="0"/>
              <a:t>Multifractal</a:t>
            </a:r>
            <a:r>
              <a:rPr lang="en-US" dirty="0" smtClean="0"/>
              <a:t> Butterfly effect/1</a:t>
            </a:r>
            <a:r>
              <a:rPr lang="en-US" baseline="30000" dirty="0" smtClean="0"/>
              <a:t>st</a:t>
            </a:r>
            <a:r>
              <a:rPr lang="en-US" dirty="0" smtClean="0"/>
              <a:t> order </a:t>
            </a:r>
            <a:r>
              <a:rPr lang="en-US" dirty="0" err="1" smtClean="0"/>
              <a:t>Multifractal</a:t>
            </a:r>
            <a:r>
              <a:rPr lang="en-US" dirty="0" smtClean="0"/>
              <a:t> phase transitions</a:t>
            </a:r>
          </a:p>
          <a:p>
            <a:r>
              <a:rPr lang="en-US" dirty="0" smtClean="0"/>
              <a:t>Self-Organized Criticality</a:t>
            </a:r>
          </a:p>
          <a:p>
            <a:r>
              <a:rPr lang="en-US" dirty="0" smtClean="0"/>
              <a:t>Continuous Additive and Multiplicative noise</a:t>
            </a:r>
            <a:endParaRPr lang="en-US" dirty="0"/>
          </a:p>
        </p:txBody>
      </p:sp>
    </p:spTree>
    <p:extLst>
      <p:ext uri="{BB962C8B-B14F-4D97-AF65-F5344CB8AC3E}">
        <p14:creationId xmlns:p14="http://schemas.microsoft.com/office/powerpoint/2010/main" val="3404852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40"/>
            <a:ext cx="8229600" cy="1841500"/>
          </a:xfrm>
          <a:ln>
            <a:solidFill>
              <a:srgbClr val="FF0000"/>
            </a:solidFill>
            <a:miter lim="800000"/>
            <a:headEnd/>
            <a:tailEnd/>
          </a:ln>
        </p:spPr>
        <p:txBody>
          <a:bodyPr>
            <a:normAutofit/>
          </a:bodyPr>
          <a:lstStyle/>
          <a:p>
            <a:r>
              <a:rPr lang="en-US" dirty="0" smtClean="0">
                <a:solidFill>
                  <a:srgbClr val="FF0000"/>
                </a:solidFill>
                <a:latin typeface="Calibri" charset="0"/>
              </a:rPr>
              <a:t>Predictions and projections should be based on real world climates</a:t>
            </a:r>
            <a:endParaRPr lang="en-US" dirty="0">
              <a:solidFill>
                <a:srgbClr val="660066"/>
              </a:solidFill>
              <a:latin typeface="Calibri" charset="0"/>
            </a:endParaRPr>
          </a:p>
        </p:txBody>
      </p:sp>
      <p:sp>
        <p:nvSpPr>
          <p:cNvPr id="86018" name="Rectangle 7"/>
          <p:cNvSpPr>
            <a:spLocks noChangeArrowheads="1"/>
          </p:cNvSpPr>
          <p:nvPr/>
        </p:nvSpPr>
        <p:spPr bwMode="auto">
          <a:xfrm>
            <a:off x="1033463" y="2190755"/>
            <a:ext cx="44640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1600"/>
              <a:t>Weather systems (&lt;10 days) generated by GCMs </a:t>
            </a:r>
          </a:p>
          <a:p>
            <a:pPr algn="just"/>
            <a:r>
              <a:rPr lang="en-GB" sz="1600"/>
              <a:t>= random weather noise (statistics)… </a:t>
            </a:r>
          </a:p>
          <a:p>
            <a:pPr algn="just"/>
            <a:r>
              <a:rPr lang="en-GB" sz="1600">
                <a:solidFill>
                  <a:srgbClr val="FF0000"/>
                </a:solidFill>
              </a:rPr>
              <a:t>but not fully realistic</a:t>
            </a:r>
            <a:endParaRPr lang="en-US" sz="1600">
              <a:solidFill>
                <a:srgbClr val="FF0000"/>
              </a:solidFill>
            </a:endParaRPr>
          </a:p>
        </p:txBody>
      </p:sp>
      <p:cxnSp>
        <p:nvCxnSpPr>
          <p:cNvPr id="7" name="Straight Arrow Connector 6"/>
          <p:cNvCxnSpPr/>
          <p:nvPr/>
        </p:nvCxnSpPr>
        <p:spPr bwMode="auto">
          <a:xfrm flipH="1">
            <a:off x="2919420" y="3111502"/>
            <a:ext cx="1587" cy="436563"/>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6020" name="Oval 21"/>
          <p:cNvSpPr>
            <a:spLocks noChangeArrowheads="1"/>
          </p:cNvSpPr>
          <p:nvPr/>
        </p:nvSpPr>
        <p:spPr bwMode="auto">
          <a:xfrm>
            <a:off x="1609725" y="3548063"/>
            <a:ext cx="2376488" cy="1223963"/>
          </a:xfrm>
          <a:prstGeom prst="ellipse">
            <a:avLst/>
          </a:prstGeom>
          <a:solidFill>
            <a:srgbClr val="FFFF00"/>
          </a:solidFill>
          <a:ln w="9525">
            <a:solidFill>
              <a:schemeClr val="tx1"/>
            </a:solidFill>
            <a:round/>
            <a:headEnd/>
            <a:tailEnd/>
          </a:ln>
        </p:spPr>
        <p:txBody>
          <a:bodyPr/>
          <a:lstStyle/>
          <a:p>
            <a:endParaRPr lang="en-US">
              <a:solidFill>
                <a:srgbClr val="000000"/>
              </a:solidFill>
            </a:endParaRPr>
          </a:p>
        </p:txBody>
      </p:sp>
      <p:sp>
        <p:nvSpPr>
          <p:cNvPr id="86024" name="Rectangle 15"/>
          <p:cNvSpPr>
            <a:spLocks noChangeArrowheads="1"/>
          </p:cNvSpPr>
          <p:nvPr/>
        </p:nvSpPr>
        <p:spPr bwMode="auto">
          <a:xfrm>
            <a:off x="2114549" y="3692531"/>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solidFill>
                  <a:srgbClr val="660066"/>
                </a:solidFill>
              </a:rPr>
              <a:t>Model climate</a:t>
            </a:r>
            <a:endParaRPr lang="en-US">
              <a:solidFill>
                <a:srgbClr val="660066"/>
              </a:solidFill>
            </a:endParaRPr>
          </a:p>
        </p:txBody>
      </p:sp>
      <p:pic>
        <p:nvPicPr>
          <p:cNvPr id="860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4847" y="2736853"/>
            <a:ext cx="1082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6951" y="4871973"/>
            <a:ext cx="2865395" cy="923330"/>
          </a:xfrm>
          <a:prstGeom prst="rect">
            <a:avLst/>
          </a:prstGeom>
          <a:noFill/>
        </p:spPr>
        <p:txBody>
          <a:bodyPr wrap="square" rtlCol="0">
            <a:spAutoFit/>
          </a:bodyPr>
          <a:lstStyle/>
          <a:p>
            <a:r>
              <a:rPr lang="en-US" dirty="0" smtClean="0">
                <a:solidFill>
                  <a:srgbClr val="0000FF"/>
                </a:solidFill>
              </a:rPr>
              <a:t>Key finding: The models have surprisingly accurate statistical variability.</a:t>
            </a:r>
          </a:p>
        </p:txBody>
      </p:sp>
      <p:grpSp>
        <p:nvGrpSpPr>
          <p:cNvPr id="4" name="Group 3"/>
          <p:cNvGrpSpPr/>
          <p:nvPr/>
        </p:nvGrpSpPr>
        <p:grpSpPr>
          <a:xfrm>
            <a:off x="3417888" y="3905250"/>
            <a:ext cx="4485458" cy="2074269"/>
            <a:chOff x="3417888" y="3905250"/>
            <a:chExt cx="4485458" cy="2074269"/>
          </a:xfrm>
        </p:grpSpPr>
        <p:grpSp>
          <p:nvGrpSpPr>
            <p:cNvPr id="11" name="Group 10"/>
            <p:cNvGrpSpPr>
              <a:grpSpLocks/>
            </p:cNvGrpSpPr>
            <p:nvPr/>
          </p:nvGrpSpPr>
          <p:grpSpPr bwMode="auto">
            <a:xfrm>
              <a:off x="3417888" y="3905250"/>
              <a:ext cx="2520951" cy="1150939"/>
              <a:chOff x="3265488" y="2877741"/>
              <a:chExt cx="2520950" cy="863203"/>
            </a:xfrm>
          </p:grpSpPr>
          <p:sp>
            <p:nvSpPr>
              <p:cNvPr id="86030" name="Oval 21"/>
              <p:cNvSpPr>
                <a:spLocks noChangeArrowheads="1"/>
              </p:cNvSpPr>
              <p:nvPr/>
            </p:nvSpPr>
            <p:spPr bwMode="auto">
              <a:xfrm>
                <a:off x="3265488" y="2877741"/>
                <a:ext cx="2520950" cy="863203"/>
              </a:xfrm>
              <a:prstGeom prst="ellipse">
                <a:avLst/>
              </a:prstGeom>
              <a:solidFill>
                <a:srgbClr val="FFFF00"/>
              </a:solidFill>
              <a:ln w="9525">
                <a:solidFill>
                  <a:schemeClr val="tx1"/>
                </a:solidFill>
                <a:round/>
                <a:headEnd/>
                <a:tailEnd/>
              </a:ln>
            </p:spPr>
            <p:txBody>
              <a:bodyPr/>
              <a:lstStyle/>
              <a:p>
                <a:endParaRPr lang="en-US">
                  <a:solidFill>
                    <a:srgbClr val="000000"/>
                  </a:solidFill>
                </a:endParaRPr>
              </a:p>
            </p:txBody>
          </p:sp>
          <p:sp>
            <p:nvSpPr>
              <p:cNvPr id="86031" name="Rectangle 15"/>
              <p:cNvSpPr>
                <a:spLocks noChangeArrowheads="1"/>
              </p:cNvSpPr>
              <p:nvPr/>
            </p:nvSpPr>
            <p:spPr bwMode="auto">
              <a:xfrm>
                <a:off x="3884613" y="3125392"/>
                <a:ext cx="1277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660066"/>
                    </a:solidFill>
                  </a:rPr>
                  <a:t>Our climate</a:t>
                </a:r>
                <a:endParaRPr lang="en-US">
                  <a:solidFill>
                    <a:srgbClr val="660066"/>
                  </a:solidFill>
                </a:endParaRPr>
              </a:p>
            </p:txBody>
          </p:sp>
        </p:grpSp>
        <p:sp>
          <p:nvSpPr>
            <p:cNvPr id="3" name="TextBox 2"/>
            <p:cNvSpPr txBox="1"/>
            <p:nvPr/>
          </p:nvSpPr>
          <p:spPr>
            <a:xfrm>
              <a:off x="5173705" y="5056189"/>
              <a:ext cx="2729641" cy="923330"/>
            </a:xfrm>
            <a:prstGeom prst="rect">
              <a:avLst/>
            </a:prstGeom>
            <a:noFill/>
          </p:spPr>
          <p:txBody>
            <a:bodyPr wrap="square" rtlCol="0">
              <a:spAutoFit/>
            </a:bodyPr>
            <a:lstStyle/>
            <a:p>
              <a:r>
                <a:rPr lang="en-US" dirty="0">
                  <a:solidFill>
                    <a:srgbClr val="008000"/>
                  </a:solidFill>
                </a:rPr>
                <a:t>But each varies around its own </a:t>
              </a:r>
              <a:r>
                <a:rPr lang="en-US" dirty="0" smtClean="0">
                  <a:solidFill>
                    <a:srgbClr val="008000"/>
                  </a:solidFill>
                </a:rPr>
                <a:t>climate </a:t>
              </a:r>
              <a:r>
                <a:rPr lang="en-US" dirty="0">
                  <a:solidFill>
                    <a:srgbClr val="008000"/>
                  </a:solidFill>
                </a:rPr>
                <a:t>-  not the real world </a:t>
              </a:r>
              <a:r>
                <a:rPr lang="en-US" dirty="0" smtClean="0">
                  <a:solidFill>
                    <a:srgbClr val="008000"/>
                  </a:solidFill>
                </a:rPr>
                <a:t>climate.</a:t>
              </a:r>
              <a:endParaRPr lang="en-US" dirty="0">
                <a:solidFill>
                  <a:srgbClr val="008000"/>
                </a:solidFill>
              </a:endParaRPr>
            </a:p>
          </p:txBody>
        </p:sp>
      </p:grpSp>
      <p:grpSp>
        <p:nvGrpSpPr>
          <p:cNvPr id="6" name="Group 5"/>
          <p:cNvGrpSpPr/>
          <p:nvPr/>
        </p:nvGrpSpPr>
        <p:grpSpPr>
          <a:xfrm>
            <a:off x="1270000" y="6412468"/>
            <a:ext cx="8445501" cy="369332"/>
            <a:chOff x="1270000" y="6412468"/>
            <a:chExt cx="8445501" cy="369332"/>
          </a:xfrm>
        </p:grpSpPr>
        <p:sp>
          <p:nvSpPr>
            <p:cNvPr id="14" name="Rectangle 13"/>
            <p:cNvSpPr>
              <a:spLocks noChangeArrowheads="1"/>
            </p:cNvSpPr>
            <p:nvPr/>
          </p:nvSpPr>
          <p:spPr bwMode="auto">
            <a:xfrm>
              <a:off x="1925638" y="6412468"/>
              <a:ext cx="7789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solidFill>
                    <a:srgbClr val="FF0000"/>
                  </a:solidFill>
                </a:rPr>
                <a:t>Scaling models can use </a:t>
              </a:r>
              <a:r>
                <a:rPr lang="en-US" dirty="0">
                  <a:solidFill>
                    <a:srgbClr val="FF0000"/>
                  </a:solidFill>
                </a:rPr>
                <a:t>data to force convergence to the real climate.</a:t>
              </a:r>
            </a:p>
          </p:txBody>
        </p:sp>
        <p:cxnSp>
          <p:nvCxnSpPr>
            <p:cNvPr id="15" name="Straight Arrow Connector 14"/>
            <p:cNvCxnSpPr/>
            <p:nvPr/>
          </p:nvCxnSpPr>
          <p:spPr bwMode="auto">
            <a:xfrm>
              <a:off x="1270000" y="6638396"/>
              <a:ext cx="55722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custDataLst>
      <p:tags r:id="rId1"/>
    </p:custDataLst>
    <p:extLst>
      <p:ext uri="{BB962C8B-B14F-4D97-AF65-F5344CB8AC3E}">
        <p14:creationId xmlns:p14="http://schemas.microsoft.com/office/powerpoint/2010/main" val="2752584175"/>
      </p:ext>
    </p:extLst>
  </p:cSld>
  <p:clrMapOvr>
    <a:masterClrMapping/>
  </p:clrMapOvr>
  <p:transition xmlns:p14="http://schemas.microsoft.com/office/powerpoint/2010/main" spd="slow" advTm="65941"/>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a:xfrm>
            <a:off x="646054" y="274639"/>
            <a:ext cx="7748647" cy="1143000"/>
          </a:xfrm>
          <a:ln>
            <a:solidFill>
              <a:srgbClr val="FF0000"/>
            </a:solidFill>
          </a:ln>
        </p:spPr>
        <p:txBody>
          <a:bodyPr>
            <a:normAutofit fontScale="90000"/>
          </a:bodyPr>
          <a:lstStyle/>
          <a:p>
            <a:r>
              <a:rPr lang="en-US" dirty="0" smtClean="0">
                <a:solidFill>
                  <a:srgbClr val="FF0000"/>
                </a:solidFill>
              </a:rPr>
              <a:t>Using scaling </a:t>
            </a:r>
            <a:r>
              <a:rPr lang="en-US" dirty="0">
                <a:solidFill>
                  <a:srgbClr val="FF0000"/>
                </a:solidFill>
              </a:rPr>
              <a:t>for </a:t>
            </a:r>
            <a:r>
              <a:rPr lang="en-US" dirty="0" err="1">
                <a:solidFill>
                  <a:srgbClr val="FF0000"/>
                </a:solidFill>
              </a:rPr>
              <a:t>macroweather</a:t>
            </a:r>
            <a:r>
              <a:rPr lang="en-US" dirty="0">
                <a:solidFill>
                  <a:srgbClr val="FF0000"/>
                </a:solidFill>
              </a:rPr>
              <a:t> (long range) </a:t>
            </a:r>
            <a:r>
              <a:rPr lang="en-US" dirty="0" smtClean="0">
                <a:solidFill>
                  <a:srgbClr val="FF0000"/>
                </a:solidFill>
              </a:rPr>
              <a:t>forecasts</a:t>
            </a:r>
            <a:endParaRPr lang="en-US" dirty="0">
              <a:solidFill>
                <a:srgbClr val="FF0000"/>
              </a:solidFill>
            </a:endParaRPr>
          </a:p>
        </p:txBody>
      </p:sp>
      <p:sp>
        <p:nvSpPr>
          <p:cNvPr id="10" name="TextBox 9"/>
          <p:cNvSpPr txBox="1"/>
          <p:nvPr/>
        </p:nvSpPr>
        <p:spPr>
          <a:xfrm>
            <a:off x="7711889" y="6625174"/>
            <a:ext cx="1467068" cy="253916"/>
          </a:xfrm>
          <a:prstGeom prst="rect">
            <a:avLst/>
          </a:prstGeom>
          <a:noFill/>
        </p:spPr>
        <p:txBody>
          <a:bodyPr wrap="none" rtlCol="0">
            <a:spAutoFit/>
          </a:bodyPr>
          <a:lstStyle/>
          <a:p>
            <a:r>
              <a:rPr lang="en-US" sz="1050" dirty="0" smtClean="0"/>
              <a:t>With L. Del Rio Amador</a:t>
            </a:r>
            <a:endParaRPr lang="en-US" sz="1050" dirty="0"/>
          </a:p>
        </p:txBody>
      </p:sp>
      <p:grpSp>
        <p:nvGrpSpPr>
          <p:cNvPr id="3" name="Group 2"/>
          <p:cNvGrpSpPr/>
          <p:nvPr/>
        </p:nvGrpSpPr>
        <p:grpSpPr>
          <a:xfrm>
            <a:off x="457201" y="1397000"/>
            <a:ext cx="8686799" cy="4584700"/>
            <a:chOff x="457201" y="2133600"/>
            <a:chExt cx="8686799" cy="4584700"/>
          </a:xfrm>
        </p:grpSpPr>
        <p:grpSp>
          <p:nvGrpSpPr>
            <p:cNvPr id="4" name="Group 3"/>
            <p:cNvGrpSpPr/>
            <p:nvPr/>
          </p:nvGrpSpPr>
          <p:grpSpPr>
            <a:xfrm>
              <a:off x="457201" y="2133600"/>
              <a:ext cx="7937500" cy="3352800"/>
              <a:chOff x="1934262" y="1364834"/>
              <a:chExt cx="5175938" cy="2329832"/>
            </a:xfrm>
          </p:grpSpPr>
          <p:sp>
            <p:nvSpPr>
              <p:cNvPr id="5" name="Title 1"/>
              <p:cNvSpPr txBox="1">
                <a:spLocks/>
              </p:cNvSpPr>
              <p:nvPr/>
            </p:nvSpPr>
            <p:spPr>
              <a:xfrm>
                <a:off x="2173093" y="3197881"/>
                <a:ext cx="4698272" cy="4967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85" b="1" dirty="0" smtClean="0">
                    <a:solidFill>
                      <a:srgbClr val="FF0000"/>
                    </a:solidFill>
                  </a:rPr>
                  <a:t>Stochastic Seasonal to </a:t>
                </a:r>
                <a:r>
                  <a:rPr lang="en-US" sz="1585" b="1" dirty="0" err="1" smtClean="0">
                    <a:solidFill>
                      <a:srgbClr val="FF0000"/>
                    </a:solidFill>
                  </a:rPr>
                  <a:t>Interannual</a:t>
                </a:r>
                <a:r>
                  <a:rPr lang="en-US" sz="1585" b="1" dirty="0" smtClean="0">
                    <a:solidFill>
                      <a:srgbClr val="FF0000"/>
                    </a:solidFill>
                  </a:rPr>
                  <a:t> Prediction System</a:t>
                </a:r>
                <a:endParaRPr lang="es-ES" sz="1585" b="1" dirty="0">
                  <a:solidFill>
                    <a:srgbClr val="FF000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4262" y="1364834"/>
                <a:ext cx="5175938" cy="1940977"/>
              </a:xfrm>
              <a:prstGeom prst="rect">
                <a:avLst/>
              </a:prstGeom>
            </p:spPr>
          </p:pic>
        </p:grpSp>
        <p:sp>
          <p:nvSpPr>
            <p:cNvPr id="8" name="TextBox 7"/>
            <p:cNvSpPr txBox="1"/>
            <p:nvPr/>
          </p:nvSpPr>
          <p:spPr>
            <a:xfrm>
              <a:off x="1665586" y="5423682"/>
              <a:ext cx="7358843" cy="369332"/>
            </a:xfrm>
            <a:prstGeom prst="rect">
              <a:avLst/>
            </a:prstGeom>
            <a:noFill/>
          </p:spPr>
          <p:txBody>
            <a:bodyPr wrap="none" rtlCol="0">
              <a:spAutoFit/>
            </a:bodyPr>
            <a:lstStyle/>
            <a:p>
              <a:r>
                <a:rPr lang="en-US" dirty="0" smtClean="0">
                  <a:solidFill>
                    <a:srgbClr val="0000FF"/>
                  </a:solidFill>
                </a:rPr>
                <a:t>Based on high frequency response of the Fractional Energy Balance Equation</a:t>
              </a:r>
              <a:endParaRPr lang="en-US"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573625393"/>
                </p:ext>
              </p:extLst>
            </p:nvPr>
          </p:nvGraphicFramePr>
          <p:xfrm>
            <a:off x="1233123" y="5793014"/>
            <a:ext cx="2401835" cy="925286"/>
          </p:xfrm>
          <a:graphic>
            <a:graphicData uri="http://schemas.openxmlformats.org/presentationml/2006/ole">
              <mc:AlternateContent xmlns:mc="http://schemas.openxmlformats.org/markup-compatibility/2006">
                <mc:Choice xmlns:v="urn:schemas-microsoft-com:vml" Requires="v">
                  <p:oleObj spid="_x0000_s55722" name="Equation" r:id="rId4" imgW="1054100" imgH="406400" progId="Equation.DSMT4">
                    <p:embed/>
                  </p:oleObj>
                </mc:Choice>
                <mc:Fallback>
                  <p:oleObj name="Equation" r:id="rId4" imgW="1054100" imgH="406400" progId="Equation.DSMT4">
                    <p:embed/>
                    <p:pic>
                      <p:nvPicPr>
                        <p:cNvPr id="0" name=""/>
                        <p:cNvPicPr/>
                        <p:nvPr/>
                      </p:nvPicPr>
                      <p:blipFill>
                        <a:blip r:embed="rId5"/>
                        <a:stretch>
                          <a:fillRect/>
                        </a:stretch>
                      </p:blipFill>
                      <p:spPr>
                        <a:xfrm>
                          <a:off x="1233123" y="5793014"/>
                          <a:ext cx="2401835" cy="92528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92297429"/>
                </p:ext>
              </p:extLst>
            </p:nvPr>
          </p:nvGraphicFramePr>
          <p:xfrm>
            <a:off x="5982690" y="5881788"/>
            <a:ext cx="1956457" cy="773983"/>
          </p:xfrm>
          <a:graphic>
            <a:graphicData uri="http://schemas.openxmlformats.org/presentationml/2006/ole">
              <mc:AlternateContent xmlns:mc="http://schemas.openxmlformats.org/markup-compatibility/2006">
                <mc:Choice xmlns:v="urn:schemas-microsoft-com:vml" Requires="v">
                  <p:oleObj spid="_x0000_s55723" name="Equation" r:id="rId6" imgW="1155700" imgH="457200" progId="Equation.DSMT4">
                    <p:embed/>
                  </p:oleObj>
                </mc:Choice>
                <mc:Fallback>
                  <p:oleObj name="Equation" r:id="rId6" imgW="1155700" imgH="457200" progId="Equation.DSMT4">
                    <p:embed/>
                    <p:pic>
                      <p:nvPicPr>
                        <p:cNvPr id="0" name=""/>
                        <p:cNvPicPr/>
                        <p:nvPr/>
                      </p:nvPicPr>
                      <p:blipFill>
                        <a:blip r:embed="rId7"/>
                        <a:stretch>
                          <a:fillRect/>
                        </a:stretch>
                      </p:blipFill>
                      <p:spPr>
                        <a:xfrm>
                          <a:off x="5982690" y="5881788"/>
                          <a:ext cx="1956457" cy="773983"/>
                        </a:xfrm>
                        <a:prstGeom prst="rect">
                          <a:avLst/>
                        </a:prstGeom>
                      </p:spPr>
                    </p:pic>
                  </p:oleObj>
                </mc:Fallback>
              </mc:AlternateContent>
            </a:graphicData>
          </a:graphic>
        </p:graphicFrame>
        <p:cxnSp>
          <p:nvCxnSpPr>
            <p:cNvPr id="13" name="Straight Arrow Connector 12"/>
            <p:cNvCxnSpPr/>
            <p:nvPr/>
          </p:nvCxnSpPr>
          <p:spPr>
            <a:xfrm>
              <a:off x="3915323" y="6265298"/>
              <a:ext cx="169688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394025" y="6034465"/>
              <a:ext cx="749975" cy="461665"/>
            </a:xfrm>
            <a:prstGeom prst="rect">
              <a:avLst/>
            </a:prstGeom>
            <a:noFill/>
          </p:spPr>
          <p:txBody>
            <a:bodyPr wrap="none" rtlCol="0">
              <a:spAutoFit/>
            </a:bodyPr>
            <a:lstStyle/>
            <a:p>
              <a:r>
                <a:rPr lang="en-US" sz="2400" i="1" dirty="0" smtClean="0">
                  <a:solidFill>
                    <a:srgbClr val="008000"/>
                  </a:solidFill>
                </a:rPr>
                <a:t>t</a:t>
              </a:r>
              <a:r>
                <a:rPr lang="en-US" sz="2400" dirty="0" smtClean="0">
                  <a:solidFill>
                    <a:srgbClr val="008000"/>
                  </a:solidFill>
                </a:rPr>
                <a:t>&lt;&lt;</a:t>
              </a:r>
              <a:r>
                <a:rPr lang="en-US" sz="2400" dirty="0" smtClean="0">
                  <a:solidFill>
                    <a:srgbClr val="008000"/>
                  </a:solidFill>
                  <a:latin typeface="Symbol" charset="2"/>
                  <a:cs typeface="Symbol" charset="2"/>
                </a:rPr>
                <a:t>t</a:t>
              </a:r>
              <a:endParaRPr lang="en-US" sz="2400" dirty="0">
                <a:solidFill>
                  <a:srgbClr val="008000"/>
                </a:solidFill>
                <a:latin typeface="Symbol" charset="2"/>
                <a:cs typeface="Symbol" charset="2"/>
              </a:endParaRPr>
            </a:p>
          </p:txBody>
        </p:sp>
      </p:grpSp>
      <p:sp>
        <p:nvSpPr>
          <p:cNvPr id="7" name="TextBox 6"/>
          <p:cNvSpPr txBox="1"/>
          <p:nvPr/>
        </p:nvSpPr>
        <p:spPr>
          <a:xfrm>
            <a:off x="2754254" y="6325632"/>
            <a:ext cx="6519734" cy="369332"/>
          </a:xfrm>
          <a:prstGeom prst="rect">
            <a:avLst/>
          </a:prstGeom>
          <a:noFill/>
        </p:spPr>
        <p:txBody>
          <a:bodyPr wrap="none" rtlCol="0">
            <a:spAutoFit/>
          </a:bodyPr>
          <a:lstStyle/>
          <a:p>
            <a:r>
              <a:rPr lang="en-US" dirty="0" smtClean="0">
                <a:solidFill>
                  <a:srgbClr val="008000"/>
                </a:solidFill>
              </a:rPr>
              <a:t>New stochastic predictability limits</a:t>
            </a:r>
            <a:r>
              <a:rPr lang="mr-IN" dirty="0" smtClean="0">
                <a:solidFill>
                  <a:srgbClr val="008000"/>
                </a:solidFill>
              </a:rPr>
              <a:t>…</a:t>
            </a:r>
            <a:r>
              <a:rPr lang="en-US" dirty="0" smtClean="0">
                <a:solidFill>
                  <a:srgbClr val="008000"/>
                </a:solidFill>
              </a:rPr>
              <a:t> achieved on GCM control runs</a:t>
            </a:r>
            <a:endParaRPr lang="en-US" dirty="0">
              <a:solidFill>
                <a:srgbClr val="008000"/>
              </a:solidFill>
            </a:endParaRPr>
          </a:p>
        </p:txBody>
      </p:sp>
      <p:sp>
        <p:nvSpPr>
          <p:cNvPr id="14" name="TextBox 13"/>
          <p:cNvSpPr txBox="1"/>
          <p:nvPr/>
        </p:nvSpPr>
        <p:spPr>
          <a:xfrm>
            <a:off x="8315858" y="5721430"/>
            <a:ext cx="902811" cy="646331"/>
          </a:xfrm>
          <a:prstGeom prst="rect">
            <a:avLst/>
          </a:prstGeom>
          <a:noFill/>
        </p:spPr>
        <p:txBody>
          <a:bodyPr wrap="none" rtlCol="0">
            <a:spAutoFit/>
          </a:bodyPr>
          <a:lstStyle/>
          <a:p>
            <a:r>
              <a:rPr lang="en-US" dirty="0" smtClean="0">
                <a:solidFill>
                  <a:srgbClr val="008000"/>
                </a:solidFill>
                <a:latin typeface="Symbol" charset="2"/>
                <a:cs typeface="Symbol" charset="2"/>
              </a:rPr>
              <a:t>t </a:t>
            </a:r>
            <a:r>
              <a:rPr lang="en-US" dirty="0" smtClean="0">
                <a:solidFill>
                  <a:srgbClr val="008000"/>
                </a:solidFill>
              </a:rPr>
              <a:t>≈ 2yrs</a:t>
            </a:r>
            <a:endParaRPr lang="en-US" dirty="0" smtClean="0">
              <a:solidFill>
                <a:srgbClr val="008000"/>
              </a:solidFill>
              <a:latin typeface="Symbol" charset="2"/>
              <a:cs typeface="Symbol" charset="2"/>
            </a:endParaRPr>
          </a:p>
          <a:p>
            <a:r>
              <a:rPr lang="en-US" dirty="0" smtClean="0">
                <a:solidFill>
                  <a:srgbClr val="008000"/>
                </a:solidFill>
              </a:rPr>
              <a:t>H ≈ 0.4</a:t>
            </a:r>
            <a:endParaRPr lang="en-US" dirty="0">
              <a:solidFill>
                <a:srgbClr val="008000"/>
              </a:solidFill>
            </a:endParaRPr>
          </a:p>
        </p:txBody>
      </p:sp>
      <p:sp>
        <p:nvSpPr>
          <p:cNvPr id="15" name="Rectangle 14"/>
          <p:cNvSpPr/>
          <p:nvPr/>
        </p:nvSpPr>
        <p:spPr>
          <a:xfrm>
            <a:off x="5690145" y="3820877"/>
            <a:ext cx="3457397" cy="338554"/>
          </a:xfrm>
          <a:prstGeom prst="rect">
            <a:avLst/>
          </a:prstGeom>
        </p:spPr>
        <p:txBody>
          <a:bodyPr wrap="none">
            <a:spAutoFit/>
          </a:bodyPr>
          <a:lstStyle/>
          <a:p>
            <a:r>
              <a:rPr lang="en-US" sz="1600" dirty="0"/>
              <a:t>http://</a:t>
            </a:r>
            <a:r>
              <a:rPr lang="en-US" sz="1600" dirty="0" err="1"/>
              <a:t>www.physics.mcgill.ca</a:t>
            </a:r>
            <a:r>
              <a:rPr lang="en-US" sz="1600" dirty="0"/>
              <a:t>/</a:t>
            </a:r>
            <a:r>
              <a:rPr lang="en-US" sz="1600" dirty="0" err="1"/>
              <a:t>StocSIPS</a:t>
            </a:r>
            <a:r>
              <a:rPr lang="en-US" sz="1600" dirty="0"/>
              <a:t>/</a:t>
            </a:r>
          </a:p>
        </p:txBody>
      </p:sp>
    </p:spTree>
    <p:extLst>
      <p:ext uri="{BB962C8B-B14F-4D97-AF65-F5344CB8AC3E}">
        <p14:creationId xmlns:p14="http://schemas.microsoft.com/office/powerpoint/2010/main" val="3529419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700" y="3408622"/>
            <a:ext cx="3454400" cy="2510340"/>
            <a:chOff x="546100" y="1485898"/>
            <a:chExt cx="4178300" cy="1383508"/>
          </a:xfrm>
        </p:grpSpPr>
        <p:sp>
          <p:nvSpPr>
            <p:cNvPr id="11" name="TextBox 10"/>
            <p:cNvSpPr txBox="1"/>
            <p:nvPr/>
          </p:nvSpPr>
          <p:spPr>
            <a:xfrm>
              <a:off x="1585926" y="2284630"/>
              <a:ext cx="3138474" cy="584776"/>
            </a:xfrm>
            <a:prstGeom prst="rect">
              <a:avLst/>
            </a:prstGeom>
            <a:noFill/>
            <a:ln>
              <a:solidFill>
                <a:srgbClr val="FF0000"/>
              </a:solidFill>
            </a:ln>
          </p:spPr>
          <p:txBody>
            <a:bodyPr wrap="square" rtlCol="0">
              <a:spAutoFit/>
            </a:bodyPr>
            <a:lstStyle/>
            <a:p>
              <a:r>
                <a:rPr lang="en-US" sz="1600" dirty="0" err="1" smtClean="0">
                  <a:solidFill>
                    <a:srgbClr val="FF0000"/>
                  </a:solidFill>
                </a:rPr>
                <a:t>CanSIPS</a:t>
              </a:r>
              <a:r>
                <a:rPr lang="en-US" sz="1600" dirty="0" smtClean="0"/>
                <a:t> = </a:t>
              </a:r>
              <a:r>
                <a:rPr lang="en-US" sz="1600" dirty="0" smtClean="0">
                  <a:solidFill>
                    <a:srgbClr val="FF0000"/>
                  </a:solidFill>
                </a:rPr>
                <a:t>Can</a:t>
              </a:r>
              <a:r>
                <a:rPr lang="en-US" sz="1600" dirty="0" smtClean="0"/>
                <a:t>adian </a:t>
              </a:r>
              <a:r>
                <a:rPr lang="en-US" sz="1600" dirty="0" smtClean="0">
                  <a:solidFill>
                    <a:srgbClr val="FF0000"/>
                  </a:solidFill>
                </a:rPr>
                <a:t>S</a:t>
              </a:r>
              <a:r>
                <a:rPr lang="en-US" sz="1600" dirty="0" smtClean="0"/>
                <a:t>easonal and </a:t>
              </a:r>
              <a:r>
                <a:rPr lang="en-US" sz="1600" dirty="0" err="1" smtClean="0">
                  <a:solidFill>
                    <a:srgbClr val="FF0000"/>
                  </a:solidFill>
                </a:rPr>
                <a:t>I</a:t>
              </a:r>
              <a:r>
                <a:rPr lang="en-US" sz="1600" dirty="0" err="1" smtClean="0"/>
                <a:t>nterannual</a:t>
              </a:r>
              <a:r>
                <a:rPr lang="en-US" sz="1600" dirty="0" smtClean="0"/>
                <a:t> </a:t>
              </a:r>
              <a:r>
                <a:rPr lang="en-US" sz="1600" dirty="0" smtClean="0">
                  <a:solidFill>
                    <a:srgbClr val="FF0000"/>
                  </a:solidFill>
                </a:rPr>
                <a:t>P</a:t>
              </a:r>
              <a:r>
                <a:rPr lang="en-US" sz="1600" dirty="0" smtClean="0"/>
                <a:t>rediction </a:t>
              </a:r>
              <a:r>
                <a:rPr lang="en-US" sz="1600" dirty="0" smtClean="0">
                  <a:solidFill>
                    <a:srgbClr val="FF0000"/>
                  </a:solidFill>
                </a:rPr>
                <a:t>S</a:t>
              </a:r>
              <a:r>
                <a:rPr lang="en-US" sz="1600" dirty="0" smtClean="0"/>
                <a:t>ystem</a:t>
              </a:r>
              <a:endParaRPr lang="en-US" sz="1600" dirty="0"/>
            </a:p>
          </p:txBody>
        </p:sp>
        <p:sp>
          <p:nvSpPr>
            <p:cNvPr id="16" name="TextBox 15"/>
            <p:cNvSpPr txBox="1"/>
            <p:nvPr/>
          </p:nvSpPr>
          <p:spPr>
            <a:xfrm>
              <a:off x="1585926" y="1513895"/>
              <a:ext cx="3138474" cy="584776"/>
            </a:xfrm>
            <a:prstGeom prst="rect">
              <a:avLst/>
            </a:prstGeom>
            <a:noFill/>
            <a:ln>
              <a:solidFill>
                <a:srgbClr val="FF0000"/>
              </a:solidFill>
            </a:ln>
          </p:spPr>
          <p:txBody>
            <a:bodyPr wrap="square" rtlCol="0">
              <a:spAutoFit/>
            </a:bodyPr>
            <a:lstStyle/>
            <a:p>
              <a:r>
                <a:rPr lang="en-US" sz="1600" dirty="0" err="1" smtClean="0">
                  <a:solidFill>
                    <a:srgbClr val="FF0000"/>
                  </a:solidFill>
                </a:rPr>
                <a:t>StocSIPS</a:t>
              </a:r>
              <a:r>
                <a:rPr lang="en-US" sz="1600" dirty="0" smtClean="0"/>
                <a:t> = </a:t>
              </a:r>
              <a:r>
                <a:rPr lang="en-US" sz="1600" dirty="0" smtClean="0">
                  <a:solidFill>
                    <a:srgbClr val="FF0000"/>
                  </a:solidFill>
                </a:rPr>
                <a:t>Stoc</a:t>
              </a:r>
              <a:r>
                <a:rPr lang="en-US" sz="1600" dirty="0" smtClean="0"/>
                <a:t>hastic </a:t>
              </a:r>
              <a:r>
                <a:rPr lang="en-US" sz="1600" dirty="0" smtClean="0">
                  <a:solidFill>
                    <a:srgbClr val="FF0000"/>
                  </a:solidFill>
                </a:rPr>
                <a:t>S</a:t>
              </a:r>
              <a:r>
                <a:rPr lang="en-US" sz="1600" dirty="0" smtClean="0"/>
                <a:t>easonal and </a:t>
              </a:r>
              <a:r>
                <a:rPr lang="en-US" sz="1600" dirty="0" err="1" smtClean="0">
                  <a:solidFill>
                    <a:srgbClr val="FF0000"/>
                  </a:solidFill>
                </a:rPr>
                <a:t>I</a:t>
              </a:r>
              <a:r>
                <a:rPr lang="en-US" sz="1600" dirty="0" err="1" smtClean="0"/>
                <a:t>nterannual</a:t>
              </a:r>
              <a:r>
                <a:rPr lang="en-US" sz="1600" dirty="0" smtClean="0"/>
                <a:t> </a:t>
              </a:r>
              <a:r>
                <a:rPr lang="en-US" sz="1600" dirty="0" smtClean="0">
                  <a:solidFill>
                    <a:srgbClr val="FF0000"/>
                  </a:solidFill>
                </a:rPr>
                <a:t>P</a:t>
              </a:r>
              <a:r>
                <a:rPr lang="en-US" sz="1600" dirty="0" smtClean="0"/>
                <a:t>rediction </a:t>
              </a:r>
              <a:r>
                <a:rPr lang="en-US" sz="1600" dirty="0" smtClean="0">
                  <a:solidFill>
                    <a:srgbClr val="FF0000"/>
                  </a:solidFill>
                </a:rPr>
                <a:t>S</a:t>
              </a:r>
              <a:r>
                <a:rPr lang="en-US" sz="1600" dirty="0" smtClean="0"/>
                <a:t>ystem</a:t>
              </a:r>
              <a:endParaRPr lang="en-US" sz="1600" dirty="0"/>
            </a:p>
          </p:txBody>
        </p:sp>
        <p:sp>
          <p:nvSpPr>
            <p:cNvPr id="12" name="TextBox 11"/>
            <p:cNvSpPr txBox="1"/>
            <p:nvPr/>
          </p:nvSpPr>
          <p:spPr>
            <a:xfrm>
              <a:off x="546100" y="1485898"/>
              <a:ext cx="977900" cy="523220"/>
            </a:xfrm>
            <a:prstGeom prst="rect">
              <a:avLst/>
            </a:prstGeom>
            <a:noFill/>
          </p:spPr>
          <p:txBody>
            <a:bodyPr wrap="square" rtlCol="0">
              <a:spAutoFit/>
            </a:bodyPr>
            <a:lstStyle/>
            <a:p>
              <a:r>
                <a:rPr lang="en-US" sz="1400" dirty="0" smtClean="0">
                  <a:solidFill>
                    <a:srgbClr val="660066"/>
                  </a:solidFill>
                </a:rPr>
                <a:t>Based on </a:t>
              </a:r>
              <a:r>
                <a:rPr lang="en-US" sz="1400" dirty="0" err="1" smtClean="0">
                  <a:solidFill>
                    <a:srgbClr val="660066"/>
                  </a:solidFill>
                </a:rPr>
                <a:t>fGn</a:t>
              </a:r>
              <a:r>
                <a:rPr lang="en-US" sz="1400" dirty="0" smtClean="0">
                  <a:solidFill>
                    <a:srgbClr val="660066"/>
                  </a:solidFill>
                </a:rPr>
                <a:t> model</a:t>
              </a:r>
              <a:endParaRPr lang="en-US" sz="1400" dirty="0">
                <a:solidFill>
                  <a:srgbClr val="660066"/>
                </a:solidFill>
              </a:endParaRPr>
            </a:p>
          </p:txBody>
        </p:sp>
        <p:sp>
          <p:nvSpPr>
            <p:cNvPr id="18" name="TextBox 17"/>
            <p:cNvSpPr txBox="1"/>
            <p:nvPr/>
          </p:nvSpPr>
          <p:spPr>
            <a:xfrm>
              <a:off x="546100" y="2336004"/>
              <a:ext cx="977900" cy="307777"/>
            </a:xfrm>
            <a:prstGeom prst="rect">
              <a:avLst/>
            </a:prstGeom>
            <a:noFill/>
          </p:spPr>
          <p:txBody>
            <a:bodyPr wrap="square" rtlCol="0">
              <a:spAutoFit/>
            </a:bodyPr>
            <a:lstStyle/>
            <a:p>
              <a:r>
                <a:rPr lang="en-US" sz="1400" dirty="0" smtClean="0">
                  <a:solidFill>
                    <a:srgbClr val="660066"/>
                  </a:solidFill>
                </a:rPr>
                <a:t>GCMs</a:t>
              </a:r>
              <a:endParaRPr lang="en-US" sz="1400" dirty="0">
                <a:solidFill>
                  <a:srgbClr val="660066"/>
                </a:solidFill>
              </a:endParaRPr>
            </a:p>
          </p:txBody>
        </p:sp>
      </p:grpSp>
      <p:sp>
        <p:nvSpPr>
          <p:cNvPr id="2" name="CuadroTexto 1">
            <a:extLst>
              <a:ext uri="{FF2B5EF4-FFF2-40B4-BE49-F238E27FC236}">
                <a16:creationId xmlns="" xmlns:a16="http://schemas.microsoft.com/office/drawing/2014/main" id="{69650ADB-29E4-4D64-803A-4DB24B4A2396}"/>
              </a:ext>
            </a:extLst>
          </p:cNvPr>
          <p:cNvSpPr txBox="1"/>
          <p:nvPr/>
        </p:nvSpPr>
        <p:spPr>
          <a:xfrm>
            <a:off x="6762501" y="6465776"/>
            <a:ext cx="2357546" cy="429179"/>
          </a:xfrm>
          <a:prstGeom prst="rect">
            <a:avLst/>
          </a:prstGeom>
          <a:noFill/>
        </p:spPr>
        <p:txBody>
          <a:bodyPr wrap="none" lIns="181188" tIns="90594" rIns="181188" bIns="90594" rtlCol="0">
            <a:spAutoFit/>
          </a:bodyPr>
          <a:lstStyle/>
          <a:p>
            <a:r>
              <a:rPr lang="es-ES" sz="1600" dirty="0" err="1">
                <a:solidFill>
                  <a:srgbClr val="008000"/>
                </a:solidFill>
              </a:rPr>
              <a:t>Verification</a:t>
            </a:r>
            <a:r>
              <a:rPr lang="es-ES" sz="1600" dirty="0">
                <a:solidFill>
                  <a:srgbClr val="008000"/>
                </a:solidFill>
              </a:rPr>
              <a:t> </a:t>
            </a:r>
            <a:r>
              <a:rPr lang="en-US" sz="1600" dirty="0" smtClean="0">
                <a:solidFill>
                  <a:srgbClr val="008000"/>
                </a:solidFill>
              </a:rPr>
              <a:t>: </a:t>
            </a:r>
            <a:r>
              <a:rPr lang="en-US" sz="1600" dirty="0">
                <a:solidFill>
                  <a:srgbClr val="008000"/>
                </a:solidFill>
              </a:rPr>
              <a:t>2001-2010</a:t>
            </a:r>
            <a:endParaRPr lang="es-ES" sz="1600" dirty="0">
              <a:solidFill>
                <a:srgbClr val="008000"/>
              </a:solidFill>
            </a:endParaRPr>
          </a:p>
        </p:txBody>
      </p:sp>
      <p:grpSp>
        <p:nvGrpSpPr>
          <p:cNvPr id="32" name="Group 31"/>
          <p:cNvGrpSpPr/>
          <p:nvPr/>
        </p:nvGrpSpPr>
        <p:grpSpPr>
          <a:xfrm>
            <a:off x="3479801" y="825998"/>
            <a:ext cx="5725532" cy="4998438"/>
            <a:chOff x="3479801" y="1745242"/>
            <a:chExt cx="5725532" cy="4998438"/>
          </a:xfrm>
        </p:grpSpPr>
        <p:pic>
          <p:nvPicPr>
            <p:cNvPr id="15" name="Imagen 14">
              <a:extLst>
                <a:ext uri="{FF2B5EF4-FFF2-40B4-BE49-F238E27FC236}">
                  <a16:creationId xmlns="" xmlns:a16="http://schemas.microsoft.com/office/drawing/2014/main" id="{3F6A1A0E-D29B-4837-94B0-007995F95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801" y="1745242"/>
              <a:ext cx="5527105" cy="4998438"/>
            </a:xfrm>
            <a:prstGeom prst="rect">
              <a:avLst/>
            </a:prstGeom>
          </p:spPr>
        </p:pic>
        <p:grpSp>
          <p:nvGrpSpPr>
            <p:cNvPr id="31" name="Group 30"/>
            <p:cNvGrpSpPr/>
            <p:nvPr/>
          </p:nvGrpSpPr>
          <p:grpSpPr>
            <a:xfrm>
              <a:off x="4391101" y="1757941"/>
              <a:ext cx="4814232" cy="4297261"/>
              <a:chOff x="4391101" y="1745241"/>
              <a:chExt cx="4814232" cy="4297261"/>
            </a:xfrm>
          </p:grpSpPr>
          <p:sp>
            <p:nvSpPr>
              <p:cNvPr id="22" name="Rectangle 21"/>
              <p:cNvSpPr/>
              <p:nvPr/>
            </p:nvSpPr>
            <p:spPr>
              <a:xfrm flipH="1">
                <a:off x="4391101" y="4259522"/>
                <a:ext cx="1603299" cy="161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flipH="1">
                <a:off x="6600440" y="2609443"/>
                <a:ext cx="1756874" cy="369332"/>
              </a:xfrm>
              <a:prstGeom prst="rect">
                <a:avLst/>
              </a:prstGeom>
              <a:noFill/>
            </p:spPr>
            <p:txBody>
              <a:bodyPr wrap="none" rtlCol="0">
                <a:spAutoFit/>
              </a:bodyPr>
              <a:lstStyle/>
              <a:p>
                <a:r>
                  <a:rPr lang="en-US" dirty="0" err="1" smtClean="0">
                    <a:solidFill>
                      <a:srgbClr val="008000"/>
                    </a:solidFill>
                  </a:rPr>
                  <a:t>CanStoc</a:t>
                </a:r>
                <a:r>
                  <a:rPr lang="en-US" dirty="0" smtClean="0">
                    <a:solidFill>
                      <a:srgbClr val="008000"/>
                    </a:solidFill>
                  </a:rPr>
                  <a:t> = hybrid</a:t>
                </a:r>
                <a:endParaRPr lang="en-US" dirty="0">
                  <a:solidFill>
                    <a:srgbClr val="008000"/>
                  </a:solidFill>
                </a:endParaRPr>
              </a:p>
            </p:txBody>
          </p:sp>
          <p:sp>
            <p:nvSpPr>
              <p:cNvPr id="27" name="Rectangle 26"/>
              <p:cNvSpPr/>
              <p:nvPr/>
            </p:nvSpPr>
            <p:spPr>
              <a:xfrm flipH="1">
                <a:off x="8803705" y="2062380"/>
                <a:ext cx="340295" cy="39801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5400000" flipH="1">
                <a:off x="6612091" y="-446374"/>
                <a:ext cx="340295" cy="4723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4391101" y="1915389"/>
                <a:ext cx="29375" cy="231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flipH="1">
                <a:off x="7617977" y="4090541"/>
                <a:ext cx="1587356" cy="369332"/>
              </a:xfrm>
              <a:prstGeom prst="rect">
                <a:avLst/>
              </a:prstGeom>
              <a:noFill/>
            </p:spPr>
            <p:txBody>
              <a:bodyPr wrap="none" rtlCol="0">
                <a:spAutoFit/>
              </a:bodyPr>
              <a:lstStyle/>
              <a:p>
                <a:r>
                  <a:rPr lang="en-US" dirty="0" err="1" smtClean="0">
                    <a:solidFill>
                      <a:srgbClr val="FF0000"/>
                    </a:solidFill>
                  </a:rPr>
                  <a:t>CanSIPS</a:t>
                </a:r>
                <a:r>
                  <a:rPr lang="en-US" dirty="0" smtClean="0">
                    <a:solidFill>
                      <a:srgbClr val="FF0000"/>
                    </a:solidFill>
                  </a:rPr>
                  <a:t> (GCM)</a:t>
                </a:r>
                <a:endParaRPr lang="en-US" dirty="0">
                  <a:solidFill>
                    <a:srgbClr val="FF0000"/>
                  </a:solidFill>
                </a:endParaRPr>
              </a:p>
            </p:txBody>
          </p:sp>
          <p:sp>
            <p:nvSpPr>
              <p:cNvPr id="24" name="TextBox 23"/>
              <p:cNvSpPr txBox="1"/>
              <p:nvPr/>
            </p:nvSpPr>
            <p:spPr>
              <a:xfrm flipH="1">
                <a:off x="7070340" y="3485743"/>
                <a:ext cx="2097261" cy="369332"/>
              </a:xfrm>
              <a:prstGeom prst="rect">
                <a:avLst/>
              </a:prstGeom>
              <a:noFill/>
            </p:spPr>
            <p:txBody>
              <a:bodyPr wrap="none" rtlCol="0">
                <a:spAutoFit/>
              </a:bodyPr>
              <a:lstStyle/>
              <a:p>
                <a:r>
                  <a:rPr lang="en-US" dirty="0" err="1" smtClean="0">
                    <a:solidFill>
                      <a:srgbClr val="0000FF"/>
                    </a:solidFill>
                  </a:rPr>
                  <a:t>StocSIPS</a:t>
                </a:r>
                <a:r>
                  <a:rPr lang="en-US" dirty="0" smtClean="0">
                    <a:solidFill>
                      <a:srgbClr val="0000FF"/>
                    </a:solidFill>
                  </a:rPr>
                  <a:t> (stochastic)</a:t>
                </a:r>
                <a:endParaRPr lang="en-US" dirty="0">
                  <a:solidFill>
                    <a:srgbClr val="0000FF"/>
                  </a:solidFill>
                </a:endParaRPr>
              </a:p>
            </p:txBody>
          </p:sp>
          <p:sp>
            <p:nvSpPr>
              <p:cNvPr id="26" name="TextBox 25"/>
              <p:cNvSpPr txBox="1"/>
              <p:nvPr/>
            </p:nvSpPr>
            <p:spPr>
              <a:xfrm flipH="1">
                <a:off x="7778009" y="4951251"/>
                <a:ext cx="1251702" cy="369332"/>
              </a:xfrm>
              <a:prstGeom prst="rect">
                <a:avLst/>
              </a:prstGeom>
              <a:solidFill>
                <a:srgbClr val="FFFFFF"/>
              </a:solidFill>
            </p:spPr>
            <p:txBody>
              <a:bodyPr wrap="none" rtlCol="0">
                <a:spAutoFit/>
              </a:bodyPr>
              <a:lstStyle/>
              <a:p>
                <a:r>
                  <a:rPr lang="en-US" dirty="0" smtClean="0"/>
                  <a:t>persistence</a:t>
                </a:r>
                <a:endParaRPr lang="en-US" dirty="0"/>
              </a:p>
            </p:txBody>
          </p:sp>
        </p:grpSp>
      </p:grpSp>
      <p:sp>
        <p:nvSpPr>
          <p:cNvPr id="3" name="TextBox 2"/>
          <p:cNvSpPr txBox="1"/>
          <p:nvPr/>
        </p:nvSpPr>
        <p:spPr>
          <a:xfrm>
            <a:off x="4423847" y="5433686"/>
            <a:ext cx="4615804" cy="707886"/>
          </a:xfrm>
          <a:prstGeom prst="rect">
            <a:avLst/>
          </a:prstGeom>
          <a:solidFill>
            <a:srgbClr val="FFFFFF"/>
          </a:solidFill>
        </p:spPr>
        <p:txBody>
          <a:bodyPr wrap="square" rtlCol="0">
            <a:spAutoFit/>
          </a:bodyPr>
          <a:lstStyle/>
          <a:p>
            <a:pPr algn="ctr"/>
            <a:r>
              <a:rPr lang="en-US" sz="2000" dirty="0" smtClean="0">
                <a:solidFill>
                  <a:srgbClr val="FF0000"/>
                </a:solidFill>
              </a:rPr>
              <a:t>Lead time (months)</a:t>
            </a:r>
          </a:p>
          <a:p>
            <a:endParaRPr lang="en-US" sz="2000" dirty="0" smtClean="0">
              <a:solidFill>
                <a:srgbClr val="FF0000"/>
              </a:solidFill>
            </a:endParaRPr>
          </a:p>
        </p:txBody>
      </p:sp>
      <p:cxnSp>
        <p:nvCxnSpPr>
          <p:cNvPr id="34" name="Straight Connector 33"/>
          <p:cNvCxnSpPr/>
          <p:nvPr/>
        </p:nvCxnSpPr>
        <p:spPr>
          <a:xfrm flipV="1">
            <a:off x="4394200" y="1020082"/>
            <a:ext cx="5029202" cy="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57153" y="895914"/>
            <a:ext cx="1326054" cy="307777"/>
          </a:xfrm>
          <a:prstGeom prst="rect">
            <a:avLst/>
          </a:prstGeom>
          <a:solidFill>
            <a:srgbClr val="FFFFFF"/>
          </a:solidFill>
        </p:spPr>
        <p:txBody>
          <a:bodyPr wrap="none" rtlCol="0">
            <a:spAutoFit/>
          </a:bodyPr>
          <a:lstStyle/>
          <a:p>
            <a:r>
              <a:rPr lang="en-US" sz="1400" dirty="0" smtClean="0"/>
              <a:t>Perfect forecast</a:t>
            </a:r>
            <a:endParaRPr lang="en-US" sz="1400" dirty="0"/>
          </a:p>
        </p:txBody>
      </p:sp>
      <p:sp>
        <p:nvSpPr>
          <p:cNvPr id="41" name="TextBox 40"/>
          <p:cNvSpPr txBox="1"/>
          <p:nvPr/>
        </p:nvSpPr>
        <p:spPr>
          <a:xfrm>
            <a:off x="7014615" y="6290732"/>
            <a:ext cx="1839967" cy="338554"/>
          </a:xfrm>
          <a:prstGeom prst="rect">
            <a:avLst/>
          </a:prstGeom>
          <a:noFill/>
        </p:spPr>
        <p:txBody>
          <a:bodyPr wrap="none" rtlCol="0">
            <a:spAutoFit/>
          </a:bodyPr>
          <a:lstStyle/>
          <a:p>
            <a:r>
              <a:rPr lang="en-US" sz="1600" dirty="0" smtClean="0"/>
              <a:t>Training: 1980-2000</a:t>
            </a:r>
            <a:endParaRPr lang="en-US" sz="1600" dirty="0"/>
          </a:p>
        </p:txBody>
      </p:sp>
      <p:sp>
        <p:nvSpPr>
          <p:cNvPr id="21" name="Title 6">
            <a:extLst>
              <a:ext uri="{FF2B5EF4-FFF2-40B4-BE49-F238E27FC236}">
                <a16:creationId xmlns="" xmlns:a16="http://schemas.microsoft.com/office/drawing/2014/main" id="{85B14EEB-5881-4AC8-AC9C-2DB94906DC2C}"/>
              </a:ext>
            </a:extLst>
          </p:cNvPr>
          <p:cNvSpPr txBox="1">
            <a:spLocks/>
          </p:cNvSpPr>
          <p:nvPr/>
        </p:nvSpPr>
        <p:spPr>
          <a:xfrm>
            <a:off x="629104" y="31636"/>
            <a:ext cx="7885794" cy="808637"/>
          </a:xfrm>
          <a:prstGeom prst="rect">
            <a:avLst/>
          </a:prstGeom>
        </p:spPr>
        <p:style>
          <a:lnRef idx="2">
            <a:schemeClr val="accent4"/>
          </a:lnRef>
          <a:fillRef idx="1">
            <a:schemeClr val="lt1"/>
          </a:fillRef>
          <a:effectRef idx="0">
            <a:schemeClr val="accent4"/>
          </a:effectRef>
          <a:fontRef idx="minor">
            <a:schemeClr val="dk1"/>
          </a:fontRef>
        </p:style>
        <p:txBody>
          <a:bodyPr vert="horz" lIns="0" tIns="0" rIns="0" bIns="0" rtlCol="0" anchor="ctr">
            <a:noAutofit/>
          </a:bodyPr>
          <a:lstStyle>
            <a:lvl1pPr algn="l" defTabSz="461040" rtl="0" eaLnBrk="1" latinLnBrk="0" hangingPunct="1">
              <a:lnSpc>
                <a:spcPct val="90000"/>
              </a:lnSpc>
              <a:spcBef>
                <a:spcPct val="0"/>
              </a:spcBef>
              <a:buNone/>
              <a:defRPr sz="2218"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25187" algn="ctr">
              <a:lnSpc>
                <a:spcPct val="100000"/>
              </a:lnSpc>
            </a:pPr>
            <a:r>
              <a:rPr lang="en-US" sz="2800" spc="-59" dirty="0" smtClean="0">
                <a:solidFill>
                  <a:srgbClr val="3333B2"/>
                </a:solidFill>
                <a:latin typeface="Tahoma"/>
                <a:cs typeface="Tahoma"/>
              </a:rPr>
              <a:t>Mean skill </a:t>
            </a:r>
            <a:r>
              <a:rPr lang="en-US" sz="2800" spc="-59" dirty="0" err="1" smtClean="0">
                <a:solidFill>
                  <a:srgbClr val="3333B2"/>
                </a:solidFill>
                <a:latin typeface="Tahoma"/>
                <a:cs typeface="Tahoma"/>
              </a:rPr>
              <a:t>Hindcasts</a:t>
            </a:r>
            <a:r>
              <a:rPr lang="en-US" sz="2800" spc="-59" dirty="0" smtClean="0">
                <a:solidFill>
                  <a:srgbClr val="3333B2"/>
                </a:solidFill>
                <a:latin typeface="Tahoma"/>
                <a:cs typeface="Tahoma"/>
              </a:rPr>
              <a:t> of Global Mean Temperature </a:t>
            </a:r>
            <a:r>
              <a:rPr lang="en-US" sz="2800" spc="-59" dirty="0">
                <a:solidFill>
                  <a:srgbClr val="3333B2"/>
                </a:solidFill>
                <a:latin typeface="Tahoma"/>
                <a:cs typeface="Tahoma"/>
              </a:rPr>
              <a:t>Anomalies</a:t>
            </a:r>
            <a:endParaRPr lang="it-IT" sz="2800" dirty="0">
              <a:solidFill>
                <a:srgbClr val="3333B2"/>
              </a:solidFill>
              <a:latin typeface="Trebuchet MS"/>
              <a:cs typeface="Trebuchet MS"/>
            </a:endParaRPr>
          </a:p>
        </p:txBody>
      </p:sp>
      <p:sp>
        <p:nvSpPr>
          <p:cNvPr id="4" name="Rectangle 3"/>
          <p:cNvSpPr/>
          <p:nvPr/>
        </p:nvSpPr>
        <p:spPr>
          <a:xfrm rot="16200000">
            <a:off x="3259336" y="2781369"/>
            <a:ext cx="735548" cy="523220"/>
          </a:xfrm>
          <a:prstGeom prst="rect">
            <a:avLst/>
          </a:prstGeom>
          <a:solidFill>
            <a:schemeClr val="bg1"/>
          </a:solidFill>
        </p:spPr>
        <p:txBody>
          <a:bodyPr wrap="none">
            <a:spAutoFit/>
          </a:bodyPr>
          <a:lstStyle/>
          <a:p>
            <a:r>
              <a:rPr lang="en-US" sz="2800" dirty="0">
                <a:solidFill>
                  <a:srgbClr val="FF0000"/>
                </a:solidFill>
              </a:rPr>
              <a:t>skill</a:t>
            </a:r>
          </a:p>
        </p:txBody>
      </p:sp>
      <p:grpSp>
        <p:nvGrpSpPr>
          <p:cNvPr id="6" name="Group 5"/>
          <p:cNvGrpSpPr/>
          <p:nvPr/>
        </p:nvGrpSpPr>
        <p:grpSpPr>
          <a:xfrm>
            <a:off x="-12700" y="6189964"/>
            <a:ext cx="3454400" cy="623628"/>
            <a:chOff x="-12700" y="6189964"/>
            <a:chExt cx="3454400" cy="623628"/>
          </a:xfrm>
        </p:grpSpPr>
        <p:sp>
          <p:nvSpPr>
            <p:cNvPr id="33" name="TextBox 32"/>
            <p:cNvSpPr txBox="1"/>
            <p:nvPr/>
          </p:nvSpPr>
          <p:spPr>
            <a:xfrm>
              <a:off x="846974" y="6199294"/>
              <a:ext cx="2594726" cy="614298"/>
            </a:xfrm>
            <a:prstGeom prst="rect">
              <a:avLst/>
            </a:prstGeom>
            <a:noFill/>
            <a:ln>
              <a:solidFill>
                <a:srgbClr val="FF0000"/>
              </a:solidFill>
            </a:ln>
          </p:spPr>
          <p:txBody>
            <a:bodyPr wrap="square" rtlCol="0">
              <a:spAutoFit/>
            </a:bodyPr>
            <a:lstStyle/>
            <a:p>
              <a:r>
                <a:rPr lang="en-US" sz="1600" dirty="0" err="1" smtClean="0">
                  <a:solidFill>
                    <a:srgbClr val="FF0000"/>
                  </a:solidFill>
                </a:rPr>
                <a:t>CanStoc</a:t>
              </a:r>
              <a:r>
                <a:rPr lang="en-US" sz="1600" dirty="0" smtClean="0"/>
                <a:t> = </a:t>
              </a:r>
              <a:r>
                <a:rPr lang="en-US" sz="1600" dirty="0" err="1" smtClean="0">
                  <a:solidFill>
                    <a:srgbClr val="FF0000"/>
                  </a:solidFill>
                </a:rPr>
                <a:t>Can</a:t>
              </a:r>
              <a:r>
                <a:rPr lang="en-US" sz="1600" dirty="0" err="1" smtClean="0"/>
                <a:t>SIPS</a:t>
              </a:r>
              <a:r>
                <a:rPr lang="en-US" sz="1600" dirty="0" smtClean="0"/>
                <a:t> -</a:t>
              </a:r>
              <a:r>
                <a:rPr lang="en-US" sz="1600" dirty="0" err="1" smtClean="0">
                  <a:solidFill>
                    <a:srgbClr val="FF0000"/>
                  </a:solidFill>
                </a:rPr>
                <a:t>Stoc</a:t>
              </a:r>
              <a:r>
                <a:rPr lang="en-US" sz="1600" dirty="0" err="1" smtClean="0"/>
                <a:t>SIPS</a:t>
              </a:r>
              <a:r>
                <a:rPr lang="en-US" sz="1600" dirty="0" smtClean="0">
                  <a:solidFill>
                    <a:srgbClr val="000000"/>
                  </a:solidFill>
                </a:rPr>
                <a:t> hybrid</a:t>
              </a:r>
              <a:endParaRPr lang="en-US" sz="1600" dirty="0">
                <a:solidFill>
                  <a:srgbClr val="000000"/>
                </a:solidFill>
              </a:endParaRPr>
            </a:p>
          </p:txBody>
        </p:sp>
        <p:sp>
          <p:nvSpPr>
            <p:cNvPr id="37" name="TextBox 36"/>
            <p:cNvSpPr txBox="1"/>
            <p:nvPr/>
          </p:nvSpPr>
          <p:spPr>
            <a:xfrm>
              <a:off x="-12700" y="6189964"/>
              <a:ext cx="808477" cy="558453"/>
            </a:xfrm>
            <a:prstGeom prst="rect">
              <a:avLst/>
            </a:prstGeom>
            <a:noFill/>
          </p:spPr>
          <p:txBody>
            <a:bodyPr wrap="square" rtlCol="0">
              <a:spAutoFit/>
            </a:bodyPr>
            <a:lstStyle/>
            <a:p>
              <a:r>
                <a:rPr lang="en-US" sz="1400" dirty="0" smtClean="0">
                  <a:solidFill>
                    <a:srgbClr val="660066"/>
                  </a:solidFill>
                </a:rPr>
                <a:t>Hybrid</a:t>
              </a:r>
              <a:endParaRPr lang="en-US" sz="1400" dirty="0">
                <a:solidFill>
                  <a:srgbClr val="660066"/>
                </a:solidFill>
              </a:endParaRPr>
            </a:p>
          </p:txBody>
        </p:sp>
      </p:grpSp>
      <p:grpSp>
        <p:nvGrpSpPr>
          <p:cNvPr id="7" name="Group 6"/>
          <p:cNvGrpSpPr/>
          <p:nvPr/>
        </p:nvGrpSpPr>
        <p:grpSpPr>
          <a:xfrm>
            <a:off x="-12700" y="1798215"/>
            <a:ext cx="9229153" cy="5059785"/>
            <a:chOff x="-12700" y="1798215"/>
            <a:chExt cx="9229153" cy="5059785"/>
          </a:xfrm>
        </p:grpSpPr>
        <p:sp>
          <p:nvSpPr>
            <p:cNvPr id="5" name="Parallelogram 4"/>
            <p:cNvSpPr/>
            <p:nvPr/>
          </p:nvSpPr>
          <p:spPr>
            <a:xfrm flipH="1">
              <a:off x="4375147" y="1798215"/>
              <a:ext cx="4841306" cy="563985"/>
            </a:xfrm>
            <a:prstGeom prst="parallelogram">
              <a:avLst>
                <a:gd name="adj" fmla="val 1798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arallelogram 41"/>
            <p:cNvSpPr/>
            <p:nvPr/>
          </p:nvSpPr>
          <p:spPr>
            <a:xfrm flipH="1">
              <a:off x="-12700" y="6141572"/>
              <a:ext cx="4841306" cy="716428"/>
            </a:xfrm>
            <a:prstGeom prst="parallelogram">
              <a:avLst>
                <a:gd name="adj" fmla="val 267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608075" y="5091165"/>
            <a:ext cx="4284607" cy="461665"/>
            <a:chOff x="4597399" y="5216754"/>
            <a:chExt cx="4203296" cy="461665"/>
          </a:xfrm>
          <a:solidFill>
            <a:srgbClr val="FFFFFF"/>
          </a:solidFill>
        </p:grpSpPr>
        <p:sp>
          <p:nvSpPr>
            <p:cNvPr id="8" name="TextBox 7"/>
            <p:cNvSpPr txBox="1"/>
            <p:nvPr/>
          </p:nvSpPr>
          <p:spPr>
            <a:xfrm>
              <a:off x="4597399" y="5216754"/>
              <a:ext cx="598275" cy="461665"/>
            </a:xfrm>
            <a:prstGeom prst="rect">
              <a:avLst/>
            </a:prstGeom>
            <a:grpFill/>
          </p:spPr>
          <p:txBody>
            <a:bodyPr wrap="square" rtlCol="0">
              <a:spAutoFit/>
            </a:bodyPr>
            <a:lstStyle/>
            <a:p>
              <a:r>
                <a:rPr lang="en-US" sz="2400" dirty="0" smtClean="0"/>
                <a:t>0        </a:t>
              </a:r>
              <a:endParaRPr lang="en-US" sz="2400" dirty="0"/>
            </a:p>
          </p:txBody>
        </p:sp>
        <p:sp>
          <p:nvSpPr>
            <p:cNvPr id="43" name="TextBox 42"/>
            <p:cNvSpPr txBox="1"/>
            <p:nvPr/>
          </p:nvSpPr>
          <p:spPr>
            <a:xfrm>
              <a:off x="5195674" y="5216754"/>
              <a:ext cx="598275" cy="461665"/>
            </a:xfrm>
            <a:prstGeom prst="rect">
              <a:avLst/>
            </a:prstGeom>
            <a:grpFill/>
          </p:spPr>
          <p:txBody>
            <a:bodyPr wrap="square" rtlCol="0">
              <a:spAutoFit/>
            </a:bodyPr>
            <a:lstStyle/>
            <a:p>
              <a:r>
                <a:rPr lang="en-US" sz="2400" dirty="0" smtClean="0"/>
                <a:t>2   </a:t>
              </a:r>
              <a:endParaRPr lang="en-US" sz="2400" dirty="0"/>
            </a:p>
          </p:txBody>
        </p:sp>
        <p:sp>
          <p:nvSpPr>
            <p:cNvPr id="44" name="TextBox 43"/>
            <p:cNvSpPr txBox="1"/>
            <p:nvPr/>
          </p:nvSpPr>
          <p:spPr>
            <a:xfrm>
              <a:off x="5793949" y="5216754"/>
              <a:ext cx="598275" cy="461665"/>
            </a:xfrm>
            <a:prstGeom prst="rect">
              <a:avLst/>
            </a:prstGeom>
            <a:grpFill/>
          </p:spPr>
          <p:txBody>
            <a:bodyPr wrap="square" rtlCol="0">
              <a:spAutoFit/>
            </a:bodyPr>
            <a:lstStyle/>
            <a:p>
              <a:r>
                <a:rPr lang="en-US" sz="2400" dirty="0" smtClean="0"/>
                <a:t>4   </a:t>
              </a:r>
              <a:endParaRPr lang="en-US" sz="2400" dirty="0"/>
            </a:p>
          </p:txBody>
        </p:sp>
        <p:sp>
          <p:nvSpPr>
            <p:cNvPr id="45" name="TextBox 44"/>
            <p:cNvSpPr txBox="1"/>
            <p:nvPr/>
          </p:nvSpPr>
          <p:spPr>
            <a:xfrm>
              <a:off x="6392224" y="5216754"/>
              <a:ext cx="598275" cy="461665"/>
            </a:xfrm>
            <a:prstGeom prst="rect">
              <a:avLst/>
            </a:prstGeom>
            <a:grpFill/>
          </p:spPr>
          <p:txBody>
            <a:bodyPr wrap="square" rtlCol="0">
              <a:spAutoFit/>
            </a:bodyPr>
            <a:lstStyle/>
            <a:p>
              <a:r>
                <a:rPr lang="en-US" sz="2400" dirty="0" smtClean="0"/>
                <a:t>6   </a:t>
              </a:r>
              <a:endParaRPr lang="en-US" sz="2400" dirty="0"/>
            </a:p>
          </p:txBody>
        </p:sp>
        <p:sp>
          <p:nvSpPr>
            <p:cNvPr id="46" name="TextBox 45"/>
            <p:cNvSpPr txBox="1"/>
            <p:nvPr/>
          </p:nvSpPr>
          <p:spPr>
            <a:xfrm>
              <a:off x="6990499" y="5216754"/>
              <a:ext cx="598275" cy="461665"/>
            </a:xfrm>
            <a:prstGeom prst="rect">
              <a:avLst/>
            </a:prstGeom>
            <a:grpFill/>
          </p:spPr>
          <p:txBody>
            <a:bodyPr wrap="square" rtlCol="0">
              <a:spAutoFit/>
            </a:bodyPr>
            <a:lstStyle/>
            <a:p>
              <a:r>
                <a:rPr lang="en-US" sz="2400" dirty="0" smtClean="0"/>
                <a:t>8   </a:t>
              </a:r>
              <a:endParaRPr lang="en-US" sz="2400" dirty="0"/>
            </a:p>
          </p:txBody>
        </p:sp>
        <p:sp>
          <p:nvSpPr>
            <p:cNvPr id="47" name="TextBox 46"/>
            <p:cNvSpPr txBox="1"/>
            <p:nvPr/>
          </p:nvSpPr>
          <p:spPr>
            <a:xfrm>
              <a:off x="7588775" y="5216754"/>
              <a:ext cx="694362" cy="461665"/>
            </a:xfrm>
            <a:prstGeom prst="rect">
              <a:avLst/>
            </a:prstGeom>
            <a:grpFill/>
          </p:spPr>
          <p:txBody>
            <a:bodyPr wrap="square" rtlCol="0">
              <a:spAutoFit/>
            </a:bodyPr>
            <a:lstStyle/>
            <a:p>
              <a:r>
                <a:rPr lang="en-US" sz="2400" dirty="0" smtClean="0"/>
                <a:t>10</a:t>
              </a:r>
              <a:endParaRPr lang="en-US" sz="2400" dirty="0"/>
            </a:p>
          </p:txBody>
        </p:sp>
        <p:sp>
          <p:nvSpPr>
            <p:cNvPr id="48" name="TextBox 47"/>
            <p:cNvSpPr txBox="1"/>
            <p:nvPr/>
          </p:nvSpPr>
          <p:spPr>
            <a:xfrm>
              <a:off x="8304045" y="5216754"/>
              <a:ext cx="496650" cy="461665"/>
            </a:xfrm>
            <a:prstGeom prst="rect">
              <a:avLst/>
            </a:prstGeom>
            <a:grpFill/>
          </p:spPr>
          <p:txBody>
            <a:bodyPr wrap="none" rtlCol="0">
              <a:spAutoFit/>
            </a:bodyPr>
            <a:lstStyle/>
            <a:p>
              <a:r>
                <a:rPr lang="en-US" sz="2400" dirty="0" smtClean="0"/>
                <a:t>12</a:t>
              </a:r>
              <a:endParaRPr lang="en-US" sz="2400" dirty="0"/>
            </a:p>
          </p:txBody>
        </p:sp>
      </p:grpSp>
      <p:sp>
        <p:nvSpPr>
          <p:cNvPr id="50" name="TextBox 49"/>
          <p:cNvSpPr txBox="1"/>
          <p:nvPr/>
        </p:nvSpPr>
        <p:spPr>
          <a:xfrm>
            <a:off x="3997709" y="5135958"/>
            <a:ext cx="598275" cy="461665"/>
          </a:xfrm>
          <a:prstGeom prst="rect">
            <a:avLst/>
          </a:prstGeom>
          <a:solidFill>
            <a:srgbClr val="FFFFFF"/>
          </a:solidFill>
        </p:spPr>
        <p:txBody>
          <a:bodyPr wrap="square" rtlCol="0">
            <a:spAutoFit/>
          </a:bodyPr>
          <a:lstStyle/>
          <a:p>
            <a:r>
              <a:rPr lang="en-US" sz="2400" dirty="0" smtClean="0"/>
              <a:t>        </a:t>
            </a:r>
            <a:endParaRPr lang="en-US" sz="2400" dirty="0"/>
          </a:p>
        </p:txBody>
      </p:sp>
      <p:sp>
        <p:nvSpPr>
          <p:cNvPr id="14" name="Rectangle 13"/>
          <p:cNvSpPr/>
          <p:nvPr/>
        </p:nvSpPr>
        <p:spPr>
          <a:xfrm>
            <a:off x="4353843" y="1108443"/>
            <a:ext cx="228832" cy="39827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356100" y="2558643"/>
            <a:ext cx="369332" cy="2350627"/>
            <a:chOff x="4356100" y="2444343"/>
            <a:chExt cx="369332" cy="2350627"/>
          </a:xfrm>
        </p:grpSpPr>
        <p:cxnSp>
          <p:nvCxnSpPr>
            <p:cNvPr id="38" name="Straight Arrow Connector 37"/>
            <p:cNvCxnSpPr/>
            <p:nvPr/>
          </p:nvCxnSpPr>
          <p:spPr>
            <a:xfrm>
              <a:off x="4442743" y="2444343"/>
              <a:ext cx="0" cy="2350627"/>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3833143" y="3868648"/>
              <a:ext cx="1415246" cy="369332"/>
            </a:xfrm>
            <a:prstGeom prst="rect">
              <a:avLst/>
            </a:prstGeom>
            <a:noFill/>
          </p:spPr>
          <p:txBody>
            <a:bodyPr wrap="none" rtlCol="0">
              <a:spAutoFit/>
            </a:bodyPr>
            <a:lstStyle/>
            <a:p>
              <a:r>
                <a:rPr lang="en-US" dirty="0" smtClean="0"/>
                <a:t>Negative skill</a:t>
              </a:r>
              <a:endParaRPr lang="en-US" dirty="0"/>
            </a:p>
          </p:txBody>
        </p:sp>
      </p:grpSp>
      <p:cxnSp>
        <p:nvCxnSpPr>
          <p:cNvPr id="49" name="Straight Connector 48"/>
          <p:cNvCxnSpPr/>
          <p:nvPr/>
        </p:nvCxnSpPr>
        <p:spPr>
          <a:xfrm>
            <a:off x="4737100" y="1172484"/>
            <a:ext cx="0" cy="3963474"/>
          </a:xfrm>
          <a:prstGeom prst="line">
            <a:avLst/>
          </a:prstGeom>
          <a:ln w="31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356100" y="2487966"/>
            <a:ext cx="5029202" cy="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0611954"/>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D12D35E-6503-4058-B21D-5C1599148F46}"/>
              </a:ext>
            </a:extLst>
          </p:cNvPr>
          <p:cNvPicPr>
            <a:picLocks noChangeAspect="1"/>
          </p:cNvPicPr>
          <p:nvPr/>
        </p:nvPicPr>
        <p:blipFill>
          <a:blip r:embed="rId2"/>
          <a:stretch>
            <a:fillRect/>
          </a:stretch>
        </p:blipFill>
        <p:spPr>
          <a:xfrm>
            <a:off x="67733" y="987077"/>
            <a:ext cx="4297680" cy="2599996"/>
          </a:xfrm>
          <a:prstGeom prst="rect">
            <a:avLst/>
          </a:prstGeom>
        </p:spPr>
      </p:pic>
      <p:pic>
        <p:nvPicPr>
          <p:cNvPr id="4" name="Imagen 3">
            <a:extLst>
              <a:ext uri="{FF2B5EF4-FFF2-40B4-BE49-F238E27FC236}">
                <a16:creationId xmlns:a16="http://schemas.microsoft.com/office/drawing/2014/main" xmlns="" id="{9AD3ED7C-CBBC-46E7-A2EF-3693CD03C71D}"/>
              </a:ext>
            </a:extLst>
          </p:cNvPr>
          <p:cNvPicPr>
            <a:picLocks noChangeAspect="1"/>
          </p:cNvPicPr>
          <p:nvPr/>
        </p:nvPicPr>
        <p:blipFill>
          <a:blip r:embed="rId3"/>
          <a:stretch>
            <a:fillRect/>
          </a:stretch>
        </p:blipFill>
        <p:spPr>
          <a:xfrm>
            <a:off x="67735" y="4249568"/>
            <a:ext cx="4297679" cy="2599996"/>
          </a:xfrm>
          <a:prstGeom prst="rect">
            <a:avLst/>
          </a:prstGeom>
        </p:spPr>
      </p:pic>
      <p:pic>
        <p:nvPicPr>
          <p:cNvPr id="5" name="Imagen 4">
            <a:extLst>
              <a:ext uri="{FF2B5EF4-FFF2-40B4-BE49-F238E27FC236}">
                <a16:creationId xmlns:a16="http://schemas.microsoft.com/office/drawing/2014/main" xmlns="" id="{B1E4898A-701E-415A-B664-8444215E6C80}"/>
              </a:ext>
            </a:extLst>
          </p:cNvPr>
          <p:cNvPicPr>
            <a:picLocks noChangeAspect="1"/>
          </p:cNvPicPr>
          <p:nvPr/>
        </p:nvPicPr>
        <p:blipFill>
          <a:blip r:embed="rId4"/>
          <a:stretch>
            <a:fillRect/>
          </a:stretch>
        </p:blipFill>
        <p:spPr>
          <a:xfrm>
            <a:off x="4639734" y="987077"/>
            <a:ext cx="4297679" cy="2599996"/>
          </a:xfrm>
          <a:prstGeom prst="rect">
            <a:avLst/>
          </a:prstGeom>
        </p:spPr>
      </p:pic>
      <p:sp>
        <p:nvSpPr>
          <p:cNvPr id="7" name="Rectangle 30">
            <a:extLst>
              <a:ext uri="{FF2B5EF4-FFF2-40B4-BE49-F238E27FC236}">
                <a16:creationId xmlns:a16="http://schemas.microsoft.com/office/drawing/2014/main" xmlns="" id="{FA98251A-773C-4161-BD90-93BB86207F79}"/>
              </a:ext>
            </a:extLst>
          </p:cNvPr>
          <p:cNvSpPr/>
          <p:nvPr/>
        </p:nvSpPr>
        <p:spPr>
          <a:xfrm>
            <a:off x="342053" y="544701"/>
            <a:ext cx="1785530" cy="304853"/>
          </a:xfrm>
          <a:prstGeom prst="rect">
            <a:avLst/>
          </a:prstGeom>
          <a:ln>
            <a:noFill/>
          </a:ln>
        </p:spPr>
        <p:txBody>
          <a:bodyPr wrap="none" lIns="71331" tIns="0" rIns="71331" bIns="0">
            <a:spAutoFit/>
          </a:bodyPr>
          <a:lstStyle/>
          <a:p>
            <a:r>
              <a:rPr lang="en-US" sz="1981" u="sng" spc="-59" dirty="0" err="1" smtClean="0">
                <a:latin typeface="Tahoma"/>
                <a:cs typeface="Tahoma"/>
              </a:rPr>
              <a:t>CanSIPS</a:t>
            </a:r>
            <a:r>
              <a:rPr lang="en-US" sz="1981" u="sng" spc="-59" dirty="0" smtClean="0">
                <a:latin typeface="Tahoma"/>
                <a:cs typeface="Tahoma"/>
              </a:rPr>
              <a:t> (GCM)</a:t>
            </a:r>
            <a:endParaRPr lang="es-ES" sz="1981" u="sng" dirty="0"/>
          </a:p>
        </p:txBody>
      </p:sp>
      <p:sp>
        <p:nvSpPr>
          <p:cNvPr id="8" name="Rectangle 30">
            <a:extLst>
              <a:ext uri="{FF2B5EF4-FFF2-40B4-BE49-F238E27FC236}">
                <a16:creationId xmlns:a16="http://schemas.microsoft.com/office/drawing/2014/main" xmlns="" id="{C7F3C26D-74FE-45BC-AD83-5DF923395148}"/>
              </a:ext>
            </a:extLst>
          </p:cNvPr>
          <p:cNvSpPr/>
          <p:nvPr/>
        </p:nvSpPr>
        <p:spPr>
          <a:xfrm>
            <a:off x="4905376" y="544701"/>
            <a:ext cx="1083079" cy="304853"/>
          </a:xfrm>
          <a:prstGeom prst="rect">
            <a:avLst/>
          </a:prstGeom>
          <a:ln>
            <a:noFill/>
          </a:ln>
        </p:spPr>
        <p:txBody>
          <a:bodyPr wrap="none" lIns="71331" tIns="0" rIns="71331" bIns="0">
            <a:spAutoFit/>
          </a:bodyPr>
          <a:lstStyle/>
          <a:p>
            <a:r>
              <a:rPr lang="en-US" sz="1981" u="sng" spc="-59" dirty="0">
                <a:latin typeface="Tahoma"/>
                <a:cs typeface="Tahoma"/>
              </a:rPr>
              <a:t>StocSIPS</a:t>
            </a:r>
          </a:p>
        </p:txBody>
      </p:sp>
      <p:sp>
        <p:nvSpPr>
          <p:cNvPr id="9" name="Rectangle 30">
            <a:extLst>
              <a:ext uri="{FF2B5EF4-FFF2-40B4-BE49-F238E27FC236}">
                <a16:creationId xmlns:a16="http://schemas.microsoft.com/office/drawing/2014/main" xmlns="" id="{B9069B74-5BE5-4E9B-AE12-81A66FB24DC2}"/>
              </a:ext>
            </a:extLst>
          </p:cNvPr>
          <p:cNvSpPr/>
          <p:nvPr/>
        </p:nvSpPr>
        <p:spPr>
          <a:xfrm>
            <a:off x="342056" y="3896892"/>
            <a:ext cx="1902523" cy="304853"/>
          </a:xfrm>
          <a:prstGeom prst="rect">
            <a:avLst/>
          </a:prstGeom>
          <a:ln>
            <a:noFill/>
          </a:ln>
        </p:spPr>
        <p:txBody>
          <a:bodyPr wrap="none" lIns="71331" tIns="0" rIns="71331" bIns="0">
            <a:spAutoFit/>
          </a:bodyPr>
          <a:lstStyle/>
          <a:p>
            <a:r>
              <a:rPr lang="en-US" sz="1981" u="sng" spc="-59" dirty="0" err="1" smtClean="0">
                <a:latin typeface="Tahoma"/>
                <a:cs typeface="Tahoma"/>
              </a:rPr>
              <a:t>CanStoc</a:t>
            </a:r>
            <a:r>
              <a:rPr lang="en-US" sz="1981" u="sng" spc="-59" dirty="0" smtClean="0">
                <a:latin typeface="Tahoma"/>
                <a:cs typeface="Tahoma"/>
              </a:rPr>
              <a:t> (hybrid)</a:t>
            </a:r>
            <a:endParaRPr lang="es-ES" sz="1981" u="sng" dirty="0"/>
          </a:p>
        </p:txBody>
      </p:sp>
      <p:sp>
        <p:nvSpPr>
          <p:cNvPr id="10" name="Rectangle 30">
            <a:extLst>
              <a:ext uri="{FF2B5EF4-FFF2-40B4-BE49-F238E27FC236}">
                <a16:creationId xmlns:a16="http://schemas.microsoft.com/office/drawing/2014/main" xmlns="" id="{3CE5DC44-642C-4C37-947C-0A78EB9EDFDF}"/>
              </a:ext>
            </a:extLst>
          </p:cNvPr>
          <p:cNvSpPr/>
          <p:nvPr/>
        </p:nvSpPr>
        <p:spPr>
          <a:xfrm>
            <a:off x="4637477" y="3821276"/>
            <a:ext cx="2121215" cy="304853"/>
          </a:xfrm>
          <a:prstGeom prst="rect">
            <a:avLst/>
          </a:prstGeom>
          <a:ln>
            <a:noFill/>
          </a:ln>
        </p:spPr>
        <p:txBody>
          <a:bodyPr wrap="none" lIns="71331" tIns="0" rIns="71331" bIns="0">
            <a:spAutoFit/>
          </a:bodyPr>
          <a:lstStyle/>
          <a:p>
            <a:r>
              <a:rPr lang="en-US" sz="1981" u="sng" spc="-59" dirty="0" err="1">
                <a:latin typeface="Tahoma"/>
                <a:cs typeface="Tahoma"/>
              </a:rPr>
              <a:t>CanStoc</a:t>
            </a:r>
            <a:r>
              <a:rPr lang="en-US" sz="1981" u="sng" spc="-59" dirty="0">
                <a:latin typeface="Tahoma"/>
                <a:cs typeface="Tahoma"/>
              </a:rPr>
              <a:t> - </a:t>
            </a:r>
            <a:r>
              <a:rPr lang="en-US" sz="1981" u="sng" spc="-59" dirty="0" err="1">
                <a:latin typeface="Tahoma"/>
                <a:cs typeface="Tahoma"/>
              </a:rPr>
              <a:t>CanSIPS</a:t>
            </a:r>
            <a:endParaRPr lang="en-US" sz="1981" u="sng" spc="-59" dirty="0">
              <a:latin typeface="Tahoma"/>
              <a:cs typeface="Tahoma"/>
            </a:endParaRPr>
          </a:p>
        </p:txBody>
      </p:sp>
      <p:pic>
        <p:nvPicPr>
          <p:cNvPr id="11" name="Imagen 10">
            <a:extLst>
              <a:ext uri="{FF2B5EF4-FFF2-40B4-BE49-F238E27FC236}">
                <a16:creationId xmlns:a16="http://schemas.microsoft.com/office/drawing/2014/main" xmlns="" id="{97F80B2E-0B01-46EF-B8D5-B4F17C3C57DB}"/>
              </a:ext>
            </a:extLst>
          </p:cNvPr>
          <p:cNvPicPr>
            <a:picLocks noChangeAspect="1"/>
          </p:cNvPicPr>
          <p:nvPr/>
        </p:nvPicPr>
        <p:blipFill>
          <a:blip r:embed="rId5"/>
          <a:stretch>
            <a:fillRect/>
          </a:stretch>
        </p:blipFill>
        <p:spPr>
          <a:xfrm>
            <a:off x="4639734" y="4201718"/>
            <a:ext cx="4297679" cy="2599995"/>
          </a:xfrm>
          <a:prstGeom prst="rect">
            <a:avLst/>
          </a:prstGeom>
        </p:spPr>
      </p:pic>
      <p:sp>
        <p:nvSpPr>
          <p:cNvPr id="12" name="Rectangle 30">
            <a:extLst>
              <a:ext uri="{FF2B5EF4-FFF2-40B4-BE49-F238E27FC236}">
                <a16:creationId xmlns:a16="http://schemas.microsoft.com/office/drawing/2014/main" xmlns="" id="{A9389166-B662-4FE0-B901-32585CA4A648}"/>
              </a:ext>
            </a:extLst>
          </p:cNvPr>
          <p:cNvSpPr/>
          <p:nvPr/>
        </p:nvSpPr>
        <p:spPr>
          <a:xfrm>
            <a:off x="1541533" y="43438"/>
            <a:ext cx="6520170" cy="430887"/>
          </a:xfrm>
          <a:prstGeom prst="rect">
            <a:avLst/>
          </a:prstGeom>
          <a:ln>
            <a:noFill/>
          </a:ln>
        </p:spPr>
        <p:txBody>
          <a:bodyPr wrap="none" lIns="71331" tIns="0" rIns="71331" bIns="0">
            <a:spAutoFit/>
          </a:bodyPr>
          <a:lstStyle/>
          <a:p>
            <a:r>
              <a:rPr lang="en-US" sz="2800" u="sng" spc="-59" dirty="0" smtClean="0">
                <a:latin typeface="Tahoma"/>
                <a:cs typeface="Tahoma"/>
              </a:rPr>
              <a:t>0-</a:t>
            </a:r>
            <a:r>
              <a:rPr lang="en-US" sz="2800" u="sng" spc="-59" dirty="0">
                <a:latin typeface="Tahoma"/>
                <a:cs typeface="Tahoma"/>
              </a:rPr>
              <a:t>months </a:t>
            </a:r>
            <a:r>
              <a:rPr lang="en-US" sz="2800" u="sng" spc="-59" dirty="0" smtClean="0">
                <a:latin typeface="Tahoma"/>
                <a:cs typeface="Tahoma"/>
              </a:rPr>
              <a:t>lead Skill (</a:t>
            </a:r>
            <a:r>
              <a:rPr lang="en-US" sz="2800" u="sng" spc="-59" dirty="0" err="1" smtClean="0">
                <a:latin typeface="Tahoma"/>
                <a:cs typeface="Tahoma"/>
              </a:rPr>
              <a:t>hindcasts</a:t>
            </a:r>
            <a:r>
              <a:rPr lang="en-US" sz="2800" u="sng" spc="-59" dirty="0" smtClean="0">
                <a:latin typeface="Tahoma"/>
                <a:cs typeface="Tahoma"/>
              </a:rPr>
              <a:t> 1980-2010)</a:t>
            </a:r>
            <a:endParaRPr lang="es-ES" sz="2800" u="sng" dirty="0"/>
          </a:p>
        </p:txBody>
      </p:sp>
      <p:sp>
        <p:nvSpPr>
          <p:cNvPr id="2" name="TextBox 1"/>
          <p:cNvSpPr txBox="1"/>
          <p:nvPr/>
        </p:nvSpPr>
        <p:spPr>
          <a:xfrm>
            <a:off x="6385484" y="485350"/>
            <a:ext cx="2841606" cy="369332"/>
          </a:xfrm>
          <a:prstGeom prst="rect">
            <a:avLst/>
          </a:prstGeom>
          <a:noFill/>
        </p:spPr>
        <p:txBody>
          <a:bodyPr wrap="none" rtlCol="0">
            <a:spAutoFit/>
          </a:bodyPr>
          <a:lstStyle/>
          <a:p>
            <a:r>
              <a:rPr lang="en-US" dirty="0" smtClean="0">
                <a:solidFill>
                  <a:srgbClr val="FF0000"/>
                </a:solidFill>
              </a:rPr>
              <a:t>Red: high skill</a:t>
            </a:r>
            <a:r>
              <a:rPr lang="en-US" dirty="0" smtClean="0">
                <a:solidFill>
                  <a:srgbClr val="0000FF"/>
                </a:solidFill>
              </a:rPr>
              <a:t>, blue, low skill</a:t>
            </a:r>
            <a:endParaRPr lang="en-US" dirty="0">
              <a:solidFill>
                <a:srgbClr val="0000FF"/>
              </a:solidFill>
            </a:endParaRPr>
          </a:p>
        </p:txBody>
      </p:sp>
      <p:sp>
        <p:nvSpPr>
          <p:cNvPr id="13" name="TextBox 12"/>
          <p:cNvSpPr txBox="1"/>
          <p:nvPr/>
        </p:nvSpPr>
        <p:spPr>
          <a:xfrm>
            <a:off x="7132909" y="3685672"/>
            <a:ext cx="2272223" cy="523220"/>
          </a:xfrm>
          <a:prstGeom prst="rect">
            <a:avLst/>
          </a:prstGeom>
          <a:noFill/>
        </p:spPr>
        <p:txBody>
          <a:bodyPr wrap="square" rtlCol="0">
            <a:spAutoFit/>
          </a:bodyPr>
          <a:lstStyle/>
          <a:p>
            <a:r>
              <a:rPr lang="en-US" sz="1400" dirty="0" smtClean="0">
                <a:solidFill>
                  <a:srgbClr val="FF0000"/>
                </a:solidFill>
              </a:rPr>
              <a:t>Red: </a:t>
            </a:r>
            <a:r>
              <a:rPr lang="en-US" sz="1400" dirty="0" err="1" smtClean="0">
                <a:solidFill>
                  <a:srgbClr val="FF0000"/>
                </a:solidFill>
              </a:rPr>
              <a:t>CanStoc</a:t>
            </a:r>
            <a:r>
              <a:rPr lang="en-US" sz="1400" dirty="0" smtClean="0">
                <a:solidFill>
                  <a:srgbClr val="FF0000"/>
                </a:solidFill>
              </a:rPr>
              <a:t> higher skill</a:t>
            </a:r>
            <a:r>
              <a:rPr lang="en-US" sz="1400" dirty="0">
                <a:solidFill>
                  <a:srgbClr val="FF0000"/>
                </a:solidFill>
              </a:rPr>
              <a:t> </a:t>
            </a:r>
            <a:r>
              <a:rPr lang="en-US" sz="1400" dirty="0" smtClean="0">
                <a:solidFill>
                  <a:srgbClr val="FF0000"/>
                </a:solidFill>
              </a:rPr>
              <a:t>than </a:t>
            </a:r>
            <a:r>
              <a:rPr lang="en-US" sz="1400" dirty="0" err="1" smtClean="0">
                <a:solidFill>
                  <a:srgbClr val="FF0000"/>
                </a:solidFill>
              </a:rPr>
              <a:t>CanSIPS</a:t>
            </a:r>
            <a:endParaRPr lang="en-US" sz="1400" dirty="0">
              <a:solidFill>
                <a:srgbClr val="FF0000"/>
              </a:solidFill>
            </a:endParaRPr>
          </a:p>
        </p:txBody>
      </p:sp>
      <p:sp>
        <p:nvSpPr>
          <p:cNvPr id="6" name="Rectangle 5"/>
          <p:cNvSpPr/>
          <p:nvPr/>
        </p:nvSpPr>
        <p:spPr>
          <a:xfrm>
            <a:off x="0" y="3685672"/>
            <a:ext cx="9144000" cy="31723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82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fontScale="90000"/>
          </a:bodyPr>
          <a:lstStyle/>
          <a:p>
            <a:r>
              <a:rPr lang="en-US" dirty="0" smtClean="0">
                <a:solidFill>
                  <a:srgbClr val="FF0000"/>
                </a:solidFill>
              </a:rPr>
              <a:t>Using scaling for climate projections</a:t>
            </a:r>
            <a:endParaRPr lang="en-US" dirty="0">
              <a:solidFill>
                <a:srgbClr val="FF0000"/>
              </a:solidFill>
            </a:endParaRPr>
          </a:p>
        </p:txBody>
      </p:sp>
      <p:sp>
        <p:nvSpPr>
          <p:cNvPr id="3" name="Content Placeholder 2"/>
          <p:cNvSpPr>
            <a:spLocks noGrp="1"/>
          </p:cNvSpPr>
          <p:nvPr>
            <p:ph idx="1"/>
          </p:nvPr>
        </p:nvSpPr>
        <p:spPr/>
        <p:txBody>
          <a:bodyPr/>
          <a:lstStyle/>
          <a:p>
            <a:pPr marL="0" indent="0" algn="ctr">
              <a:buNone/>
            </a:pPr>
            <a:r>
              <a:rPr lang="en-US" dirty="0" smtClean="0"/>
              <a:t>Linearity, scaling of the response</a:t>
            </a:r>
          </a:p>
          <a:p>
            <a:pPr marL="0" indent="0">
              <a:buNone/>
            </a:pPr>
            <a:endParaRPr lang="en-US" dirty="0" smtClean="0"/>
          </a:p>
        </p:txBody>
      </p:sp>
      <p:grpSp>
        <p:nvGrpSpPr>
          <p:cNvPr id="16" name="Group 15"/>
          <p:cNvGrpSpPr/>
          <p:nvPr/>
        </p:nvGrpSpPr>
        <p:grpSpPr>
          <a:xfrm>
            <a:off x="1302588" y="3382963"/>
            <a:ext cx="5900650" cy="934033"/>
            <a:chOff x="1988026" y="5618163"/>
            <a:chExt cx="5900650" cy="934033"/>
          </a:xfrm>
        </p:grpSpPr>
        <p:graphicFrame>
          <p:nvGraphicFramePr>
            <p:cNvPr id="6" name="Object 5"/>
            <p:cNvGraphicFramePr>
              <a:graphicFrameLocks noChangeAspect="1"/>
            </p:cNvGraphicFramePr>
            <p:nvPr>
              <p:extLst>
                <p:ext uri="{D42A27DB-BD31-4B8C-83A1-F6EECF244321}">
                  <p14:modId xmlns:p14="http://schemas.microsoft.com/office/powerpoint/2010/main" val="2531088517"/>
                </p:ext>
              </p:extLst>
            </p:nvPr>
          </p:nvGraphicFramePr>
          <p:xfrm>
            <a:off x="1988026" y="5618163"/>
            <a:ext cx="2549525" cy="823912"/>
          </p:xfrm>
          <a:graphic>
            <a:graphicData uri="http://schemas.openxmlformats.org/presentationml/2006/ole">
              <mc:AlternateContent xmlns:mc="http://schemas.openxmlformats.org/markup-compatibility/2006">
                <mc:Choice xmlns:v="urn:schemas-microsoft-com:vml" Requires="v">
                  <p:oleObj spid="_x0000_s57766" name="Equation" r:id="rId3" imgW="1257300" imgH="406400" progId="Equation.DSMT4">
                    <p:embed/>
                  </p:oleObj>
                </mc:Choice>
                <mc:Fallback>
                  <p:oleObj name="Equation" r:id="rId3" imgW="1257300" imgH="406400" progId="Equation.DSMT4">
                    <p:embed/>
                    <p:pic>
                      <p:nvPicPr>
                        <p:cNvPr id="0" name=""/>
                        <p:cNvPicPr/>
                        <p:nvPr/>
                      </p:nvPicPr>
                      <p:blipFill>
                        <a:blip r:embed="rId4"/>
                        <a:stretch>
                          <a:fillRect/>
                        </a:stretch>
                      </p:blipFill>
                      <p:spPr>
                        <a:xfrm>
                          <a:off x="1988026" y="5618163"/>
                          <a:ext cx="2549525" cy="823912"/>
                        </a:xfrm>
                        <a:prstGeom prst="rect">
                          <a:avLst/>
                        </a:prstGeom>
                      </p:spPr>
                    </p:pic>
                  </p:oleObj>
                </mc:Fallback>
              </mc:AlternateContent>
            </a:graphicData>
          </a:graphic>
        </p:graphicFrame>
        <p:cxnSp>
          <p:nvCxnSpPr>
            <p:cNvPr id="12" name="Straight Arrow Connector 11"/>
            <p:cNvCxnSpPr/>
            <p:nvPr/>
          </p:nvCxnSpPr>
          <p:spPr>
            <a:xfrm>
              <a:off x="4685638" y="6126165"/>
              <a:ext cx="64186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40146044"/>
                </p:ext>
              </p:extLst>
            </p:nvPr>
          </p:nvGraphicFramePr>
          <p:xfrm>
            <a:off x="5404819" y="5639759"/>
            <a:ext cx="2483857" cy="912437"/>
          </p:xfrm>
          <a:graphic>
            <a:graphicData uri="http://schemas.openxmlformats.org/presentationml/2006/ole">
              <mc:AlternateContent xmlns:mc="http://schemas.openxmlformats.org/markup-compatibility/2006">
                <mc:Choice xmlns:v="urn:schemas-microsoft-com:vml" Requires="v">
                  <p:oleObj spid="_x0000_s57767" name="Equation" r:id="rId5" imgW="1244600" imgH="457200" progId="Equation.DSMT4">
                    <p:embed/>
                  </p:oleObj>
                </mc:Choice>
                <mc:Fallback>
                  <p:oleObj name="Equation" r:id="rId5" imgW="1244600" imgH="457200" progId="Equation.DSMT4">
                    <p:embed/>
                    <p:pic>
                      <p:nvPicPr>
                        <p:cNvPr id="0" name=""/>
                        <p:cNvPicPr/>
                        <p:nvPr/>
                      </p:nvPicPr>
                      <p:blipFill>
                        <a:blip r:embed="rId6"/>
                        <a:stretch>
                          <a:fillRect/>
                        </a:stretch>
                      </p:blipFill>
                      <p:spPr>
                        <a:xfrm>
                          <a:off x="5404819" y="5639759"/>
                          <a:ext cx="2483857" cy="912437"/>
                        </a:xfrm>
                        <a:prstGeom prst="rect">
                          <a:avLst/>
                        </a:prstGeom>
                      </p:spPr>
                    </p:pic>
                  </p:oleObj>
                </mc:Fallback>
              </mc:AlternateContent>
            </a:graphicData>
          </a:graphic>
        </p:graphicFrame>
      </p:grpSp>
      <p:sp>
        <p:nvSpPr>
          <p:cNvPr id="4" name="TextBox 3"/>
          <p:cNvSpPr txBox="1"/>
          <p:nvPr/>
        </p:nvSpPr>
        <p:spPr>
          <a:xfrm>
            <a:off x="7816632" y="6578600"/>
            <a:ext cx="1364476" cy="261610"/>
          </a:xfrm>
          <a:prstGeom prst="rect">
            <a:avLst/>
          </a:prstGeom>
          <a:noFill/>
        </p:spPr>
        <p:txBody>
          <a:bodyPr wrap="none" rtlCol="0">
            <a:spAutoFit/>
          </a:bodyPr>
          <a:lstStyle/>
          <a:p>
            <a:r>
              <a:rPr lang="en-US" sz="1100" dirty="0" smtClean="0">
                <a:solidFill>
                  <a:srgbClr val="008000"/>
                </a:solidFill>
              </a:rPr>
              <a:t>With R. Hébert 2017</a:t>
            </a:r>
            <a:endParaRPr lang="en-US" sz="1100" dirty="0">
              <a:solidFill>
                <a:srgbClr val="008000"/>
              </a:solidFill>
            </a:endParaRPr>
          </a:p>
        </p:txBody>
      </p:sp>
      <p:sp>
        <p:nvSpPr>
          <p:cNvPr id="7" name="TextBox 6"/>
          <p:cNvSpPr txBox="1"/>
          <p:nvPr/>
        </p:nvSpPr>
        <p:spPr>
          <a:xfrm>
            <a:off x="8045232" y="3660132"/>
            <a:ext cx="749975" cy="461665"/>
          </a:xfrm>
          <a:prstGeom prst="rect">
            <a:avLst/>
          </a:prstGeom>
          <a:noFill/>
        </p:spPr>
        <p:txBody>
          <a:bodyPr wrap="none" rtlCol="0">
            <a:spAutoFit/>
          </a:bodyPr>
          <a:lstStyle/>
          <a:p>
            <a:r>
              <a:rPr lang="en-US" sz="2400" i="1" dirty="0" smtClean="0">
                <a:solidFill>
                  <a:srgbClr val="008000"/>
                </a:solidFill>
              </a:rPr>
              <a:t>t</a:t>
            </a:r>
            <a:r>
              <a:rPr lang="en-US" sz="2400" dirty="0" smtClean="0">
                <a:solidFill>
                  <a:srgbClr val="008000"/>
                </a:solidFill>
              </a:rPr>
              <a:t>&gt;&gt;</a:t>
            </a:r>
            <a:r>
              <a:rPr lang="en-US" sz="2400" dirty="0" smtClean="0">
                <a:solidFill>
                  <a:srgbClr val="008000"/>
                </a:solidFill>
                <a:latin typeface="Symbol" charset="2"/>
                <a:cs typeface="Symbol" charset="2"/>
              </a:rPr>
              <a:t>t</a:t>
            </a:r>
            <a:endParaRPr lang="en-US" sz="2400" dirty="0">
              <a:solidFill>
                <a:srgbClr val="008000"/>
              </a:solidFill>
              <a:latin typeface="Symbol" charset="2"/>
              <a:cs typeface="Symbol" charset="2"/>
            </a:endParaRPr>
          </a:p>
        </p:txBody>
      </p:sp>
      <p:sp>
        <p:nvSpPr>
          <p:cNvPr id="11" name="TextBox 10"/>
          <p:cNvSpPr txBox="1"/>
          <p:nvPr/>
        </p:nvSpPr>
        <p:spPr>
          <a:xfrm>
            <a:off x="1077436" y="2820182"/>
            <a:ext cx="7283890" cy="369332"/>
          </a:xfrm>
          <a:prstGeom prst="rect">
            <a:avLst/>
          </a:prstGeom>
          <a:noFill/>
        </p:spPr>
        <p:txBody>
          <a:bodyPr wrap="none" rtlCol="0">
            <a:spAutoFit/>
          </a:bodyPr>
          <a:lstStyle/>
          <a:p>
            <a:r>
              <a:rPr lang="en-US" dirty="0" smtClean="0">
                <a:solidFill>
                  <a:srgbClr val="0000FF"/>
                </a:solidFill>
              </a:rPr>
              <a:t>Based on low frequency response of the Fractional Energy Balance Equation:</a:t>
            </a:r>
            <a:endParaRPr lang="en-US" dirty="0">
              <a:solidFill>
                <a:srgbClr val="0000FF"/>
              </a:solidFill>
            </a:endParaRPr>
          </a:p>
        </p:txBody>
      </p:sp>
      <p:sp>
        <p:nvSpPr>
          <p:cNvPr id="14" name="TextBox 13"/>
          <p:cNvSpPr txBox="1"/>
          <p:nvPr/>
        </p:nvSpPr>
        <p:spPr>
          <a:xfrm>
            <a:off x="8045232" y="4232275"/>
            <a:ext cx="902811" cy="646331"/>
          </a:xfrm>
          <a:prstGeom prst="rect">
            <a:avLst/>
          </a:prstGeom>
          <a:noFill/>
        </p:spPr>
        <p:txBody>
          <a:bodyPr wrap="none" rtlCol="0">
            <a:spAutoFit/>
          </a:bodyPr>
          <a:lstStyle/>
          <a:p>
            <a:r>
              <a:rPr lang="en-US" dirty="0" smtClean="0">
                <a:solidFill>
                  <a:srgbClr val="008000"/>
                </a:solidFill>
                <a:latin typeface="Symbol" charset="2"/>
                <a:cs typeface="Symbol" charset="2"/>
              </a:rPr>
              <a:t>t </a:t>
            </a:r>
            <a:r>
              <a:rPr lang="en-US" dirty="0" smtClean="0">
                <a:solidFill>
                  <a:srgbClr val="008000"/>
                </a:solidFill>
              </a:rPr>
              <a:t>≈ 2yrs</a:t>
            </a:r>
            <a:endParaRPr lang="en-US" dirty="0" smtClean="0">
              <a:solidFill>
                <a:srgbClr val="008000"/>
              </a:solidFill>
              <a:latin typeface="Symbol" charset="2"/>
              <a:cs typeface="Symbol" charset="2"/>
            </a:endParaRPr>
          </a:p>
          <a:p>
            <a:r>
              <a:rPr lang="en-US" dirty="0" smtClean="0">
                <a:solidFill>
                  <a:srgbClr val="008000"/>
                </a:solidFill>
              </a:rPr>
              <a:t>H ≈ 0.4</a:t>
            </a:r>
            <a:endParaRPr lang="en-US" dirty="0">
              <a:solidFill>
                <a:srgbClr val="008000"/>
              </a:solidFill>
            </a:endParaRPr>
          </a:p>
        </p:txBody>
      </p:sp>
    </p:spTree>
    <p:extLst>
      <p:ext uri="{BB962C8B-B14F-4D97-AF65-F5344CB8AC3E}">
        <p14:creationId xmlns:p14="http://schemas.microsoft.com/office/powerpoint/2010/main" val="37815817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43" y="1048434"/>
            <a:ext cx="9029699" cy="2123658"/>
          </a:xfrm>
          <a:prstGeom prst="rect">
            <a:avLst/>
          </a:prstGeom>
          <a:noFill/>
          <a:ln>
            <a:solidFill>
              <a:srgbClr val="FF0000"/>
            </a:solidFill>
          </a:ln>
        </p:spPr>
        <p:txBody>
          <a:bodyPr wrap="square" rtlCol="0">
            <a:spAutoFit/>
          </a:bodyPr>
          <a:lstStyle/>
          <a:p>
            <a:pPr algn="ctr"/>
            <a:r>
              <a:rPr lang="en-US" sz="4400" dirty="0" smtClean="0">
                <a:solidFill>
                  <a:srgbClr val="FF0000"/>
                </a:solidFill>
              </a:rPr>
              <a:t>Zooming through time scales by the</a:t>
            </a:r>
          </a:p>
          <a:p>
            <a:pPr algn="ctr"/>
            <a:r>
              <a:rPr lang="en-US" sz="4400" dirty="0" smtClean="0">
                <a:solidFill>
                  <a:srgbClr val="FF0000"/>
                </a:solidFill>
              </a:rPr>
              <a:t> </a:t>
            </a:r>
            <a:r>
              <a:rPr lang="en-US" sz="4400" dirty="0" smtClean="0">
                <a:solidFill>
                  <a:srgbClr val="660066"/>
                </a:solidFill>
              </a:rPr>
              <a:t>billion billion</a:t>
            </a:r>
            <a:r>
              <a:rPr lang="en-US" sz="4400" dirty="0" smtClean="0">
                <a:solidFill>
                  <a:srgbClr val="FF0000"/>
                </a:solidFill>
              </a:rPr>
              <a:t> </a:t>
            </a:r>
          </a:p>
          <a:p>
            <a:pPr algn="ctr"/>
            <a:r>
              <a:rPr lang="en-US" sz="4400" dirty="0" smtClean="0">
                <a:solidFill>
                  <a:srgbClr val="FF0000"/>
                </a:solidFill>
              </a:rPr>
              <a:t>milliseconds to half a billion years</a:t>
            </a:r>
            <a:endParaRPr lang="en-US" sz="4400" dirty="0">
              <a:solidFill>
                <a:srgbClr val="FF0000"/>
              </a:solidFill>
            </a:endParaRPr>
          </a:p>
        </p:txBody>
      </p:sp>
    </p:spTree>
    <p:extLst>
      <p:ext uri="{BB962C8B-B14F-4D97-AF65-F5344CB8AC3E}">
        <p14:creationId xmlns:p14="http://schemas.microsoft.com/office/powerpoint/2010/main" val="3211577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3" descr="RCP45withInse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952503"/>
            <a:ext cx="842486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hape 302"/>
          <p:cNvSpPr/>
          <p:nvPr/>
        </p:nvSpPr>
        <p:spPr>
          <a:xfrm>
            <a:off x="8401049" y="2171703"/>
            <a:ext cx="171451" cy="1003300"/>
          </a:xfrm>
          <a:prstGeom prst="rightBrace">
            <a:avLst>
              <a:gd name="adj1" fmla="val 8333"/>
              <a:gd name="adj2" fmla="val 50000"/>
            </a:avLst>
          </a:prstGeom>
          <a:noFill/>
          <a:ln w="25400" cap="flat" cmpd="sng">
            <a:solidFill>
              <a:srgbClr val="0000F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lstStyle/>
          <a:p>
            <a:pPr algn="ctr">
              <a:spcBef>
                <a:spcPts val="0"/>
              </a:spcBef>
              <a:defRPr/>
            </a:pPr>
            <a:endParaRPr>
              <a:solidFill>
                <a:schemeClr val="dk1"/>
              </a:solidFill>
              <a:latin typeface="Calibri"/>
              <a:ea typeface="Calibri"/>
              <a:cs typeface="Calibri"/>
              <a:sym typeface="Calibri"/>
            </a:endParaRPr>
          </a:p>
        </p:txBody>
      </p:sp>
      <p:cxnSp>
        <p:nvCxnSpPr>
          <p:cNvPr id="29" name="Shape 307"/>
          <p:cNvCxnSpPr/>
          <p:nvPr/>
        </p:nvCxnSpPr>
        <p:spPr>
          <a:xfrm flipH="1">
            <a:off x="5281613" y="2463804"/>
            <a:ext cx="25400" cy="3416300"/>
          </a:xfrm>
          <a:prstGeom prst="straightConnector1">
            <a:avLst/>
          </a:prstGeom>
          <a:noFill/>
          <a:ln w="9525" cap="flat" cmpd="sng">
            <a:solidFill>
              <a:srgbClr val="000000"/>
            </a:solidFill>
            <a:prstDash val="dash"/>
            <a:round/>
            <a:headEnd type="none" w="med" len="med"/>
            <a:tailEnd type="none" w="med" len="med"/>
          </a:ln>
          <a:effectLst>
            <a:outerShdw blurRad="39999" dist="20000" dir="5400000" rotWithShape="0">
              <a:srgbClr val="000000">
                <a:alpha val="37647"/>
              </a:srgbClr>
            </a:outerShdw>
          </a:effectLst>
        </p:spPr>
      </p:cxnSp>
      <p:cxnSp>
        <p:nvCxnSpPr>
          <p:cNvPr id="30" name="Shape 308"/>
          <p:cNvCxnSpPr/>
          <p:nvPr/>
        </p:nvCxnSpPr>
        <p:spPr>
          <a:xfrm flipH="1">
            <a:off x="6613528" y="2463804"/>
            <a:ext cx="23813" cy="3416300"/>
          </a:xfrm>
          <a:prstGeom prst="straightConnector1">
            <a:avLst/>
          </a:prstGeom>
          <a:noFill/>
          <a:ln w="9525" cap="flat" cmpd="sng">
            <a:solidFill>
              <a:srgbClr val="000000"/>
            </a:solidFill>
            <a:prstDash val="dash"/>
            <a:round/>
            <a:headEnd type="none" w="med" len="med"/>
            <a:tailEnd type="none" w="med" len="med"/>
          </a:ln>
          <a:effectLst>
            <a:outerShdw blurRad="39999" dist="20000" dir="5400000" rotWithShape="0">
              <a:srgbClr val="000000">
                <a:alpha val="37647"/>
              </a:srgbClr>
            </a:outerShdw>
          </a:effectLst>
        </p:spPr>
      </p:cxnSp>
      <p:sp>
        <p:nvSpPr>
          <p:cNvPr id="120838" name="Shape 309"/>
          <p:cNvSpPr txBox="1">
            <a:spLocks noChangeArrowheads="1"/>
          </p:cNvSpPr>
          <p:nvPr/>
        </p:nvSpPr>
        <p:spPr bwMode="auto">
          <a:xfrm>
            <a:off x="5024447" y="1557341"/>
            <a:ext cx="193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SzPct val="25000"/>
            </a:pPr>
            <a:r>
              <a:rPr lang="en-US" sz="1600">
                <a:solidFill>
                  <a:srgbClr val="000000"/>
                </a:solidFill>
                <a:cs typeface="Calibri" charset="0"/>
                <a:sym typeface="Calibri" charset="0"/>
              </a:rPr>
              <a:t>IPCC: 90% uncertainty for </a:t>
            </a:r>
          </a:p>
          <a:p>
            <a:pPr algn="ctr" eaLnBrk="1" hangingPunct="1">
              <a:buSzPct val="25000"/>
            </a:pPr>
            <a:r>
              <a:rPr lang="en-US" sz="1800">
                <a:solidFill>
                  <a:srgbClr val="000000"/>
                </a:solidFill>
                <a:cs typeface="Calibri" charset="0"/>
                <a:sym typeface="Calibri" charset="0"/>
              </a:rPr>
              <a:t>1.5</a:t>
            </a:r>
            <a:r>
              <a:rPr lang="en-US" sz="1800" baseline="30000">
                <a:solidFill>
                  <a:srgbClr val="000000"/>
                </a:solidFill>
                <a:cs typeface="Calibri" charset="0"/>
                <a:sym typeface="Calibri" charset="0"/>
              </a:rPr>
              <a:t>o</a:t>
            </a:r>
            <a:r>
              <a:rPr lang="en-US" sz="1800">
                <a:solidFill>
                  <a:srgbClr val="000000"/>
                </a:solidFill>
                <a:cs typeface="Calibri" charset="0"/>
                <a:sym typeface="Calibri" charset="0"/>
              </a:rPr>
              <a:t>C </a:t>
            </a:r>
            <a:endParaRPr lang="en-US" sz="1400">
              <a:solidFill>
                <a:srgbClr val="000000"/>
              </a:solidFill>
              <a:cs typeface="Calibri" charset="0"/>
              <a:sym typeface="Calibri" charset="0"/>
            </a:endParaRPr>
          </a:p>
        </p:txBody>
      </p:sp>
      <p:cxnSp>
        <p:nvCxnSpPr>
          <p:cNvPr id="32" name="Shape 310"/>
          <p:cNvCxnSpPr/>
          <p:nvPr/>
        </p:nvCxnSpPr>
        <p:spPr>
          <a:xfrm flipH="1">
            <a:off x="6254751" y="2565403"/>
            <a:ext cx="25400" cy="3416300"/>
          </a:xfrm>
          <a:prstGeom prst="straightConnector1">
            <a:avLst/>
          </a:prstGeom>
          <a:noFill/>
          <a:ln w="9525" cap="flat" cmpd="sng">
            <a:solidFill>
              <a:schemeClr val="tx1"/>
            </a:solidFill>
            <a:prstDash val="solid"/>
            <a:round/>
            <a:headEnd type="none" w="med" len="med"/>
            <a:tailEnd type="none" w="med" len="med"/>
          </a:ln>
          <a:effectLst>
            <a:outerShdw blurRad="39999" dist="20000" dir="5400000" rotWithShape="0">
              <a:srgbClr val="000000">
                <a:alpha val="37647"/>
              </a:srgbClr>
            </a:outerShdw>
          </a:effectLst>
        </p:spPr>
      </p:cxnSp>
      <p:cxnSp>
        <p:nvCxnSpPr>
          <p:cNvPr id="33" name="Shape 311"/>
          <p:cNvCxnSpPr/>
          <p:nvPr/>
        </p:nvCxnSpPr>
        <p:spPr>
          <a:xfrm flipH="1">
            <a:off x="5916614" y="2584451"/>
            <a:ext cx="23812" cy="3416300"/>
          </a:xfrm>
          <a:prstGeom prst="straightConnector1">
            <a:avLst/>
          </a:prstGeom>
          <a:noFill/>
          <a:ln w="9525" cap="flat" cmpd="sng">
            <a:solidFill>
              <a:schemeClr val="tx1"/>
            </a:solidFill>
            <a:prstDash val="solid"/>
            <a:round/>
            <a:headEnd type="none" w="med" len="med"/>
            <a:tailEnd type="none" w="med" len="med"/>
          </a:ln>
          <a:effectLst>
            <a:outerShdw blurRad="39999" dist="20000" dir="5400000" rotWithShape="0">
              <a:srgbClr val="000000">
                <a:alpha val="37647"/>
              </a:srgbClr>
            </a:outerShdw>
          </a:effectLst>
        </p:spPr>
      </p:cxnSp>
      <p:cxnSp>
        <p:nvCxnSpPr>
          <p:cNvPr id="34" name="Shape 313"/>
          <p:cNvCxnSpPr/>
          <p:nvPr/>
        </p:nvCxnSpPr>
        <p:spPr>
          <a:xfrm>
            <a:off x="5381625" y="2438400"/>
            <a:ext cx="1193800" cy="0"/>
          </a:xfrm>
          <a:prstGeom prst="straightConnector1">
            <a:avLst/>
          </a:prstGeom>
          <a:noFill/>
          <a:ln w="25400" cap="flat" cmpd="sng">
            <a:solidFill>
              <a:srgbClr val="000000"/>
            </a:solidFill>
            <a:prstDash val="solid"/>
            <a:round/>
            <a:headEnd type="stealth" w="lg" len="lg"/>
            <a:tailEnd type="stealth" w="lg" len="lg"/>
          </a:ln>
          <a:effectLst>
            <a:outerShdw blurRad="39999" dist="20000" dir="5400000" rotWithShape="0">
              <a:srgbClr val="000000">
                <a:alpha val="37647"/>
              </a:srgbClr>
            </a:outerShdw>
          </a:effectLst>
        </p:spPr>
      </p:cxnSp>
      <p:sp>
        <p:nvSpPr>
          <p:cNvPr id="120843" name="Shape 312"/>
          <p:cNvSpPr txBox="1">
            <a:spLocks noChangeArrowheads="1"/>
          </p:cNvSpPr>
          <p:nvPr/>
        </p:nvSpPr>
        <p:spPr bwMode="auto">
          <a:xfrm rot="-5400000">
            <a:off x="4792668" y="5102231"/>
            <a:ext cx="2574925" cy="301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SzPct val="25000"/>
            </a:pPr>
            <a:r>
              <a:rPr lang="en-US" sz="1600">
                <a:solidFill>
                  <a:srgbClr val="000000"/>
                </a:solidFill>
                <a:cs typeface="Calibri" charset="0"/>
                <a:sym typeface="Calibri" charset="0"/>
              </a:rPr>
              <a:t>historical exceeds 1.5</a:t>
            </a:r>
            <a:r>
              <a:rPr lang="en-US" sz="1600" baseline="30000">
                <a:solidFill>
                  <a:srgbClr val="000000"/>
                </a:solidFill>
                <a:cs typeface="Calibri" charset="0"/>
                <a:sym typeface="Calibri" charset="0"/>
              </a:rPr>
              <a:t>o</a:t>
            </a:r>
            <a:r>
              <a:rPr lang="en-US" sz="1600">
                <a:solidFill>
                  <a:srgbClr val="000000"/>
                </a:solidFill>
                <a:cs typeface="Calibri" charset="0"/>
                <a:sym typeface="Calibri" charset="0"/>
              </a:rPr>
              <a:t>C</a:t>
            </a:r>
          </a:p>
        </p:txBody>
      </p:sp>
      <p:cxnSp>
        <p:nvCxnSpPr>
          <p:cNvPr id="37" name="Straight Connector 36"/>
          <p:cNvCxnSpPr/>
          <p:nvPr/>
        </p:nvCxnSpPr>
        <p:spPr>
          <a:xfrm>
            <a:off x="4327525" y="825506"/>
            <a:ext cx="0" cy="2927351"/>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174875" y="850906"/>
            <a:ext cx="0" cy="2927351"/>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20847" name="TextBox 41"/>
          <p:cNvSpPr txBox="1">
            <a:spLocks noChangeArrowheads="1"/>
          </p:cNvSpPr>
          <p:nvPr/>
        </p:nvSpPr>
        <p:spPr bwMode="auto">
          <a:xfrm>
            <a:off x="-76199" y="3429000"/>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1.5 </a:t>
            </a:r>
            <a:r>
              <a:rPr lang="en-US" sz="1800" baseline="30000"/>
              <a:t>o</a:t>
            </a:r>
            <a:r>
              <a:rPr lang="en-US" sz="1800"/>
              <a:t>C</a:t>
            </a:r>
          </a:p>
        </p:txBody>
      </p:sp>
      <p:sp>
        <p:nvSpPr>
          <p:cNvPr id="120848" name="TextBox 42"/>
          <p:cNvSpPr txBox="1">
            <a:spLocks noChangeArrowheads="1"/>
          </p:cNvSpPr>
          <p:nvPr/>
        </p:nvSpPr>
        <p:spPr bwMode="auto">
          <a:xfrm>
            <a:off x="79375" y="376239"/>
            <a:ext cx="978202"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latin typeface="Symbol" charset="0"/>
                <a:cs typeface="Symbol" charset="0"/>
              </a:rPr>
              <a:t>D</a:t>
            </a:r>
            <a:r>
              <a:rPr lang="en-US" sz="2800"/>
              <a:t>T </a:t>
            </a:r>
            <a:r>
              <a:rPr lang="en-US" sz="2800" baseline="30000"/>
              <a:t>o</a:t>
            </a:r>
            <a:r>
              <a:rPr lang="en-US" sz="2800"/>
              <a:t>C</a:t>
            </a:r>
          </a:p>
        </p:txBody>
      </p:sp>
      <p:sp>
        <p:nvSpPr>
          <p:cNvPr id="120849" name="TextBox 1"/>
          <p:cNvSpPr txBox="1">
            <a:spLocks noChangeArrowheads="1"/>
          </p:cNvSpPr>
          <p:nvPr/>
        </p:nvSpPr>
        <p:spPr bwMode="auto">
          <a:xfrm>
            <a:off x="1012804" y="125639"/>
            <a:ext cx="7540646"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smtClean="0">
                <a:solidFill>
                  <a:srgbClr val="FF0000"/>
                </a:solidFill>
              </a:rPr>
              <a:t>Moderate mitigation scenario (RCP 4.5)</a:t>
            </a:r>
            <a:endParaRPr lang="en-US" sz="3600" dirty="0">
              <a:solidFill>
                <a:srgbClr val="FF0000"/>
              </a:solidFill>
            </a:endParaRPr>
          </a:p>
        </p:txBody>
      </p:sp>
      <p:sp>
        <p:nvSpPr>
          <p:cNvPr id="120850" name="Shape 299"/>
          <p:cNvSpPr txBox="1">
            <a:spLocks noChangeArrowheads="1"/>
          </p:cNvSpPr>
          <p:nvPr/>
        </p:nvSpPr>
        <p:spPr bwMode="auto">
          <a:xfrm rot="5400000">
            <a:off x="8197066" y="2547145"/>
            <a:ext cx="1603375" cy="366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SzPct val="25000"/>
            </a:pPr>
            <a:r>
              <a:rPr lang="en-US" sz="1400" dirty="0" smtClean="0">
                <a:solidFill>
                  <a:srgbClr val="0000FF"/>
                </a:solidFill>
                <a:cs typeface="Calibri" charset="0"/>
                <a:sym typeface="Calibri" charset="0"/>
              </a:rPr>
              <a:t>Scaling memory</a:t>
            </a:r>
            <a:endParaRPr lang="en-US" sz="1400" dirty="0">
              <a:solidFill>
                <a:srgbClr val="0000FF"/>
              </a:solidFill>
              <a:cs typeface="Calibri" charset="0"/>
              <a:sym typeface="Calibri" charset="0"/>
            </a:endParaRPr>
          </a:p>
        </p:txBody>
      </p:sp>
      <p:sp>
        <p:nvSpPr>
          <p:cNvPr id="21" name="Shape 302"/>
          <p:cNvSpPr/>
          <p:nvPr/>
        </p:nvSpPr>
        <p:spPr>
          <a:xfrm>
            <a:off x="8439149" y="2933701"/>
            <a:ext cx="171451" cy="406400"/>
          </a:xfrm>
          <a:prstGeom prst="rightBrace">
            <a:avLst>
              <a:gd name="adj1" fmla="val 8333"/>
              <a:gd name="adj2" fmla="val 50000"/>
            </a:avLst>
          </a:prstGeom>
          <a:noFill/>
          <a:ln w="25400" cap="flat" cmpd="sng">
            <a:solidFill>
              <a:srgbClr val="FF0000"/>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lstStyle/>
          <a:p>
            <a:pPr algn="ctr">
              <a:spcBef>
                <a:spcPts val="0"/>
              </a:spcBef>
              <a:defRPr/>
            </a:pPr>
            <a:endParaRPr>
              <a:solidFill>
                <a:schemeClr val="dk1"/>
              </a:solidFill>
              <a:latin typeface="Calibri"/>
              <a:ea typeface="Calibri"/>
              <a:cs typeface="Calibri"/>
              <a:sym typeface="Calibri"/>
            </a:endParaRPr>
          </a:p>
        </p:txBody>
      </p:sp>
      <p:sp>
        <p:nvSpPr>
          <p:cNvPr id="120852" name="Shape 299"/>
          <p:cNvSpPr txBox="1">
            <a:spLocks noChangeArrowheads="1"/>
          </p:cNvSpPr>
          <p:nvPr/>
        </p:nvSpPr>
        <p:spPr bwMode="auto">
          <a:xfrm rot="5400000">
            <a:off x="8025615" y="3644107"/>
            <a:ext cx="1603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SzPct val="25000"/>
            </a:pPr>
            <a:r>
              <a:rPr lang="en-US" sz="1400" dirty="0" smtClean="0">
                <a:solidFill>
                  <a:srgbClr val="FF0000"/>
                </a:solidFill>
                <a:cs typeface="Calibri" charset="0"/>
                <a:sym typeface="Calibri" charset="0"/>
              </a:rPr>
              <a:t>Short </a:t>
            </a:r>
            <a:r>
              <a:rPr lang="en-US" sz="1400" dirty="0">
                <a:solidFill>
                  <a:srgbClr val="FF0000"/>
                </a:solidFill>
                <a:cs typeface="Calibri" charset="0"/>
                <a:sym typeface="Calibri" charset="0"/>
              </a:rPr>
              <a:t>memory</a:t>
            </a:r>
          </a:p>
        </p:txBody>
      </p:sp>
      <p:sp>
        <p:nvSpPr>
          <p:cNvPr id="23" name="Shape 302"/>
          <p:cNvSpPr/>
          <p:nvPr/>
        </p:nvSpPr>
        <p:spPr>
          <a:xfrm>
            <a:off x="8553459" y="1219200"/>
            <a:ext cx="193675" cy="2108200"/>
          </a:xfrm>
          <a:prstGeom prst="rightBrace">
            <a:avLst>
              <a:gd name="adj1" fmla="val 8333"/>
              <a:gd name="adj2" fmla="val 50000"/>
            </a:avLst>
          </a:prstGeom>
          <a:noFill/>
          <a:ln w="25400" cap="flat" cmpd="sng">
            <a:solidFill>
              <a:schemeClr val="tx1"/>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lstStyle/>
          <a:p>
            <a:pPr algn="ctr">
              <a:spcBef>
                <a:spcPts val="0"/>
              </a:spcBef>
              <a:defRPr/>
            </a:pPr>
            <a:endParaRPr>
              <a:solidFill>
                <a:schemeClr val="dk1"/>
              </a:solidFill>
              <a:latin typeface="Calibri"/>
              <a:ea typeface="Calibri"/>
              <a:cs typeface="Calibri"/>
              <a:sym typeface="Calibri"/>
            </a:endParaRPr>
          </a:p>
        </p:txBody>
      </p:sp>
      <p:sp>
        <p:nvSpPr>
          <p:cNvPr id="120854" name="Shape 299"/>
          <p:cNvSpPr txBox="1">
            <a:spLocks noChangeArrowheads="1"/>
          </p:cNvSpPr>
          <p:nvPr/>
        </p:nvSpPr>
        <p:spPr bwMode="auto">
          <a:xfrm rot="5400000">
            <a:off x="8147059" y="973138"/>
            <a:ext cx="160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SzPct val="25000"/>
            </a:pPr>
            <a:r>
              <a:rPr lang="en-US" sz="1400">
                <a:cs typeface="Calibri" charset="0"/>
                <a:sym typeface="Calibri" charset="0"/>
              </a:rPr>
              <a:t>IPCC projection:</a:t>
            </a:r>
          </a:p>
          <a:p>
            <a:pPr algn="ctr" eaLnBrk="1" hangingPunct="1">
              <a:buSzPct val="25000"/>
            </a:pPr>
            <a:r>
              <a:rPr lang="en-US" sz="1400">
                <a:cs typeface="Calibri" charset="0"/>
                <a:sym typeface="Calibri" charset="0"/>
              </a:rPr>
              <a:t>32 GCMs</a:t>
            </a:r>
          </a:p>
        </p:txBody>
      </p:sp>
      <p:sp>
        <p:nvSpPr>
          <p:cNvPr id="2" name="Rectangle 1"/>
          <p:cNvSpPr/>
          <p:nvPr/>
        </p:nvSpPr>
        <p:spPr>
          <a:xfrm>
            <a:off x="774701" y="825500"/>
            <a:ext cx="3898900" cy="2819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hape 307"/>
          <p:cNvCxnSpPr/>
          <p:nvPr/>
        </p:nvCxnSpPr>
        <p:spPr>
          <a:xfrm>
            <a:off x="538172" y="3019426"/>
            <a:ext cx="4135437" cy="25400"/>
          </a:xfrm>
          <a:prstGeom prst="straightConnector1">
            <a:avLst/>
          </a:prstGeom>
          <a:noFill/>
          <a:ln w="9525" cap="flat" cmpd="sng">
            <a:solidFill>
              <a:srgbClr val="000000"/>
            </a:solidFill>
            <a:prstDash val="dash"/>
            <a:round/>
            <a:headEnd type="none" w="med" len="med"/>
            <a:tailEnd type="none" w="med" len="med"/>
          </a:ln>
          <a:effectLst>
            <a:outerShdw blurRad="39999" dist="20000" dir="5400000" rotWithShape="0">
              <a:srgbClr val="000000">
                <a:alpha val="37647"/>
              </a:srgbClr>
            </a:outerShdw>
          </a:effectLst>
        </p:spPr>
      </p:cxnSp>
      <p:sp>
        <p:nvSpPr>
          <p:cNvPr id="3" name="TextBox 2"/>
          <p:cNvSpPr txBox="1"/>
          <p:nvPr/>
        </p:nvSpPr>
        <p:spPr>
          <a:xfrm>
            <a:off x="7458695" y="6434143"/>
            <a:ext cx="1710725" cy="415498"/>
          </a:xfrm>
          <a:prstGeom prst="rect">
            <a:avLst/>
          </a:prstGeom>
          <a:noFill/>
        </p:spPr>
        <p:txBody>
          <a:bodyPr wrap="none" rtlCol="0">
            <a:spAutoFit/>
          </a:bodyPr>
          <a:lstStyle/>
          <a:p>
            <a:r>
              <a:rPr lang="en-US" sz="1050" dirty="0" smtClean="0"/>
              <a:t>With R. Hébert</a:t>
            </a:r>
          </a:p>
          <a:p>
            <a:r>
              <a:rPr lang="en-US" sz="1050" dirty="0" smtClean="0"/>
              <a:t>See poster NP3.2 tomorrow</a:t>
            </a:r>
            <a:endParaRPr lang="en-US" sz="1050" dirty="0"/>
          </a:p>
        </p:txBody>
      </p:sp>
    </p:spTree>
    <p:extLst>
      <p:ext uri="{BB962C8B-B14F-4D97-AF65-F5344CB8AC3E}">
        <p14:creationId xmlns:p14="http://schemas.microsoft.com/office/powerpoint/2010/main" val="78226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130" y="1013099"/>
            <a:ext cx="8672871" cy="5089871"/>
          </a:xfrm>
          <a:prstGeom prst="rect">
            <a:avLst/>
          </a:prstGeom>
        </p:spPr>
      </p:pic>
      <p:sp>
        <p:nvSpPr>
          <p:cNvPr id="23" name="TextBox 22"/>
          <p:cNvSpPr txBox="1"/>
          <p:nvPr/>
        </p:nvSpPr>
        <p:spPr>
          <a:xfrm>
            <a:off x="4975715" y="1890909"/>
            <a:ext cx="1247240" cy="1077218"/>
          </a:xfrm>
          <a:prstGeom prst="rect">
            <a:avLst/>
          </a:prstGeom>
          <a:solidFill>
            <a:srgbClr val="FFFFFF"/>
          </a:solidFill>
        </p:spPr>
        <p:txBody>
          <a:bodyPr wrap="square" rtlCol="0">
            <a:spAutoFit/>
          </a:bodyPr>
          <a:lstStyle/>
          <a:p>
            <a:r>
              <a:rPr lang="en-US" sz="1600" dirty="0" smtClean="0"/>
              <a:t>Mean of 32 GCMs (numerical integration)</a:t>
            </a:r>
            <a:endParaRPr lang="en-US" sz="1600" dirty="0"/>
          </a:p>
        </p:txBody>
      </p:sp>
      <p:cxnSp>
        <p:nvCxnSpPr>
          <p:cNvPr id="24" name="Straight Arrow Connector 23"/>
          <p:cNvCxnSpPr/>
          <p:nvPr/>
        </p:nvCxnSpPr>
        <p:spPr>
          <a:xfrm>
            <a:off x="6011776" y="2486766"/>
            <a:ext cx="539317" cy="2216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78839" y="951779"/>
            <a:ext cx="4323820" cy="338554"/>
          </a:xfrm>
          <a:prstGeom prst="rect">
            <a:avLst/>
          </a:prstGeom>
          <a:solidFill>
            <a:srgbClr val="FFFFFF"/>
          </a:solidFill>
        </p:spPr>
        <p:txBody>
          <a:bodyPr wrap="none" rtlCol="0">
            <a:spAutoFit/>
          </a:bodyPr>
          <a:lstStyle/>
          <a:p>
            <a:r>
              <a:rPr lang="en-US" sz="1600" dirty="0" smtClean="0">
                <a:solidFill>
                  <a:srgbClr val="FF6600"/>
                </a:solidFill>
              </a:rPr>
              <a:t>Projection of the Mean of the GCM’s using scaling</a:t>
            </a:r>
            <a:endParaRPr lang="en-US" sz="1600" dirty="0">
              <a:solidFill>
                <a:srgbClr val="FF6600"/>
              </a:solidFill>
            </a:endParaRPr>
          </a:p>
        </p:txBody>
      </p:sp>
      <p:cxnSp>
        <p:nvCxnSpPr>
          <p:cNvPr id="26" name="Straight Arrow Connector 25"/>
          <p:cNvCxnSpPr/>
          <p:nvPr/>
        </p:nvCxnSpPr>
        <p:spPr>
          <a:xfrm>
            <a:off x="7569004" y="1253353"/>
            <a:ext cx="249313" cy="28021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84201" y="3406114"/>
            <a:ext cx="1637347" cy="830997"/>
          </a:xfrm>
          <a:prstGeom prst="rect">
            <a:avLst/>
          </a:prstGeom>
          <a:solidFill>
            <a:srgbClr val="FFFFFF"/>
          </a:solidFill>
        </p:spPr>
        <p:txBody>
          <a:bodyPr wrap="square" rtlCol="0">
            <a:spAutoFit/>
          </a:bodyPr>
          <a:lstStyle/>
          <a:p>
            <a:r>
              <a:rPr lang="en-US" sz="1600" dirty="0" smtClean="0">
                <a:solidFill>
                  <a:srgbClr val="FF0000"/>
                </a:solidFill>
              </a:rPr>
              <a:t>Projection of historical data using scaling</a:t>
            </a:r>
            <a:endParaRPr lang="en-US" sz="1600" dirty="0">
              <a:solidFill>
                <a:srgbClr val="FF0000"/>
              </a:solidFill>
            </a:endParaRPr>
          </a:p>
        </p:txBody>
      </p:sp>
      <p:cxnSp>
        <p:nvCxnSpPr>
          <p:cNvPr id="28" name="Straight Arrow Connector 27"/>
          <p:cNvCxnSpPr/>
          <p:nvPr/>
        </p:nvCxnSpPr>
        <p:spPr>
          <a:xfrm flipH="1" flipV="1">
            <a:off x="6858557" y="2663230"/>
            <a:ext cx="194881" cy="6539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622221" y="2383648"/>
            <a:ext cx="808973" cy="369332"/>
          </a:xfrm>
          <a:prstGeom prst="rect">
            <a:avLst/>
          </a:prstGeom>
          <a:noFill/>
        </p:spPr>
        <p:txBody>
          <a:bodyPr wrap="none" rtlCol="0">
            <a:spAutoFit/>
          </a:bodyPr>
          <a:lstStyle/>
          <a:p>
            <a:r>
              <a:rPr lang="en-US" dirty="0" smtClean="0">
                <a:solidFill>
                  <a:srgbClr val="660066"/>
                </a:solidFill>
              </a:rPr>
              <a:t>Hybrid</a:t>
            </a:r>
            <a:endParaRPr lang="en-US" dirty="0">
              <a:solidFill>
                <a:srgbClr val="660066"/>
              </a:solidFill>
            </a:endParaRPr>
          </a:p>
        </p:txBody>
      </p:sp>
      <p:cxnSp>
        <p:nvCxnSpPr>
          <p:cNvPr id="30" name="Straight Arrow Connector 29"/>
          <p:cNvCxnSpPr/>
          <p:nvPr/>
        </p:nvCxnSpPr>
        <p:spPr>
          <a:xfrm flipH="1" flipV="1">
            <a:off x="7693867" y="2139984"/>
            <a:ext cx="164995" cy="265652"/>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918701" y="723367"/>
            <a:ext cx="3207417" cy="1971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rot="16200000">
            <a:off x="-2397205" y="2774855"/>
            <a:ext cx="5089517" cy="369332"/>
          </a:xfrm>
          <a:prstGeom prst="rect">
            <a:avLst/>
          </a:prstGeom>
          <a:noFill/>
        </p:spPr>
        <p:txBody>
          <a:bodyPr wrap="none" rtlCol="0">
            <a:spAutoFit/>
          </a:bodyPr>
          <a:lstStyle/>
          <a:p>
            <a:r>
              <a:rPr lang="en-US" dirty="0" smtClean="0"/>
              <a:t>Temperature with respect to 1880-1900 average (</a:t>
            </a:r>
            <a:r>
              <a:rPr lang="en-US" baseline="30000" dirty="0" err="1" smtClean="0"/>
              <a:t>o</a:t>
            </a:r>
            <a:r>
              <a:rPr lang="en-US" dirty="0" err="1" smtClean="0"/>
              <a:t>C</a:t>
            </a:r>
            <a:r>
              <a:rPr lang="en-US" dirty="0" smtClean="0"/>
              <a:t>)</a:t>
            </a:r>
            <a:endParaRPr lang="en-US" dirty="0"/>
          </a:p>
        </p:txBody>
      </p:sp>
      <p:sp>
        <p:nvSpPr>
          <p:cNvPr id="33" name="TextBox 32"/>
          <p:cNvSpPr txBox="1"/>
          <p:nvPr/>
        </p:nvSpPr>
        <p:spPr>
          <a:xfrm>
            <a:off x="1560421" y="1114916"/>
            <a:ext cx="1447031" cy="584776"/>
          </a:xfrm>
          <a:prstGeom prst="rect">
            <a:avLst/>
          </a:prstGeom>
          <a:noFill/>
        </p:spPr>
        <p:txBody>
          <a:bodyPr wrap="none" rtlCol="0">
            <a:spAutoFit/>
          </a:bodyPr>
          <a:lstStyle/>
          <a:p>
            <a:r>
              <a:rPr lang="en-US" sz="3200" dirty="0" smtClean="0">
                <a:solidFill>
                  <a:srgbClr val="FF0000"/>
                </a:solidFill>
              </a:rPr>
              <a:t>RCP 4.5</a:t>
            </a:r>
            <a:endParaRPr lang="en-US" sz="3200" dirty="0">
              <a:solidFill>
                <a:srgbClr val="FF0000"/>
              </a:solidFill>
            </a:endParaRPr>
          </a:p>
        </p:txBody>
      </p:sp>
      <p:cxnSp>
        <p:nvCxnSpPr>
          <p:cNvPr id="34" name="Straight Connector 33"/>
          <p:cNvCxnSpPr/>
          <p:nvPr/>
        </p:nvCxnSpPr>
        <p:spPr>
          <a:xfrm>
            <a:off x="5829255" y="3149606"/>
            <a:ext cx="0" cy="357106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41524" y="5924284"/>
            <a:ext cx="1319893" cy="461665"/>
          </a:xfrm>
          <a:prstGeom prst="rect">
            <a:avLst/>
          </a:prstGeom>
          <a:solidFill>
            <a:srgbClr val="FFFFFF"/>
          </a:solidFill>
        </p:spPr>
        <p:txBody>
          <a:bodyPr wrap="none" rtlCol="0">
            <a:spAutoFit/>
          </a:bodyPr>
          <a:lstStyle/>
          <a:p>
            <a:r>
              <a:rPr lang="en-US" sz="2400" dirty="0" smtClean="0"/>
              <a:t>historical</a:t>
            </a:r>
            <a:endParaRPr lang="en-US" sz="2400" dirty="0"/>
          </a:p>
        </p:txBody>
      </p:sp>
      <p:sp>
        <p:nvSpPr>
          <p:cNvPr id="36" name="TextBox 35"/>
          <p:cNvSpPr txBox="1"/>
          <p:nvPr/>
        </p:nvSpPr>
        <p:spPr>
          <a:xfrm>
            <a:off x="6684202" y="5900177"/>
            <a:ext cx="1583787" cy="461665"/>
          </a:xfrm>
          <a:prstGeom prst="rect">
            <a:avLst/>
          </a:prstGeom>
          <a:solidFill>
            <a:srgbClr val="FFFFFF"/>
          </a:solidFill>
        </p:spPr>
        <p:txBody>
          <a:bodyPr wrap="none" rtlCol="0">
            <a:spAutoFit/>
          </a:bodyPr>
          <a:lstStyle/>
          <a:p>
            <a:r>
              <a:rPr lang="en-US" sz="2400" dirty="0" smtClean="0"/>
              <a:t>projections</a:t>
            </a:r>
            <a:endParaRPr lang="en-US" sz="2400" dirty="0"/>
          </a:p>
        </p:txBody>
      </p:sp>
      <p:sp>
        <p:nvSpPr>
          <p:cNvPr id="2" name="TextBox 1"/>
          <p:cNvSpPr txBox="1"/>
          <p:nvPr/>
        </p:nvSpPr>
        <p:spPr>
          <a:xfrm>
            <a:off x="982193" y="58992"/>
            <a:ext cx="7858861" cy="954107"/>
          </a:xfrm>
          <a:prstGeom prst="rect">
            <a:avLst/>
          </a:prstGeom>
          <a:noFill/>
          <a:ln>
            <a:solidFill>
              <a:srgbClr val="FF0000"/>
            </a:solidFill>
          </a:ln>
        </p:spPr>
        <p:txBody>
          <a:bodyPr wrap="square" rtlCol="0">
            <a:spAutoFit/>
          </a:bodyPr>
          <a:lstStyle/>
          <a:p>
            <a:pPr algn="ctr"/>
            <a:r>
              <a:rPr lang="en-US" sz="2800" dirty="0" smtClean="0">
                <a:solidFill>
                  <a:srgbClr val="FF0000"/>
                </a:solidFill>
              </a:rPr>
              <a:t>Validation: the historical method reproduces the past and predicts the GCMs</a:t>
            </a:r>
            <a:endParaRPr lang="en-US" sz="2800" dirty="0">
              <a:solidFill>
                <a:srgbClr val="FF0000"/>
              </a:solidFill>
            </a:endParaRPr>
          </a:p>
        </p:txBody>
      </p:sp>
      <p:sp>
        <p:nvSpPr>
          <p:cNvPr id="3" name="TextBox 2"/>
          <p:cNvSpPr txBox="1"/>
          <p:nvPr/>
        </p:nvSpPr>
        <p:spPr>
          <a:xfrm>
            <a:off x="0" y="6093692"/>
            <a:ext cx="3632080" cy="738664"/>
          </a:xfrm>
          <a:prstGeom prst="rect">
            <a:avLst/>
          </a:prstGeom>
          <a:solidFill>
            <a:srgbClr val="FFFFFF"/>
          </a:solidFill>
        </p:spPr>
        <p:txBody>
          <a:bodyPr wrap="square" rtlCol="0">
            <a:spAutoFit/>
          </a:bodyPr>
          <a:lstStyle/>
          <a:p>
            <a:r>
              <a:rPr lang="en-US" sz="1400" dirty="0" smtClean="0"/>
              <a:t>Conclusion: GCMs (nearly) linearly project the past</a:t>
            </a:r>
            <a:r>
              <a:rPr lang="mr-IN" sz="1400" dirty="0" smtClean="0"/>
              <a:t>…</a:t>
            </a:r>
            <a:r>
              <a:rPr lang="en-US" sz="1400" dirty="0" smtClean="0"/>
              <a:t> but their climates are unrealistic.  Better to project the observations</a:t>
            </a:r>
            <a:endParaRPr lang="en-US" sz="1400" dirty="0"/>
          </a:p>
        </p:txBody>
      </p:sp>
      <p:sp>
        <p:nvSpPr>
          <p:cNvPr id="19" name="TextBox 18"/>
          <p:cNvSpPr txBox="1"/>
          <p:nvPr/>
        </p:nvSpPr>
        <p:spPr>
          <a:xfrm>
            <a:off x="8135214" y="6591308"/>
            <a:ext cx="1000535" cy="253916"/>
          </a:xfrm>
          <a:prstGeom prst="rect">
            <a:avLst/>
          </a:prstGeom>
          <a:noFill/>
        </p:spPr>
        <p:txBody>
          <a:bodyPr wrap="none" rtlCol="0">
            <a:spAutoFit/>
          </a:bodyPr>
          <a:lstStyle/>
          <a:p>
            <a:r>
              <a:rPr lang="en-US" sz="1050" dirty="0" smtClean="0"/>
              <a:t>With R. Hébert</a:t>
            </a:r>
            <a:endParaRPr lang="en-US" sz="1050" dirty="0"/>
          </a:p>
        </p:txBody>
      </p:sp>
    </p:spTree>
    <p:extLst>
      <p:ext uri="{BB962C8B-B14F-4D97-AF65-F5344CB8AC3E}">
        <p14:creationId xmlns:p14="http://schemas.microsoft.com/office/powerpoint/2010/main" val="35971225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900" y="3639106"/>
            <a:ext cx="8686800" cy="1949283"/>
            <a:chOff x="393700" y="4147106"/>
            <a:chExt cx="8686800" cy="1949283"/>
          </a:xfrm>
        </p:grpSpPr>
        <p:grpSp>
          <p:nvGrpSpPr>
            <p:cNvPr id="4" name="Group 3"/>
            <p:cNvGrpSpPr/>
            <p:nvPr/>
          </p:nvGrpSpPr>
          <p:grpSpPr>
            <a:xfrm>
              <a:off x="393700" y="4550568"/>
              <a:ext cx="8686800" cy="1545821"/>
              <a:chOff x="850900" y="5549291"/>
              <a:chExt cx="8686800" cy="1545819"/>
            </a:xfrm>
          </p:grpSpPr>
          <p:sp>
            <p:nvSpPr>
              <p:cNvPr id="8" name="TextBox 7"/>
              <p:cNvSpPr txBox="1"/>
              <p:nvPr/>
            </p:nvSpPr>
            <p:spPr>
              <a:xfrm>
                <a:off x="3022015" y="5549291"/>
                <a:ext cx="4425536" cy="646330"/>
              </a:xfrm>
              <a:prstGeom prst="rect">
                <a:avLst/>
              </a:prstGeom>
              <a:noFill/>
              <a:ln>
                <a:solidFill>
                  <a:srgbClr val="FF0000"/>
                </a:solidFill>
              </a:ln>
            </p:spPr>
            <p:txBody>
              <a:bodyPr wrap="none" rtlCol="0">
                <a:spAutoFit/>
              </a:bodyPr>
              <a:lstStyle/>
              <a:p>
                <a:r>
                  <a:rPr lang="en-US" sz="3600" dirty="0" smtClean="0">
                    <a:solidFill>
                      <a:srgbClr val="FF0000"/>
                    </a:solidFill>
                  </a:rPr>
                  <a:t>2010’s: Unity </a:t>
                </a:r>
                <a:r>
                  <a:rPr lang="en-US" sz="3600" dirty="0" err="1" smtClean="0">
                    <a:solidFill>
                      <a:srgbClr val="FF0000"/>
                    </a:solidFill>
                  </a:rPr>
                  <a:t>refound</a:t>
                </a:r>
                <a:r>
                  <a:rPr lang="en-US" sz="3600" dirty="0" smtClean="0">
                    <a:solidFill>
                      <a:srgbClr val="FF0000"/>
                    </a:solidFill>
                  </a:rPr>
                  <a:t>?</a:t>
                </a:r>
                <a:endParaRPr lang="en-US" sz="3600" dirty="0">
                  <a:solidFill>
                    <a:srgbClr val="FF0000"/>
                  </a:solidFill>
                </a:endParaRPr>
              </a:p>
            </p:txBody>
          </p:sp>
          <p:sp>
            <p:nvSpPr>
              <p:cNvPr id="9" name="TextBox 8"/>
              <p:cNvSpPr txBox="1"/>
              <p:nvPr/>
            </p:nvSpPr>
            <p:spPr>
              <a:xfrm>
                <a:off x="850900" y="6233337"/>
                <a:ext cx="8686800" cy="861773"/>
              </a:xfrm>
              <a:prstGeom prst="rect">
                <a:avLst/>
              </a:prstGeom>
              <a:noFill/>
            </p:spPr>
            <p:txBody>
              <a:bodyPr wrap="square" rtlCol="0">
                <a:spAutoFit/>
              </a:bodyPr>
              <a:lstStyle/>
              <a:p>
                <a:pPr algn="ctr"/>
                <a:r>
                  <a:rPr lang="en-US" sz="1600" dirty="0" smtClean="0"/>
                  <a:t>NWP’s, GCMs respect scaling laws</a:t>
                </a:r>
                <a:r>
                  <a:rPr lang="mr-IN" sz="1600" dirty="0" smtClean="0"/>
                  <a:t>…</a:t>
                </a:r>
                <a:r>
                  <a:rPr lang="en-US" sz="1600" dirty="0" smtClean="0"/>
                  <a:t> </a:t>
                </a:r>
              </a:p>
              <a:p>
                <a:pPr algn="ctr"/>
                <a:r>
                  <a:rPr lang="en-US" sz="1600" dirty="0" smtClean="0">
                    <a:solidFill>
                      <a:srgbClr val="008000"/>
                    </a:solidFill>
                  </a:rPr>
                  <a:t>Control runs and </a:t>
                </a:r>
                <a:r>
                  <a:rPr lang="en-US" sz="1600" dirty="0" err="1" smtClean="0">
                    <a:solidFill>
                      <a:srgbClr val="008000"/>
                    </a:solidFill>
                  </a:rPr>
                  <a:t>macroweather</a:t>
                </a:r>
                <a:r>
                  <a:rPr lang="en-US" sz="1600" dirty="0" smtClean="0">
                    <a:solidFill>
                      <a:srgbClr val="008000"/>
                    </a:solidFill>
                  </a:rPr>
                  <a:t> can be stochastically forecast</a:t>
                </a:r>
                <a:r>
                  <a:rPr lang="mr-IN" sz="1600" dirty="0" smtClean="0"/>
                  <a:t>…</a:t>
                </a:r>
                <a:endParaRPr lang="en-US" sz="1600" dirty="0"/>
              </a:p>
              <a:p>
                <a:pPr algn="ctr"/>
                <a:r>
                  <a:rPr lang="en-US" sz="1600" dirty="0" smtClean="0">
                    <a:solidFill>
                      <a:srgbClr val="FF6600"/>
                    </a:solidFill>
                  </a:rPr>
                  <a:t>Scaling yields improved climate projections</a:t>
                </a:r>
                <a:endParaRPr lang="en-US" sz="1600" dirty="0">
                  <a:solidFill>
                    <a:srgbClr val="FF6600"/>
                  </a:solidFill>
                </a:endParaRPr>
              </a:p>
            </p:txBody>
          </p:sp>
        </p:grpSp>
        <p:cxnSp>
          <p:nvCxnSpPr>
            <p:cNvPr id="5" name="Straight Arrow Connector 4"/>
            <p:cNvCxnSpPr/>
            <p:nvPr/>
          </p:nvCxnSpPr>
          <p:spPr>
            <a:xfrm flipH="1">
              <a:off x="5996154" y="4181237"/>
              <a:ext cx="492646" cy="253013"/>
            </a:xfrm>
            <a:prstGeom prst="straightConnector1">
              <a:avLst/>
            </a:prstGeom>
            <a:ln w="762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683726" y="4219629"/>
              <a:ext cx="492646" cy="25301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26814" y="4147106"/>
              <a:ext cx="1375572" cy="369332"/>
            </a:xfrm>
            <a:prstGeom prst="rect">
              <a:avLst/>
            </a:prstGeom>
            <a:noFill/>
          </p:spPr>
          <p:txBody>
            <a:bodyPr wrap="none" rtlCol="0">
              <a:spAutoFit/>
            </a:bodyPr>
            <a:lstStyle/>
            <a:p>
              <a:r>
                <a:rPr lang="en-US" dirty="0" smtClean="0">
                  <a:solidFill>
                    <a:srgbClr val="008000"/>
                  </a:solidFill>
                </a:rPr>
                <a:t>Co-existence</a:t>
              </a:r>
              <a:endParaRPr lang="en-US" dirty="0">
                <a:solidFill>
                  <a:srgbClr val="008000"/>
                </a:solidFill>
              </a:endParaRPr>
            </a:p>
          </p:txBody>
        </p:sp>
      </p:grpSp>
      <p:grpSp>
        <p:nvGrpSpPr>
          <p:cNvPr id="11" name="Group 10"/>
          <p:cNvGrpSpPr/>
          <p:nvPr/>
        </p:nvGrpSpPr>
        <p:grpSpPr>
          <a:xfrm>
            <a:off x="1494583" y="1059464"/>
            <a:ext cx="6046772" cy="2059383"/>
            <a:chOff x="1672383" y="1973864"/>
            <a:chExt cx="6046772" cy="2059383"/>
          </a:xfrm>
        </p:grpSpPr>
        <p:sp>
          <p:nvSpPr>
            <p:cNvPr id="12" name="TextBox 11"/>
            <p:cNvSpPr txBox="1"/>
            <p:nvPr/>
          </p:nvSpPr>
          <p:spPr>
            <a:xfrm>
              <a:off x="6238420" y="3663915"/>
              <a:ext cx="1133468" cy="369332"/>
            </a:xfrm>
            <a:prstGeom prst="rect">
              <a:avLst/>
            </a:prstGeom>
            <a:noFill/>
            <a:ln>
              <a:solidFill>
                <a:srgbClr val="FF0000"/>
              </a:solidFill>
            </a:ln>
          </p:spPr>
          <p:txBody>
            <a:bodyPr wrap="none" rtlCol="0">
              <a:spAutoFit/>
            </a:bodyPr>
            <a:lstStyle/>
            <a:p>
              <a:r>
                <a:rPr lang="en-US" dirty="0" smtClean="0"/>
                <a:t>Stochastic</a:t>
              </a:r>
            </a:p>
          </p:txBody>
        </p:sp>
        <p:sp>
          <p:nvSpPr>
            <p:cNvPr id="13" name="TextBox 12"/>
            <p:cNvSpPr txBox="1"/>
            <p:nvPr/>
          </p:nvSpPr>
          <p:spPr>
            <a:xfrm>
              <a:off x="1993315" y="3663915"/>
              <a:ext cx="1491552" cy="369332"/>
            </a:xfrm>
            <a:prstGeom prst="rect">
              <a:avLst/>
            </a:prstGeom>
            <a:noFill/>
            <a:ln>
              <a:solidFill>
                <a:srgbClr val="FF0000"/>
              </a:solidFill>
            </a:ln>
          </p:spPr>
          <p:txBody>
            <a:bodyPr wrap="none" rtlCol="0">
              <a:spAutoFit/>
            </a:bodyPr>
            <a:lstStyle/>
            <a:p>
              <a:r>
                <a:rPr lang="en-US" dirty="0" smtClean="0"/>
                <a:t>Deterministic</a:t>
              </a:r>
            </a:p>
          </p:txBody>
        </p:sp>
        <p:cxnSp>
          <p:nvCxnSpPr>
            <p:cNvPr id="14" name="Straight Arrow Connector 13"/>
            <p:cNvCxnSpPr/>
            <p:nvPr/>
          </p:nvCxnSpPr>
          <p:spPr>
            <a:xfrm flipH="1">
              <a:off x="2649643" y="3043951"/>
              <a:ext cx="635452" cy="583213"/>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996154" y="3018551"/>
              <a:ext cx="635452" cy="583213"/>
            </a:xfrm>
            <a:prstGeom prst="straightConnector1">
              <a:avLst/>
            </a:prstGeom>
            <a:ln w="762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72383" y="1973864"/>
              <a:ext cx="6046772" cy="646331"/>
            </a:xfrm>
            <a:prstGeom prst="rect">
              <a:avLst/>
            </a:prstGeom>
            <a:noFill/>
            <a:ln>
              <a:solidFill>
                <a:srgbClr val="FF0000"/>
              </a:solidFill>
            </a:ln>
          </p:spPr>
          <p:txBody>
            <a:bodyPr wrap="none" rtlCol="0">
              <a:spAutoFit/>
            </a:bodyPr>
            <a:lstStyle/>
            <a:p>
              <a:r>
                <a:rPr lang="en-US" sz="3600" dirty="0" smtClean="0">
                  <a:solidFill>
                    <a:srgbClr val="FF0000"/>
                  </a:solidFill>
                </a:rPr>
                <a:t>1970’s -2010’s: Two revolutions</a:t>
              </a:r>
              <a:endParaRPr lang="en-US" sz="3600" dirty="0">
                <a:solidFill>
                  <a:srgbClr val="FF0000"/>
                </a:solidFill>
              </a:endParaRPr>
            </a:p>
          </p:txBody>
        </p:sp>
        <p:sp>
          <p:nvSpPr>
            <p:cNvPr id="17" name="TextBox 16"/>
            <p:cNvSpPr txBox="1"/>
            <p:nvPr/>
          </p:nvSpPr>
          <p:spPr>
            <a:xfrm>
              <a:off x="2929030" y="2627974"/>
              <a:ext cx="1146881" cy="369332"/>
            </a:xfrm>
            <a:prstGeom prst="rect">
              <a:avLst/>
            </a:prstGeom>
            <a:noFill/>
          </p:spPr>
          <p:txBody>
            <a:bodyPr wrap="none" rtlCol="0">
              <a:spAutoFit/>
            </a:bodyPr>
            <a:lstStyle/>
            <a:p>
              <a:r>
                <a:rPr lang="en-US" dirty="0" smtClean="0">
                  <a:solidFill>
                    <a:srgbClr val="0000FF"/>
                  </a:solidFill>
                </a:rPr>
                <a:t>Numerical</a:t>
              </a:r>
              <a:endParaRPr lang="en-US" dirty="0">
                <a:solidFill>
                  <a:srgbClr val="0000FF"/>
                </a:solidFill>
              </a:endParaRPr>
            </a:p>
          </p:txBody>
        </p:sp>
        <p:sp>
          <p:nvSpPr>
            <p:cNvPr id="18" name="TextBox 17"/>
            <p:cNvSpPr txBox="1"/>
            <p:nvPr/>
          </p:nvSpPr>
          <p:spPr>
            <a:xfrm>
              <a:off x="5402386" y="2628080"/>
              <a:ext cx="1109799" cy="369332"/>
            </a:xfrm>
            <a:prstGeom prst="rect">
              <a:avLst/>
            </a:prstGeom>
            <a:noFill/>
          </p:spPr>
          <p:txBody>
            <a:bodyPr wrap="none" rtlCol="0">
              <a:spAutoFit/>
            </a:bodyPr>
            <a:lstStyle/>
            <a:p>
              <a:r>
                <a:rPr lang="en-US" dirty="0" smtClean="0">
                  <a:solidFill>
                    <a:srgbClr val="0000FF"/>
                  </a:solidFill>
                </a:rPr>
                <a:t>Nonlinear</a:t>
              </a:r>
              <a:endParaRPr lang="en-US" dirty="0">
                <a:solidFill>
                  <a:srgbClr val="0000FF"/>
                </a:solidFill>
              </a:endParaRPr>
            </a:p>
          </p:txBody>
        </p:sp>
        <p:sp>
          <p:nvSpPr>
            <p:cNvPr id="19" name="TextBox 18"/>
            <p:cNvSpPr txBox="1"/>
            <p:nvPr/>
          </p:nvSpPr>
          <p:spPr>
            <a:xfrm>
              <a:off x="3782641" y="3417098"/>
              <a:ext cx="2095445" cy="369332"/>
            </a:xfrm>
            <a:prstGeom prst="rect">
              <a:avLst/>
            </a:prstGeom>
            <a:noFill/>
          </p:spPr>
          <p:txBody>
            <a:bodyPr wrap="none" rtlCol="0">
              <a:spAutoFit/>
            </a:bodyPr>
            <a:lstStyle/>
            <a:p>
              <a:r>
                <a:rPr lang="en-US" dirty="0" smtClean="0">
                  <a:solidFill>
                    <a:srgbClr val="008000"/>
                  </a:solidFill>
                </a:rPr>
                <a:t>Richardson’s strands</a:t>
              </a:r>
              <a:endParaRPr lang="en-US" dirty="0">
                <a:solidFill>
                  <a:srgbClr val="008000"/>
                </a:solidFill>
              </a:endParaRPr>
            </a:p>
          </p:txBody>
        </p:sp>
      </p:grpSp>
      <p:sp>
        <p:nvSpPr>
          <p:cNvPr id="21" name="TextBox 20"/>
          <p:cNvSpPr txBox="1"/>
          <p:nvPr/>
        </p:nvSpPr>
        <p:spPr>
          <a:xfrm>
            <a:off x="42328" y="137467"/>
            <a:ext cx="2082872" cy="461665"/>
          </a:xfrm>
          <a:prstGeom prst="rect">
            <a:avLst/>
          </a:prstGeom>
          <a:noFill/>
        </p:spPr>
        <p:txBody>
          <a:bodyPr wrap="none" rtlCol="0">
            <a:spAutoFit/>
          </a:bodyPr>
          <a:lstStyle/>
          <a:p>
            <a:r>
              <a:rPr lang="en-US" sz="2400" dirty="0">
                <a:solidFill>
                  <a:srgbClr val="660066"/>
                </a:solidFill>
              </a:rPr>
              <a:t>(</a:t>
            </a:r>
            <a:r>
              <a:rPr lang="en-US" sz="2400" dirty="0" smtClean="0">
                <a:solidFill>
                  <a:srgbClr val="660066"/>
                </a:solidFill>
              </a:rPr>
              <a:t>Conclusions 1)</a:t>
            </a:r>
            <a:endParaRPr lang="en-US" sz="2400" dirty="0">
              <a:solidFill>
                <a:srgbClr val="660066"/>
              </a:solidFill>
            </a:endParaRPr>
          </a:p>
        </p:txBody>
      </p:sp>
    </p:spTree>
    <p:extLst>
      <p:ext uri="{BB962C8B-B14F-4D97-AF65-F5344CB8AC3E}">
        <p14:creationId xmlns:p14="http://schemas.microsoft.com/office/powerpoint/2010/main" val="2426391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07705" y="2091269"/>
            <a:ext cx="7559365" cy="646331"/>
          </a:xfrm>
          <a:prstGeom prst="rect">
            <a:avLst/>
          </a:prstGeom>
          <a:noFill/>
        </p:spPr>
        <p:txBody>
          <a:bodyPr wrap="square" rtlCol="0">
            <a:spAutoFit/>
          </a:bodyPr>
          <a:lstStyle/>
          <a:p>
            <a:r>
              <a:rPr lang="en-US" dirty="0" smtClean="0"/>
              <a:t>What is weather?  The climate? </a:t>
            </a:r>
          </a:p>
          <a:p>
            <a:pPr marL="342900" indent="-342900">
              <a:buAutoNum type="arabicParenR"/>
            </a:pPr>
            <a:endParaRPr lang="en-US" dirty="0" smtClean="0"/>
          </a:p>
        </p:txBody>
      </p:sp>
      <p:sp>
        <p:nvSpPr>
          <p:cNvPr id="19" name="TextBox 18"/>
          <p:cNvSpPr txBox="1"/>
          <p:nvPr/>
        </p:nvSpPr>
        <p:spPr>
          <a:xfrm>
            <a:off x="4596042" y="1078431"/>
            <a:ext cx="3043922" cy="369332"/>
          </a:xfrm>
          <a:prstGeom prst="rect">
            <a:avLst/>
          </a:prstGeom>
          <a:noFill/>
        </p:spPr>
        <p:txBody>
          <a:bodyPr wrap="none" rtlCol="0">
            <a:spAutoFit/>
          </a:bodyPr>
          <a:lstStyle/>
          <a:p>
            <a:r>
              <a:rPr lang="en-US" dirty="0" smtClean="0">
                <a:solidFill>
                  <a:srgbClr val="FF0000"/>
                </a:solidFill>
              </a:rPr>
              <a:t>Underestimated </a:t>
            </a:r>
            <a:r>
              <a:rPr lang="en-US" dirty="0">
                <a:solidFill>
                  <a:srgbClr val="FF0000"/>
                </a:solidFill>
              </a:rPr>
              <a:t>by quadrillion</a:t>
            </a:r>
          </a:p>
        </p:txBody>
      </p:sp>
      <p:sp>
        <p:nvSpPr>
          <p:cNvPr id="21" name="TextBox 20"/>
          <p:cNvSpPr txBox="1"/>
          <p:nvPr/>
        </p:nvSpPr>
        <p:spPr>
          <a:xfrm>
            <a:off x="4795090" y="1416044"/>
            <a:ext cx="2844874" cy="369332"/>
          </a:xfrm>
          <a:prstGeom prst="rect">
            <a:avLst/>
          </a:prstGeom>
          <a:noFill/>
        </p:spPr>
        <p:txBody>
          <a:bodyPr wrap="none" rtlCol="0">
            <a:spAutoFit/>
          </a:bodyPr>
          <a:lstStyle/>
          <a:p>
            <a:r>
              <a:rPr lang="en-US" dirty="0">
                <a:solidFill>
                  <a:srgbClr val="FF0000"/>
                </a:solidFill>
              </a:rPr>
              <a:t>Deterministic </a:t>
            </a:r>
            <a:r>
              <a:rPr lang="en-US" i="1" dirty="0">
                <a:solidFill>
                  <a:srgbClr val="FF0000"/>
                </a:solidFill>
              </a:rPr>
              <a:t>and</a:t>
            </a:r>
            <a:r>
              <a:rPr lang="en-US" dirty="0">
                <a:solidFill>
                  <a:srgbClr val="FF0000"/>
                </a:solidFill>
              </a:rPr>
              <a:t> </a:t>
            </a:r>
            <a:r>
              <a:rPr lang="en-US" dirty="0" smtClean="0">
                <a:solidFill>
                  <a:srgbClr val="FF0000"/>
                </a:solidFill>
              </a:rPr>
              <a:t>Stochastic</a:t>
            </a:r>
            <a:endParaRPr lang="en-US" dirty="0">
              <a:solidFill>
                <a:srgbClr val="FF0000"/>
              </a:solidFill>
            </a:endParaRPr>
          </a:p>
        </p:txBody>
      </p:sp>
      <p:sp>
        <p:nvSpPr>
          <p:cNvPr id="22" name="TextBox 21"/>
          <p:cNvSpPr txBox="1"/>
          <p:nvPr/>
        </p:nvSpPr>
        <p:spPr>
          <a:xfrm>
            <a:off x="3212451" y="3527693"/>
            <a:ext cx="2317612" cy="369332"/>
          </a:xfrm>
          <a:prstGeom prst="rect">
            <a:avLst/>
          </a:prstGeom>
          <a:noFill/>
        </p:spPr>
        <p:txBody>
          <a:bodyPr wrap="none" rtlCol="0">
            <a:spAutoFit/>
          </a:bodyPr>
          <a:lstStyle/>
          <a:p>
            <a:r>
              <a:rPr lang="en-US" dirty="0" err="1" smtClean="0">
                <a:solidFill>
                  <a:srgbClr val="FF0000"/>
                </a:solidFill>
              </a:rPr>
              <a:t>Scalebound</a:t>
            </a:r>
            <a:r>
              <a:rPr lang="en-US" dirty="0" smtClean="0">
                <a:solidFill>
                  <a:srgbClr val="FF0000"/>
                </a:solidFill>
              </a:rPr>
              <a:t> or scaling?</a:t>
            </a:r>
          </a:p>
        </p:txBody>
      </p:sp>
      <p:sp>
        <p:nvSpPr>
          <p:cNvPr id="23" name="TextBox 22"/>
          <p:cNvSpPr txBox="1"/>
          <p:nvPr/>
        </p:nvSpPr>
        <p:spPr>
          <a:xfrm>
            <a:off x="6188199" y="1753657"/>
            <a:ext cx="1451765" cy="369332"/>
          </a:xfrm>
          <a:prstGeom prst="rect">
            <a:avLst/>
          </a:prstGeom>
          <a:noFill/>
        </p:spPr>
        <p:txBody>
          <a:bodyPr wrap="none" rtlCol="0">
            <a:spAutoFit/>
          </a:bodyPr>
          <a:lstStyle/>
          <a:p>
            <a:r>
              <a:rPr lang="en-US" dirty="0" smtClean="0">
                <a:solidFill>
                  <a:srgbClr val="FF0000"/>
                </a:solidFill>
              </a:rPr>
              <a:t>Low </a:t>
            </a:r>
            <a:r>
              <a:rPr lang="en-US" i="1" dirty="0" smtClean="0">
                <a:solidFill>
                  <a:srgbClr val="FF0000"/>
                </a:solidFill>
              </a:rPr>
              <a:t>and</a:t>
            </a:r>
            <a:r>
              <a:rPr lang="en-US" dirty="0" smtClean="0">
                <a:solidFill>
                  <a:srgbClr val="FF0000"/>
                </a:solidFill>
              </a:rPr>
              <a:t> High</a:t>
            </a:r>
            <a:endParaRPr lang="en-US" dirty="0">
              <a:solidFill>
                <a:srgbClr val="FF0000"/>
              </a:solidFill>
            </a:endParaRPr>
          </a:p>
        </p:txBody>
      </p:sp>
      <p:sp>
        <p:nvSpPr>
          <p:cNvPr id="25" name="Rectangle 24"/>
          <p:cNvSpPr/>
          <p:nvPr/>
        </p:nvSpPr>
        <p:spPr>
          <a:xfrm>
            <a:off x="5849856" y="3527693"/>
            <a:ext cx="2830673" cy="369332"/>
          </a:xfrm>
          <a:prstGeom prst="rect">
            <a:avLst/>
          </a:prstGeom>
        </p:spPr>
        <p:txBody>
          <a:bodyPr wrap="none">
            <a:spAutoFit/>
          </a:bodyPr>
          <a:lstStyle/>
          <a:p>
            <a:r>
              <a:rPr lang="en-US" dirty="0">
                <a:solidFill>
                  <a:srgbClr val="008000"/>
                </a:solidFill>
              </a:rPr>
              <a:t>Supercomputers or laptops?</a:t>
            </a:r>
          </a:p>
        </p:txBody>
      </p:sp>
      <p:sp>
        <p:nvSpPr>
          <p:cNvPr id="12" name="TextBox 11"/>
          <p:cNvSpPr txBox="1"/>
          <p:nvPr/>
        </p:nvSpPr>
        <p:spPr>
          <a:xfrm>
            <a:off x="2927274" y="261034"/>
            <a:ext cx="3509903" cy="707886"/>
          </a:xfrm>
          <a:prstGeom prst="rect">
            <a:avLst/>
          </a:prstGeom>
          <a:noFill/>
          <a:ln>
            <a:solidFill>
              <a:srgbClr val="660066"/>
            </a:solidFill>
          </a:ln>
        </p:spPr>
        <p:txBody>
          <a:bodyPr wrap="none" rtlCol="0">
            <a:spAutoFit/>
          </a:bodyPr>
          <a:lstStyle/>
          <a:p>
            <a:r>
              <a:rPr lang="en-US" sz="4000" dirty="0" smtClean="0">
                <a:solidFill>
                  <a:srgbClr val="660066"/>
                </a:solidFill>
              </a:rPr>
              <a:t>New answers</a:t>
            </a:r>
            <a:r>
              <a:rPr lang="mr-IN" sz="4000" dirty="0" smtClean="0">
                <a:solidFill>
                  <a:srgbClr val="660066"/>
                </a:solidFill>
              </a:rPr>
              <a:t>…</a:t>
            </a:r>
            <a:endParaRPr lang="en-US" sz="2800" dirty="0">
              <a:solidFill>
                <a:srgbClr val="660066"/>
              </a:solidFill>
            </a:endParaRPr>
          </a:p>
        </p:txBody>
      </p:sp>
      <p:sp>
        <p:nvSpPr>
          <p:cNvPr id="34" name="TextBox 33"/>
          <p:cNvSpPr txBox="1"/>
          <p:nvPr/>
        </p:nvSpPr>
        <p:spPr>
          <a:xfrm>
            <a:off x="5746030" y="2091269"/>
            <a:ext cx="1893934" cy="369332"/>
          </a:xfrm>
          <a:prstGeom prst="rect">
            <a:avLst/>
          </a:prstGeom>
          <a:noFill/>
        </p:spPr>
        <p:txBody>
          <a:bodyPr wrap="none" rtlCol="0">
            <a:spAutoFit/>
          </a:bodyPr>
          <a:lstStyle/>
          <a:p>
            <a:r>
              <a:rPr lang="mr-IN" dirty="0" smtClean="0">
                <a:solidFill>
                  <a:srgbClr val="FF0000"/>
                </a:solidFill>
              </a:rPr>
              <a:t>…</a:t>
            </a:r>
            <a:r>
              <a:rPr lang="en-US" dirty="0" smtClean="0">
                <a:solidFill>
                  <a:srgbClr val="FF0000"/>
                </a:solidFill>
              </a:rPr>
              <a:t>.</a:t>
            </a:r>
            <a:r>
              <a:rPr lang="en-US" dirty="0" err="1" smtClean="0">
                <a:solidFill>
                  <a:srgbClr val="FF0000"/>
                </a:solidFill>
              </a:rPr>
              <a:t>Macroweather</a:t>
            </a:r>
            <a:r>
              <a:rPr lang="en-US" dirty="0">
                <a:solidFill>
                  <a:srgbClr val="FF0000"/>
                </a:solidFill>
              </a:rPr>
              <a:t>!</a:t>
            </a:r>
            <a:endParaRPr lang="en-US" dirty="0" smtClean="0">
              <a:solidFill>
                <a:srgbClr val="FF0000"/>
              </a:solidFill>
            </a:endParaRPr>
          </a:p>
        </p:txBody>
      </p:sp>
      <p:sp>
        <p:nvSpPr>
          <p:cNvPr id="2" name="TextBox 1"/>
          <p:cNvSpPr txBox="1"/>
          <p:nvPr/>
        </p:nvSpPr>
        <p:spPr>
          <a:xfrm>
            <a:off x="1207705" y="3527693"/>
            <a:ext cx="1308621" cy="369332"/>
          </a:xfrm>
          <a:prstGeom prst="rect">
            <a:avLst/>
          </a:prstGeom>
          <a:noFill/>
        </p:spPr>
        <p:txBody>
          <a:bodyPr wrap="none" rtlCol="0">
            <a:spAutoFit/>
          </a:bodyPr>
          <a:lstStyle/>
          <a:p>
            <a:r>
              <a:rPr lang="en-US" dirty="0" smtClean="0"/>
              <a:t>The </a:t>
            </a:r>
            <a:r>
              <a:rPr lang="en-US" dirty="0"/>
              <a:t>details</a:t>
            </a:r>
            <a:r>
              <a:rPr lang="en-US" dirty="0" smtClean="0"/>
              <a:t>?</a:t>
            </a:r>
            <a:endParaRPr lang="en-US" dirty="0"/>
          </a:p>
        </p:txBody>
      </p:sp>
      <p:sp>
        <p:nvSpPr>
          <p:cNvPr id="4" name="TextBox 3"/>
          <p:cNvSpPr txBox="1"/>
          <p:nvPr/>
        </p:nvSpPr>
        <p:spPr>
          <a:xfrm>
            <a:off x="2927274" y="2648634"/>
            <a:ext cx="3637692" cy="646331"/>
          </a:xfrm>
          <a:prstGeom prst="rect">
            <a:avLst/>
          </a:prstGeom>
          <a:noFill/>
          <a:ln>
            <a:solidFill>
              <a:srgbClr val="660066"/>
            </a:solidFill>
          </a:ln>
        </p:spPr>
        <p:txBody>
          <a:bodyPr wrap="none" rtlCol="0">
            <a:spAutoFit/>
          </a:bodyPr>
          <a:lstStyle/>
          <a:p>
            <a:r>
              <a:rPr lang="mr-IN" sz="3600" dirty="0" smtClean="0">
                <a:solidFill>
                  <a:srgbClr val="660066"/>
                </a:solidFill>
              </a:rPr>
              <a:t>…</a:t>
            </a:r>
            <a:r>
              <a:rPr lang="en-US" sz="3600" dirty="0" smtClean="0">
                <a:solidFill>
                  <a:srgbClr val="660066"/>
                </a:solidFill>
              </a:rPr>
              <a:t>. New Questions</a:t>
            </a:r>
            <a:endParaRPr lang="en-US" sz="3600" dirty="0">
              <a:solidFill>
                <a:srgbClr val="660066"/>
              </a:solidFill>
            </a:endParaRPr>
          </a:p>
        </p:txBody>
      </p:sp>
      <p:sp>
        <p:nvSpPr>
          <p:cNvPr id="7" name="TextBox 6"/>
          <p:cNvSpPr txBox="1"/>
          <p:nvPr/>
        </p:nvSpPr>
        <p:spPr>
          <a:xfrm>
            <a:off x="42328" y="251767"/>
            <a:ext cx="2082872" cy="461665"/>
          </a:xfrm>
          <a:prstGeom prst="rect">
            <a:avLst/>
          </a:prstGeom>
          <a:noFill/>
        </p:spPr>
        <p:txBody>
          <a:bodyPr wrap="none" rtlCol="0">
            <a:spAutoFit/>
          </a:bodyPr>
          <a:lstStyle/>
          <a:p>
            <a:r>
              <a:rPr lang="en-US" sz="2400" dirty="0">
                <a:solidFill>
                  <a:srgbClr val="660066"/>
                </a:solidFill>
              </a:rPr>
              <a:t>(</a:t>
            </a:r>
            <a:r>
              <a:rPr lang="en-US" sz="2400" dirty="0" smtClean="0">
                <a:solidFill>
                  <a:srgbClr val="660066"/>
                </a:solidFill>
              </a:rPr>
              <a:t>Conclusions 2)</a:t>
            </a:r>
            <a:endParaRPr lang="en-US" sz="2400" dirty="0">
              <a:solidFill>
                <a:srgbClr val="660066"/>
              </a:solidFill>
            </a:endParaRPr>
          </a:p>
        </p:txBody>
      </p:sp>
      <p:sp>
        <p:nvSpPr>
          <p:cNvPr id="16" name="Rectangle 15"/>
          <p:cNvSpPr/>
          <p:nvPr/>
        </p:nvSpPr>
        <p:spPr>
          <a:xfrm>
            <a:off x="1207705" y="1078431"/>
            <a:ext cx="2451174" cy="369332"/>
          </a:xfrm>
          <a:prstGeom prst="rect">
            <a:avLst/>
          </a:prstGeom>
        </p:spPr>
        <p:txBody>
          <a:bodyPr wrap="none">
            <a:spAutoFit/>
          </a:bodyPr>
          <a:lstStyle/>
          <a:p>
            <a:r>
              <a:rPr lang="en-US" dirty="0"/>
              <a:t>Atmospheric variability? </a:t>
            </a:r>
          </a:p>
        </p:txBody>
      </p:sp>
      <p:sp>
        <p:nvSpPr>
          <p:cNvPr id="17" name="Rectangle 16"/>
          <p:cNvSpPr/>
          <p:nvPr/>
        </p:nvSpPr>
        <p:spPr>
          <a:xfrm>
            <a:off x="1207705" y="1416044"/>
            <a:ext cx="1509247" cy="369332"/>
          </a:xfrm>
          <a:prstGeom prst="rect">
            <a:avLst/>
          </a:prstGeom>
        </p:spPr>
        <p:txBody>
          <a:bodyPr wrap="none">
            <a:spAutoFit/>
          </a:bodyPr>
          <a:lstStyle/>
          <a:p>
            <a:r>
              <a:rPr lang="en-US" dirty="0" smtClean="0"/>
              <a:t>Which </a:t>
            </a:r>
            <a:r>
              <a:rPr lang="en-US" dirty="0"/>
              <a:t>Chaos?</a:t>
            </a:r>
          </a:p>
        </p:txBody>
      </p:sp>
      <p:sp>
        <p:nvSpPr>
          <p:cNvPr id="26" name="Rectangle 25"/>
          <p:cNvSpPr/>
          <p:nvPr/>
        </p:nvSpPr>
        <p:spPr>
          <a:xfrm>
            <a:off x="1207705" y="1753657"/>
            <a:ext cx="1378841" cy="369332"/>
          </a:xfrm>
          <a:prstGeom prst="rect">
            <a:avLst/>
          </a:prstGeom>
        </p:spPr>
        <p:txBody>
          <a:bodyPr wrap="none">
            <a:spAutoFit/>
          </a:bodyPr>
          <a:lstStyle/>
          <a:p>
            <a:r>
              <a:rPr lang="en-US" dirty="0"/>
              <a:t>Which level? </a:t>
            </a:r>
          </a:p>
        </p:txBody>
      </p:sp>
      <p:sp>
        <p:nvSpPr>
          <p:cNvPr id="29" name="Rectangle 28"/>
          <p:cNvSpPr/>
          <p:nvPr/>
        </p:nvSpPr>
        <p:spPr>
          <a:xfrm>
            <a:off x="1207705" y="3923457"/>
            <a:ext cx="4355091" cy="369332"/>
          </a:xfrm>
          <a:prstGeom prst="rect">
            <a:avLst/>
          </a:prstGeom>
        </p:spPr>
        <p:txBody>
          <a:bodyPr wrap="none">
            <a:spAutoFit/>
          </a:bodyPr>
          <a:lstStyle/>
          <a:p>
            <a:r>
              <a:rPr lang="en-US" dirty="0"/>
              <a:t>What are the stochastic predictability limits?</a:t>
            </a:r>
          </a:p>
        </p:txBody>
      </p:sp>
      <p:sp>
        <p:nvSpPr>
          <p:cNvPr id="36" name="TextBox 35"/>
          <p:cNvSpPr txBox="1"/>
          <p:nvPr/>
        </p:nvSpPr>
        <p:spPr>
          <a:xfrm>
            <a:off x="3104050" y="5874603"/>
            <a:ext cx="4366625" cy="1015663"/>
          </a:xfrm>
          <a:prstGeom prst="rect">
            <a:avLst/>
          </a:prstGeom>
          <a:noFill/>
        </p:spPr>
        <p:txBody>
          <a:bodyPr wrap="none" rtlCol="0">
            <a:spAutoFit/>
          </a:bodyPr>
          <a:lstStyle/>
          <a:p>
            <a:r>
              <a:rPr lang="en-US" sz="1200" dirty="0">
                <a:solidFill>
                  <a:srgbClr val="FF0000"/>
                </a:solidFill>
              </a:rPr>
              <a:t>Short course: </a:t>
            </a:r>
            <a:r>
              <a:rPr lang="en-US" sz="1200" dirty="0" smtClean="0"/>
              <a:t>Wednesday 16:15, room -2.31:</a:t>
            </a:r>
          </a:p>
          <a:p>
            <a:r>
              <a:rPr lang="en-US" sz="1200" dirty="0" smtClean="0">
                <a:solidFill>
                  <a:srgbClr val="008000"/>
                </a:solidFill>
              </a:rPr>
              <a:t>Topics in scale and scaling </a:t>
            </a:r>
            <a:r>
              <a:rPr lang="en-US" sz="1200" dirty="0" smtClean="0"/>
              <a:t>(with F. Schmitt)</a:t>
            </a:r>
          </a:p>
          <a:p>
            <a:endParaRPr lang="en-US" sz="1200" dirty="0" smtClean="0"/>
          </a:p>
          <a:p>
            <a:r>
              <a:rPr lang="en-US" sz="1200" dirty="0" smtClean="0">
                <a:solidFill>
                  <a:srgbClr val="FF0000"/>
                </a:solidFill>
              </a:rPr>
              <a:t>Short Course: </a:t>
            </a:r>
            <a:r>
              <a:rPr lang="en-US" sz="1200" dirty="0" smtClean="0"/>
              <a:t>Thursday 8:30, room -2.16</a:t>
            </a:r>
          </a:p>
          <a:p>
            <a:r>
              <a:rPr lang="en-US" sz="1200" dirty="0" smtClean="0">
                <a:solidFill>
                  <a:srgbClr val="008000"/>
                </a:solidFill>
              </a:rPr>
              <a:t>Scale and Scaling in the climate system </a:t>
            </a:r>
            <a:r>
              <a:rPr lang="en-US" sz="1200" dirty="0" smtClean="0"/>
              <a:t>(with C. </a:t>
            </a:r>
            <a:r>
              <a:rPr lang="en-US" sz="1200" dirty="0" err="1" smtClean="0"/>
              <a:t>Franzke</a:t>
            </a:r>
            <a:r>
              <a:rPr lang="en-US" sz="1200" dirty="0" smtClean="0"/>
              <a:t>, T. </a:t>
            </a:r>
            <a:r>
              <a:rPr lang="en-US" sz="1200" dirty="0" err="1" smtClean="0"/>
              <a:t>Laepple</a:t>
            </a:r>
            <a:r>
              <a:rPr lang="en-US" sz="1200" dirty="0" smtClean="0"/>
              <a:t>)</a:t>
            </a:r>
            <a:endParaRPr lang="en-US" sz="1200" dirty="0"/>
          </a:p>
        </p:txBody>
      </p:sp>
      <p:sp>
        <p:nvSpPr>
          <p:cNvPr id="5" name="TextBox 4"/>
          <p:cNvSpPr txBox="1"/>
          <p:nvPr/>
        </p:nvSpPr>
        <p:spPr>
          <a:xfrm>
            <a:off x="1231900" y="4356100"/>
            <a:ext cx="4679924" cy="369332"/>
          </a:xfrm>
          <a:prstGeom prst="rect">
            <a:avLst/>
          </a:prstGeom>
          <a:noFill/>
        </p:spPr>
        <p:txBody>
          <a:bodyPr wrap="none" rtlCol="0">
            <a:spAutoFit/>
          </a:bodyPr>
          <a:lstStyle/>
          <a:p>
            <a:r>
              <a:rPr lang="en-US" dirty="0" smtClean="0"/>
              <a:t>Is </a:t>
            </a:r>
            <a:r>
              <a:rPr lang="en-US" dirty="0" err="1" smtClean="0"/>
              <a:t>civilisation</a:t>
            </a:r>
            <a:r>
              <a:rPr lang="en-US" dirty="0" smtClean="0"/>
              <a:t> the result of freak </a:t>
            </a:r>
            <a:r>
              <a:rPr lang="en-US" dirty="0" err="1" smtClean="0"/>
              <a:t>macroweather</a:t>
            </a:r>
            <a:r>
              <a:rPr lang="en-US" dirty="0" smtClean="0"/>
              <a:t> ?</a:t>
            </a:r>
            <a:endParaRPr lang="en-US" dirty="0"/>
          </a:p>
        </p:txBody>
      </p:sp>
      <p:pic>
        <p:nvPicPr>
          <p:cNvPr id="20" name="Picture 19"/>
          <p:cNvPicPr>
            <a:picLocks noChangeAspect="1"/>
          </p:cNvPicPr>
          <p:nvPr/>
        </p:nvPicPr>
        <p:blipFill>
          <a:blip r:embed="rId3"/>
          <a:stretch>
            <a:fillRect/>
          </a:stretch>
        </p:blipFill>
        <p:spPr>
          <a:xfrm>
            <a:off x="7470675" y="4618561"/>
            <a:ext cx="1571725" cy="2188639"/>
          </a:xfrm>
          <a:prstGeom prst="rect">
            <a:avLst/>
          </a:prstGeom>
        </p:spPr>
      </p:pic>
    </p:spTree>
    <p:extLst>
      <p:ext uri="{BB962C8B-B14F-4D97-AF65-F5344CB8AC3E}">
        <p14:creationId xmlns:p14="http://schemas.microsoft.com/office/powerpoint/2010/main" val="1791032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additive="base">
                                        <p:cTn id="3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xEl>
                                              <p:pRg st="0" end="0"/>
                                            </p:txEl>
                                          </p:spTgt>
                                        </p:tgtEl>
                                        <p:attrNameLst>
                                          <p:attrName>style.visibility</p:attrName>
                                        </p:attrNameLst>
                                      </p:cBhvr>
                                      <p:to>
                                        <p:strVal val="visible"/>
                                      </p:to>
                                    </p:set>
                                    <p:anim calcmode="lin" valueType="num">
                                      <p:cBhvr additive="base">
                                        <p:cTn id="4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5" grpId="0"/>
      <p:bldP spid="2" grpId="0"/>
      <p:bldP spid="4" grpId="0" animBg="1"/>
      <p:bldP spid="17" grpId="0"/>
      <p:bldP spid="26" grpId="0"/>
      <p:bldP spid="29" grpId="0"/>
      <p:bldP spid="3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3" name="Group 86"/>
          <p:cNvGrpSpPr>
            <a:grpSpLocks/>
          </p:cNvGrpSpPr>
          <p:nvPr/>
        </p:nvGrpSpPr>
        <p:grpSpPr bwMode="auto">
          <a:xfrm>
            <a:off x="627211" y="4052744"/>
            <a:ext cx="8490512" cy="1985566"/>
            <a:chOff x="14" y="45"/>
            <a:chExt cx="7002" cy="4410"/>
          </a:xfrm>
        </p:grpSpPr>
        <p:sp>
          <p:nvSpPr>
            <p:cNvPr id="150" name="Freeform 3"/>
            <p:cNvSpPr>
              <a:spLocks/>
            </p:cNvSpPr>
            <p:nvPr/>
          </p:nvSpPr>
          <p:spPr bwMode="auto">
            <a:xfrm>
              <a:off x="248" y="1352"/>
              <a:ext cx="6633" cy="2786"/>
            </a:xfrm>
            <a:custGeom>
              <a:avLst/>
              <a:gdLst>
                <a:gd name="T0" fmla="*/ 96 w 6632"/>
                <a:gd name="T1" fmla="*/ 480 h 4008"/>
                <a:gd name="T2" fmla="*/ 200 w 6632"/>
                <a:gd name="T3" fmla="*/ 648 h 4008"/>
                <a:gd name="T4" fmla="*/ 304 w 6632"/>
                <a:gd name="T5" fmla="*/ 1160 h 4008"/>
                <a:gd name="T6" fmla="*/ 408 w 6632"/>
                <a:gd name="T7" fmla="*/ 1456 h 4008"/>
                <a:gd name="T8" fmla="*/ 512 w 6632"/>
                <a:gd name="T9" fmla="*/ 1576 h 4008"/>
                <a:gd name="T10" fmla="*/ 616 w 6632"/>
                <a:gd name="T11" fmla="*/ 1328 h 4008"/>
                <a:gd name="T12" fmla="*/ 720 w 6632"/>
                <a:gd name="T13" fmla="*/ 1648 h 4008"/>
                <a:gd name="T14" fmla="*/ 824 w 6632"/>
                <a:gd name="T15" fmla="*/ 1712 h 4008"/>
                <a:gd name="T16" fmla="*/ 928 w 6632"/>
                <a:gd name="T17" fmla="*/ 1688 h 4008"/>
                <a:gd name="T18" fmla="*/ 1032 w 6632"/>
                <a:gd name="T19" fmla="*/ 1696 h 4008"/>
                <a:gd name="T20" fmla="*/ 1136 w 6632"/>
                <a:gd name="T21" fmla="*/ 1600 h 4008"/>
                <a:gd name="T22" fmla="*/ 1240 w 6632"/>
                <a:gd name="T23" fmla="*/ 1696 h 4008"/>
                <a:gd name="T24" fmla="*/ 1344 w 6632"/>
                <a:gd name="T25" fmla="*/ 2000 h 4008"/>
                <a:gd name="T26" fmla="*/ 1448 w 6632"/>
                <a:gd name="T27" fmla="*/ 2368 h 4008"/>
                <a:gd name="T28" fmla="*/ 1552 w 6632"/>
                <a:gd name="T29" fmla="*/ 2256 h 4008"/>
                <a:gd name="T30" fmla="*/ 1656 w 6632"/>
                <a:gd name="T31" fmla="*/ 1968 h 4008"/>
                <a:gd name="T32" fmla="*/ 1760 w 6632"/>
                <a:gd name="T33" fmla="*/ 1912 h 4008"/>
                <a:gd name="T34" fmla="*/ 1864 w 6632"/>
                <a:gd name="T35" fmla="*/ 2024 h 4008"/>
                <a:gd name="T36" fmla="*/ 1968 w 6632"/>
                <a:gd name="T37" fmla="*/ 2192 h 4008"/>
                <a:gd name="T38" fmla="*/ 2072 w 6632"/>
                <a:gd name="T39" fmla="*/ 2000 h 4008"/>
                <a:gd name="T40" fmla="*/ 2176 w 6632"/>
                <a:gd name="T41" fmla="*/ 1864 h 4008"/>
                <a:gd name="T42" fmla="*/ 2280 w 6632"/>
                <a:gd name="T43" fmla="*/ 1552 h 4008"/>
                <a:gd name="T44" fmla="*/ 2384 w 6632"/>
                <a:gd name="T45" fmla="*/ 2064 h 4008"/>
                <a:gd name="T46" fmla="*/ 2488 w 6632"/>
                <a:gd name="T47" fmla="*/ 2352 h 4008"/>
                <a:gd name="T48" fmla="*/ 2592 w 6632"/>
                <a:gd name="T49" fmla="*/ 1976 h 4008"/>
                <a:gd name="T50" fmla="*/ 2696 w 6632"/>
                <a:gd name="T51" fmla="*/ 1992 h 4008"/>
                <a:gd name="T52" fmla="*/ 2800 w 6632"/>
                <a:gd name="T53" fmla="*/ 1336 h 4008"/>
                <a:gd name="T54" fmla="*/ 2904 w 6632"/>
                <a:gd name="T55" fmla="*/ 1616 h 4008"/>
                <a:gd name="T56" fmla="*/ 3008 w 6632"/>
                <a:gd name="T57" fmla="*/ 1544 h 4008"/>
                <a:gd name="T58" fmla="*/ 3112 w 6632"/>
                <a:gd name="T59" fmla="*/ 1680 h 4008"/>
                <a:gd name="T60" fmla="*/ 3216 w 6632"/>
                <a:gd name="T61" fmla="*/ 1560 h 4008"/>
                <a:gd name="T62" fmla="*/ 3320 w 6632"/>
                <a:gd name="T63" fmla="*/ 1784 h 4008"/>
                <a:gd name="T64" fmla="*/ 3424 w 6632"/>
                <a:gd name="T65" fmla="*/ 2248 h 4008"/>
                <a:gd name="T66" fmla="*/ 3528 w 6632"/>
                <a:gd name="T67" fmla="*/ 2184 h 4008"/>
                <a:gd name="T68" fmla="*/ 3632 w 6632"/>
                <a:gd name="T69" fmla="*/ 2304 h 4008"/>
                <a:gd name="T70" fmla="*/ 3736 w 6632"/>
                <a:gd name="T71" fmla="*/ 2336 h 4008"/>
                <a:gd name="T72" fmla="*/ 3840 w 6632"/>
                <a:gd name="T73" fmla="*/ 2392 h 4008"/>
                <a:gd name="T74" fmla="*/ 3944 w 6632"/>
                <a:gd name="T75" fmla="*/ 2576 h 4008"/>
                <a:gd name="T76" fmla="*/ 4048 w 6632"/>
                <a:gd name="T77" fmla="*/ 2576 h 4008"/>
                <a:gd name="T78" fmla="*/ 4152 w 6632"/>
                <a:gd name="T79" fmla="*/ 2584 h 4008"/>
                <a:gd name="T80" fmla="*/ 4256 w 6632"/>
                <a:gd name="T81" fmla="*/ 2664 h 4008"/>
                <a:gd name="T82" fmla="*/ 4360 w 6632"/>
                <a:gd name="T83" fmla="*/ 2712 h 4008"/>
                <a:gd name="T84" fmla="*/ 4464 w 6632"/>
                <a:gd name="T85" fmla="*/ 2584 h 4008"/>
                <a:gd name="T86" fmla="*/ 4568 w 6632"/>
                <a:gd name="T87" fmla="*/ 2888 h 4008"/>
                <a:gd name="T88" fmla="*/ 4672 w 6632"/>
                <a:gd name="T89" fmla="*/ 3136 h 4008"/>
                <a:gd name="T90" fmla="*/ 4776 w 6632"/>
                <a:gd name="T91" fmla="*/ 3072 h 4008"/>
                <a:gd name="T92" fmla="*/ 4880 w 6632"/>
                <a:gd name="T93" fmla="*/ 3200 h 4008"/>
                <a:gd name="T94" fmla="*/ 4984 w 6632"/>
                <a:gd name="T95" fmla="*/ 3480 h 4008"/>
                <a:gd name="T96" fmla="*/ 5088 w 6632"/>
                <a:gd name="T97" fmla="*/ 3616 h 4008"/>
                <a:gd name="T98" fmla="*/ 5192 w 6632"/>
                <a:gd name="T99" fmla="*/ 3328 h 4008"/>
                <a:gd name="T100" fmla="*/ 5296 w 6632"/>
                <a:gd name="T101" fmla="*/ 3384 h 4008"/>
                <a:gd name="T102" fmla="*/ 5400 w 6632"/>
                <a:gd name="T103" fmla="*/ 3136 h 4008"/>
                <a:gd name="T104" fmla="*/ 5504 w 6632"/>
                <a:gd name="T105" fmla="*/ 2960 h 4008"/>
                <a:gd name="T106" fmla="*/ 5608 w 6632"/>
                <a:gd name="T107" fmla="*/ 2880 h 4008"/>
                <a:gd name="T108" fmla="*/ 5704 w 6632"/>
                <a:gd name="T109" fmla="*/ 2976 h 4008"/>
                <a:gd name="T110" fmla="*/ 5808 w 6632"/>
                <a:gd name="T111" fmla="*/ 2768 h 4008"/>
                <a:gd name="T112" fmla="*/ 5912 w 6632"/>
                <a:gd name="T113" fmla="*/ 2968 h 4008"/>
                <a:gd name="T114" fmla="*/ 6016 w 6632"/>
                <a:gd name="T115" fmla="*/ 2992 h 4008"/>
                <a:gd name="T116" fmla="*/ 6120 w 6632"/>
                <a:gd name="T117" fmla="*/ 2936 h 4008"/>
                <a:gd name="T118" fmla="*/ 6224 w 6632"/>
                <a:gd name="T119" fmla="*/ 2880 h 4008"/>
                <a:gd name="T120" fmla="*/ 6328 w 6632"/>
                <a:gd name="T121" fmla="*/ 3184 h 4008"/>
                <a:gd name="T122" fmla="*/ 6432 w 6632"/>
                <a:gd name="T123" fmla="*/ 3088 h 4008"/>
                <a:gd name="T124" fmla="*/ 6536 w 6632"/>
                <a:gd name="T125" fmla="*/ 2912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32" h="4008">
                  <a:moveTo>
                    <a:pt x="0" y="1176"/>
                  </a:moveTo>
                  <a:lnTo>
                    <a:pt x="0" y="1064"/>
                  </a:lnTo>
                  <a:lnTo>
                    <a:pt x="0" y="200"/>
                  </a:lnTo>
                  <a:lnTo>
                    <a:pt x="0" y="184"/>
                  </a:lnTo>
                  <a:lnTo>
                    <a:pt x="0" y="248"/>
                  </a:lnTo>
                  <a:lnTo>
                    <a:pt x="0" y="352"/>
                  </a:lnTo>
                  <a:lnTo>
                    <a:pt x="0" y="536"/>
                  </a:lnTo>
                  <a:lnTo>
                    <a:pt x="0" y="472"/>
                  </a:lnTo>
                  <a:lnTo>
                    <a:pt x="0" y="568"/>
                  </a:lnTo>
                  <a:lnTo>
                    <a:pt x="8" y="656"/>
                  </a:lnTo>
                  <a:lnTo>
                    <a:pt x="8" y="688"/>
                  </a:lnTo>
                  <a:lnTo>
                    <a:pt x="8" y="816"/>
                  </a:lnTo>
                  <a:lnTo>
                    <a:pt x="8" y="816"/>
                  </a:lnTo>
                  <a:lnTo>
                    <a:pt x="8" y="656"/>
                  </a:lnTo>
                  <a:lnTo>
                    <a:pt x="8" y="640"/>
                  </a:lnTo>
                  <a:lnTo>
                    <a:pt x="8" y="24"/>
                  </a:lnTo>
                  <a:lnTo>
                    <a:pt x="8" y="72"/>
                  </a:lnTo>
                  <a:lnTo>
                    <a:pt x="8" y="200"/>
                  </a:lnTo>
                  <a:lnTo>
                    <a:pt x="16" y="448"/>
                  </a:lnTo>
                  <a:lnTo>
                    <a:pt x="16" y="472"/>
                  </a:lnTo>
                  <a:lnTo>
                    <a:pt x="16" y="464"/>
                  </a:lnTo>
                  <a:lnTo>
                    <a:pt x="16" y="1048"/>
                  </a:lnTo>
                  <a:lnTo>
                    <a:pt x="16" y="1088"/>
                  </a:lnTo>
                  <a:lnTo>
                    <a:pt x="16" y="984"/>
                  </a:lnTo>
                  <a:lnTo>
                    <a:pt x="16" y="984"/>
                  </a:lnTo>
                  <a:lnTo>
                    <a:pt x="16" y="480"/>
                  </a:lnTo>
                  <a:lnTo>
                    <a:pt x="16" y="432"/>
                  </a:lnTo>
                  <a:lnTo>
                    <a:pt x="24" y="696"/>
                  </a:lnTo>
                  <a:lnTo>
                    <a:pt x="24" y="408"/>
                  </a:lnTo>
                  <a:lnTo>
                    <a:pt x="24" y="584"/>
                  </a:lnTo>
                  <a:lnTo>
                    <a:pt x="24" y="320"/>
                  </a:lnTo>
                  <a:lnTo>
                    <a:pt x="24" y="632"/>
                  </a:lnTo>
                  <a:lnTo>
                    <a:pt x="24" y="920"/>
                  </a:lnTo>
                  <a:lnTo>
                    <a:pt x="24" y="352"/>
                  </a:lnTo>
                  <a:lnTo>
                    <a:pt x="24" y="864"/>
                  </a:lnTo>
                  <a:lnTo>
                    <a:pt x="24" y="880"/>
                  </a:lnTo>
                  <a:lnTo>
                    <a:pt x="32" y="1256"/>
                  </a:lnTo>
                  <a:lnTo>
                    <a:pt x="32" y="896"/>
                  </a:lnTo>
                  <a:lnTo>
                    <a:pt x="32" y="504"/>
                  </a:lnTo>
                  <a:lnTo>
                    <a:pt x="32" y="256"/>
                  </a:lnTo>
                  <a:lnTo>
                    <a:pt x="32" y="432"/>
                  </a:lnTo>
                  <a:lnTo>
                    <a:pt x="32" y="472"/>
                  </a:lnTo>
                  <a:lnTo>
                    <a:pt x="32" y="568"/>
                  </a:lnTo>
                  <a:lnTo>
                    <a:pt x="32" y="760"/>
                  </a:lnTo>
                  <a:lnTo>
                    <a:pt x="32" y="1072"/>
                  </a:lnTo>
                  <a:lnTo>
                    <a:pt x="40" y="1096"/>
                  </a:lnTo>
                  <a:lnTo>
                    <a:pt x="40" y="1064"/>
                  </a:lnTo>
                  <a:lnTo>
                    <a:pt x="40" y="824"/>
                  </a:lnTo>
                  <a:lnTo>
                    <a:pt x="40" y="152"/>
                  </a:lnTo>
                  <a:lnTo>
                    <a:pt x="40" y="168"/>
                  </a:lnTo>
                  <a:lnTo>
                    <a:pt x="40" y="16"/>
                  </a:lnTo>
                  <a:lnTo>
                    <a:pt x="40" y="168"/>
                  </a:lnTo>
                  <a:lnTo>
                    <a:pt x="40" y="248"/>
                  </a:lnTo>
                  <a:lnTo>
                    <a:pt x="40" y="760"/>
                  </a:lnTo>
                  <a:lnTo>
                    <a:pt x="48" y="888"/>
                  </a:lnTo>
                  <a:lnTo>
                    <a:pt x="48" y="736"/>
                  </a:lnTo>
                  <a:lnTo>
                    <a:pt x="48" y="912"/>
                  </a:lnTo>
                  <a:lnTo>
                    <a:pt x="48" y="712"/>
                  </a:lnTo>
                  <a:lnTo>
                    <a:pt x="48" y="704"/>
                  </a:lnTo>
                  <a:lnTo>
                    <a:pt x="48" y="552"/>
                  </a:lnTo>
                  <a:lnTo>
                    <a:pt x="48" y="488"/>
                  </a:lnTo>
                  <a:lnTo>
                    <a:pt x="48" y="496"/>
                  </a:lnTo>
                  <a:lnTo>
                    <a:pt x="48" y="632"/>
                  </a:lnTo>
                  <a:lnTo>
                    <a:pt x="56" y="808"/>
                  </a:lnTo>
                  <a:lnTo>
                    <a:pt x="56" y="896"/>
                  </a:lnTo>
                  <a:lnTo>
                    <a:pt x="56" y="672"/>
                  </a:lnTo>
                  <a:lnTo>
                    <a:pt x="56" y="960"/>
                  </a:lnTo>
                  <a:lnTo>
                    <a:pt x="56" y="728"/>
                  </a:lnTo>
                  <a:lnTo>
                    <a:pt x="56" y="1000"/>
                  </a:lnTo>
                  <a:lnTo>
                    <a:pt x="56" y="408"/>
                  </a:lnTo>
                  <a:lnTo>
                    <a:pt x="56" y="0"/>
                  </a:lnTo>
                  <a:lnTo>
                    <a:pt x="56" y="352"/>
                  </a:lnTo>
                  <a:lnTo>
                    <a:pt x="64" y="320"/>
                  </a:lnTo>
                  <a:lnTo>
                    <a:pt x="64" y="360"/>
                  </a:lnTo>
                  <a:lnTo>
                    <a:pt x="64" y="424"/>
                  </a:lnTo>
                  <a:lnTo>
                    <a:pt x="64" y="632"/>
                  </a:lnTo>
                  <a:lnTo>
                    <a:pt x="64" y="968"/>
                  </a:lnTo>
                  <a:lnTo>
                    <a:pt x="64" y="856"/>
                  </a:lnTo>
                  <a:lnTo>
                    <a:pt x="64" y="984"/>
                  </a:lnTo>
                  <a:lnTo>
                    <a:pt x="64" y="320"/>
                  </a:lnTo>
                  <a:lnTo>
                    <a:pt x="64" y="440"/>
                  </a:lnTo>
                  <a:lnTo>
                    <a:pt x="72" y="560"/>
                  </a:lnTo>
                  <a:lnTo>
                    <a:pt x="72" y="640"/>
                  </a:lnTo>
                  <a:lnTo>
                    <a:pt x="72" y="400"/>
                  </a:lnTo>
                  <a:lnTo>
                    <a:pt x="72" y="360"/>
                  </a:lnTo>
                  <a:lnTo>
                    <a:pt x="72" y="632"/>
                  </a:lnTo>
                  <a:lnTo>
                    <a:pt x="72" y="944"/>
                  </a:lnTo>
                  <a:lnTo>
                    <a:pt x="72" y="672"/>
                  </a:lnTo>
                  <a:lnTo>
                    <a:pt x="72" y="360"/>
                  </a:lnTo>
                  <a:lnTo>
                    <a:pt x="72" y="512"/>
                  </a:lnTo>
                  <a:lnTo>
                    <a:pt x="80" y="648"/>
                  </a:lnTo>
                  <a:lnTo>
                    <a:pt x="80" y="904"/>
                  </a:lnTo>
                  <a:lnTo>
                    <a:pt x="80" y="624"/>
                  </a:lnTo>
                  <a:lnTo>
                    <a:pt x="80" y="888"/>
                  </a:lnTo>
                  <a:lnTo>
                    <a:pt x="80" y="856"/>
                  </a:lnTo>
                  <a:lnTo>
                    <a:pt x="80" y="896"/>
                  </a:lnTo>
                  <a:lnTo>
                    <a:pt x="80" y="776"/>
                  </a:lnTo>
                  <a:lnTo>
                    <a:pt x="80" y="336"/>
                  </a:lnTo>
                  <a:lnTo>
                    <a:pt x="80" y="480"/>
                  </a:lnTo>
                  <a:lnTo>
                    <a:pt x="88" y="560"/>
                  </a:lnTo>
                  <a:lnTo>
                    <a:pt x="88" y="744"/>
                  </a:lnTo>
                  <a:lnTo>
                    <a:pt x="88" y="608"/>
                  </a:lnTo>
                  <a:lnTo>
                    <a:pt x="88" y="504"/>
                  </a:lnTo>
                  <a:lnTo>
                    <a:pt x="88" y="792"/>
                  </a:lnTo>
                  <a:lnTo>
                    <a:pt x="88" y="960"/>
                  </a:lnTo>
                  <a:lnTo>
                    <a:pt x="88" y="1152"/>
                  </a:lnTo>
                  <a:lnTo>
                    <a:pt x="88" y="1000"/>
                  </a:lnTo>
                  <a:lnTo>
                    <a:pt x="88" y="616"/>
                  </a:lnTo>
                  <a:lnTo>
                    <a:pt x="96" y="792"/>
                  </a:lnTo>
                  <a:lnTo>
                    <a:pt x="96" y="712"/>
                  </a:lnTo>
                  <a:lnTo>
                    <a:pt x="96" y="912"/>
                  </a:lnTo>
                  <a:lnTo>
                    <a:pt x="96" y="960"/>
                  </a:lnTo>
                  <a:lnTo>
                    <a:pt x="96" y="664"/>
                  </a:lnTo>
                  <a:lnTo>
                    <a:pt x="96" y="952"/>
                  </a:lnTo>
                  <a:lnTo>
                    <a:pt x="96" y="840"/>
                  </a:lnTo>
                  <a:lnTo>
                    <a:pt x="96" y="480"/>
                  </a:lnTo>
                  <a:lnTo>
                    <a:pt x="96" y="776"/>
                  </a:lnTo>
                  <a:lnTo>
                    <a:pt x="104" y="872"/>
                  </a:lnTo>
                  <a:lnTo>
                    <a:pt x="104" y="1400"/>
                  </a:lnTo>
                  <a:lnTo>
                    <a:pt x="104" y="1000"/>
                  </a:lnTo>
                  <a:lnTo>
                    <a:pt x="104" y="824"/>
                  </a:lnTo>
                  <a:lnTo>
                    <a:pt x="104" y="840"/>
                  </a:lnTo>
                  <a:lnTo>
                    <a:pt x="104" y="768"/>
                  </a:lnTo>
                  <a:lnTo>
                    <a:pt x="104" y="736"/>
                  </a:lnTo>
                  <a:lnTo>
                    <a:pt x="104" y="568"/>
                  </a:lnTo>
                  <a:lnTo>
                    <a:pt x="104" y="504"/>
                  </a:lnTo>
                  <a:lnTo>
                    <a:pt x="112" y="696"/>
                  </a:lnTo>
                  <a:lnTo>
                    <a:pt x="112" y="808"/>
                  </a:lnTo>
                  <a:lnTo>
                    <a:pt x="112" y="864"/>
                  </a:lnTo>
                  <a:lnTo>
                    <a:pt x="112" y="792"/>
                  </a:lnTo>
                  <a:lnTo>
                    <a:pt x="112" y="984"/>
                  </a:lnTo>
                  <a:lnTo>
                    <a:pt x="112" y="792"/>
                  </a:lnTo>
                  <a:lnTo>
                    <a:pt x="112" y="1032"/>
                  </a:lnTo>
                  <a:lnTo>
                    <a:pt x="112" y="552"/>
                  </a:lnTo>
                  <a:lnTo>
                    <a:pt x="112" y="304"/>
                  </a:lnTo>
                  <a:lnTo>
                    <a:pt x="120" y="768"/>
                  </a:lnTo>
                  <a:lnTo>
                    <a:pt x="120" y="1208"/>
                  </a:lnTo>
                  <a:lnTo>
                    <a:pt x="120" y="1184"/>
                  </a:lnTo>
                  <a:lnTo>
                    <a:pt x="120" y="424"/>
                  </a:lnTo>
                  <a:lnTo>
                    <a:pt x="120" y="568"/>
                  </a:lnTo>
                  <a:lnTo>
                    <a:pt x="120" y="744"/>
                  </a:lnTo>
                  <a:lnTo>
                    <a:pt x="120" y="1072"/>
                  </a:lnTo>
                  <a:lnTo>
                    <a:pt x="120" y="760"/>
                  </a:lnTo>
                  <a:lnTo>
                    <a:pt x="128" y="544"/>
                  </a:lnTo>
                  <a:lnTo>
                    <a:pt x="128" y="928"/>
                  </a:lnTo>
                  <a:lnTo>
                    <a:pt x="128" y="872"/>
                  </a:lnTo>
                  <a:lnTo>
                    <a:pt x="128" y="792"/>
                  </a:lnTo>
                  <a:lnTo>
                    <a:pt x="128" y="696"/>
                  </a:lnTo>
                  <a:lnTo>
                    <a:pt x="128" y="616"/>
                  </a:lnTo>
                  <a:lnTo>
                    <a:pt x="128" y="968"/>
                  </a:lnTo>
                  <a:lnTo>
                    <a:pt x="128" y="1064"/>
                  </a:lnTo>
                  <a:lnTo>
                    <a:pt x="128" y="632"/>
                  </a:lnTo>
                  <a:lnTo>
                    <a:pt x="136" y="776"/>
                  </a:lnTo>
                  <a:lnTo>
                    <a:pt x="136" y="688"/>
                  </a:lnTo>
                  <a:lnTo>
                    <a:pt x="136" y="896"/>
                  </a:lnTo>
                  <a:lnTo>
                    <a:pt x="136" y="1016"/>
                  </a:lnTo>
                  <a:lnTo>
                    <a:pt x="136" y="688"/>
                  </a:lnTo>
                  <a:lnTo>
                    <a:pt x="136" y="656"/>
                  </a:lnTo>
                  <a:lnTo>
                    <a:pt x="136" y="840"/>
                  </a:lnTo>
                  <a:lnTo>
                    <a:pt x="136" y="1096"/>
                  </a:lnTo>
                  <a:lnTo>
                    <a:pt x="136" y="1152"/>
                  </a:lnTo>
                  <a:lnTo>
                    <a:pt x="144" y="1104"/>
                  </a:lnTo>
                  <a:lnTo>
                    <a:pt x="144" y="608"/>
                  </a:lnTo>
                  <a:lnTo>
                    <a:pt x="144" y="488"/>
                  </a:lnTo>
                  <a:lnTo>
                    <a:pt x="144" y="1048"/>
                  </a:lnTo>
                  <a:lnTo>
                    <a:pt x="144" y="800"/>
                  </a:lnTo>
                  <a:lnTo>
                    <a:pt x="144" y="512"/>
                  </a:lnTo>
                  <a:lnTo>
                    <a:pt x="144" y="424"/>
                  </a:lnTo>
                  <a:lnTo>
                    <a:pt x="144" y="752"/>
                  </a:lnTo>
                  <a:lnTo>
                    <a:pt x="144" y="936"/>
                  </a:lnTo>
                  <a:lnTo>
                    <a:pt x="152" y="600"/>
                  </a:lnTo>
                  <a:lnTo>
                    <a:pt x="152" y="568"/>
                  </a:lnTo>
                  <a:lnTo>
                    <a:pt x="152" y="744"/>
                  </a:lnTo>
                  <a:lnTo>
                    <a:pt x="152" y="1032"/>
                  </a:lnTo>
                  <a:lnTo>
                    <a:pt x="152" y="600"/>
                  </a:lnTo>
                  <a:lnTo>
                    <a:pt x="152" y="576"/>
                  </a:lnTo>
                  <a:lnTo>
                    <a:pt x="152" y="800"/>
                  </a:lnTo>
                  <a:lnTo>
                    <a:pt x="152" y="968"/>
                  </a:lnTo>
                  <a:lnTo>
                    <a:pt x="152" y="1104"/>
                  </a:lnTo>
                  <a:lnTo>
                    <a:pt x="160" y="872"/>
                  </a:lnTo>
                  <a:lnTo>
                    <a:pt x="160" y="728"/>
                  </a:lnTo>
                  <a:lnTo>
                    <a:pt x="160" y="968"/>
                  </a:lnTo>
                  <a:lnTo>
                    <a:pt x="160" y="768"/>
                  </a:lnTo>
                  <a:lnTo>
                    <a:pt x="160" y="480"/>
                  </a:lnTo>
                  <a:lnTo>
                    <a:pt x="160" y="648"/>
                  </a:lnTo>
                  <a:lnTo>
                    <a:pt x="160" y="848"/>
                  </a:lnTo>
                  <a:lnTo>
                    <a:pt x="160" y="976"/>
                  </a:lnTo>
                  <a:lnTo>
                    <a:pt x="160" y="928"/>
                  </a:lnTo>
                  <a:lnTo>
                    <a:pt x="168" y="608"/>
                  </a:lnTo>
                  <a:lnTo>
                    <a:pt x="168" y="712"/>
                  </a:lnTo>
                  <a:lnTo>
                    <a:pt x="168" y="848"/>
                  </a:lnTo>
                  <a:lnTo>
                    <a:pt x="168" y="752"/>
                  </a:lnTo>
                  <a:lnTo>
                    <a:pt x="168" y="888"/>
                  </a:lnTo>
                  <a:lnTo>
                    <a:pt x="168" y="808"/>
                  </a:lnTo>
                  <a:lnTo>
                    <a:pt x="168" y="728"/>
                  </a:lnTo>
                  <a:lnTo>
                    <a:pt x="168" y="912"/>
                  </a:lnTo>
                  <a:lnTo>
                    <a:pt x="168" y="1040"/>
                  </a:lnTo>
                  <a:lnTo>
                    <a:pt x="176" y="912"/>
                  </a:lnTo>
                  <a:lnTo>
                    <a:pt x="176" y="624"/>
                  </a:lnTo>
                  <a:lnTo>
                    <a:pt x="176" y="808"/>
                  </a:lnTo>
                  <a:lnTo>
                    <a:pt x="176" y="992"/>
                  </a:lnTo>
                  <a:lnTo>
                    <a:pt x="176" y="616"/>
                  </a:lnTo>
                  <a:lnTo>
                    <a:pt x="176" y="928"/>
                  </a:lnTo>
                  <a:lnTo>
                    <a:pt x="176" y="920"/>
                  </a:lnTo>
                  <a:lnTo>
                    <a:pt x="176" y="592"/>
                  </a:lnTo>
                  <a:lnTo>
                    <a:pt x="176" y="1080"/>
                  </a:lnTo>
                  <a:lnTo>
                    <a:pt x="184" y="976"/>
                  </a:lnTo>
                  <a:lnTo>
                    <a:pt x="184" y="872"/>
                  </a:lnTo>
                  <a:lnTo>
                    <a:pt x="184" y="792"/>
                  </a:lnTo>
                  <a:lnTo>
                    <a:pt x="184" y="600"/>
                  </a:lnTo>
                  <a:lnTo>
                    <a:pt x="184" y="1008"/>
                  </a:lnTo>
                  <a:lnTo>
                    <a:pt x="184" y="832"/>
                  </a:lnTo>
                  <a:lnTo>
                    <a:pt x="184" y="968"/>
                  </a:lnTo>
                  <a:lnTo>
                    <a:pt x="184" y="864"/>
                  </a:lnTo>
                  <a:lnTo>
                    <a:pt x="184" y="1016"/>
                  </a:lnTo>
                  <a:lnTo>
                    <a:pt x="192" y="976"/>
                  </a:lnTo>
                  <a:lnTo>
                    <a:pt x="192" y="816"/>
                  </a:lnTo>
                  <a:lnTo>
                    <a:pt x="192" y="896"/>
                  </a:lnTo>
                  <a:lnTo>
                    <a:pt x="192" y="984"/>
                  </a:lnTo>
                  <a:lnTo>
                    <a:pt x="192" y="848"/>
                  </a:lnTo>
                  <a:lnTo>
                    <a:pt x="192" y="864"/>
                  </a:lnTo>
                  <a:lnTo>
                    <a:pt x="192" y="1024"/>
                  </a:lnTo>
                  <a:lnTo>
                    <a:pt x="192" y="832"/>
                  </a:lnTo>
                  <a:lnTo>
                    <a:pt x="192" y="960"/>
                  </a:lnTo>
                  <a:lnTo>
                    <a:pt x="200" y="840"/>
                  </a:lnTo>
                  <a:lnTo>
                    <a:pt x="200" y="1040"/>
                  </a:lnTo>
                  <a:lnTo>
                    <a:pt x="200" y="880"/>
                  </a:lnTo>
                  <a:lnTo>
                    <a:pt x="200" y="1120"/>
                  </a:lnTo>
                  <a:lnTo>
                    <a:pt x="200" y="928"/>
                  </a:lnTo>
                  <a:lnTo>
                    <a:pt x="200" y="968"/>
                  </a:lnTo>
                  <a:lnTo>
                    <a:pt x="200" y="352"/>
                  </a:lnTo>
                  <a:lnTo>
                    <a:pt x="200" y="648"/>
                  </a:lnTo>
                  <a:lnTo>
                    <a:pt x="200" y="992"/>
                  </a:lnTo>
                  <a:lnTo>
                    <a:pt x="208" y="776"/>
                  </a:lnTo>
                  <a:lnTo>
                    <a:pt x="208" y="1016"/>
                  </a:lnTo>
                  <a:lnTo>
                    <a:pt x="208" y="912"/>
                  </a:lnTo>
                  <a:lnTo>
                    <a:pt x="208" y="1024"/>
                  </a:lnTo>
                  <a:lnTo>
                    <a:pt x="208" y="1120"/>
                  </a:lnTo>
                  <a:lnTo>
                    <a:pt x="208" y="696"/>
                  </a:lnTo>
                  <a:lnTo>
                    <a:pt x="208" y="864"/>
                  </a:lnTo>
                  <a:lnTo>
                    <a:pt x="208" y="760"/>
                  </a:lnTo>
                  <a:lnTo>
                    <a:pt x="208" y="808"/>
                  </a:lnTo>
                  <a:lnTo>
                    <a:pt x="216" y="992"/>
                  </a:lnTo>
                  <a:lnTo>
                    <a:pt x="216" y="1032"/>
                  </a:lnTo>
                  <a:lnTo>
                    <a:pt x="216" y="1120"/>
                  </a:lnTo>
                  <a:lnTo>
                    <a:pt x="216" y="704"/>
                  </a:lnTo>
                  <a:lnTo>
                    <a:pt x="216" y="976"/>
                  </a:lnTo>
                  <a:lnTo>
                    <a:pt x="216" y="1032"/>
                  </a:lnTo>
                  <a:lnTo>
                    <a:pt x="216" y="656"/>
                  </a:lnTo>
                  <a:lnTo>
                    <a:pt x="216" y="936"/>
                  </a:lnTo>
                  <a:lnTo>
                    <a:pt x="216" y="1120"/>
                  </a:lnTo>
                  <a:lnTo>
                    <a:pt x="224" y="1160"/>
                  </a:lnTo>
                  <a:lnTo>
                    <a:pt x="224" y="816"/>
                  </a:lnTo>
                  <a:lnTo>
                    <a:pt x="224" y="912"/>
                  </a:lnTo>
                  <a:lnTo>
                    <a:pt x="224" y="1064"/>
                  </a:lnTo>
                  <a:lnTo>
                    <a:pt x="224" y="1016"/>
                  </a:lnTo>
                  <a:lnTo>
                    <a:pt x="224" y="888"/>
                  </a:lnTo>
                  <a:lnTo>
                    <a:pt x="224" y="992"/>
                  </a:lnTo>
                  <a:lnTo>
                    <a:pt x="224" y="936"/>
                  </a:lnTo>
                  <a:lnTo>
                    <a:pt x="224" y="928"/>
                  </a:lnTo>
                  <a:lnTo>
                    <a:pt x="232" y="1168"/>
                  </a:lnTo>
                  <a:lnTo>
                    <a:pt x="232" y="1000"/>
                  </a:lnTo>
                  <a:lnTo>
                    <a:pt x="232" y="832"/>
                  </a:lnTo>
                  <a:lnTo>
                    <a:pt x="232" y="920"/>
                  </a:lnTo>
                  <a:lnTo>
                    <a:pt x="232" y="1144"/>
                  </a:lnTo>
                  <a:lnTo>
                    <a:pt x="232" y="1192"/>
                  </a:lnTo>
                  <a:lnTo>
                    <a:pt x="232" y="952"/>
                  </a:lnTo>
                  <a:lnTo>
                    <a:pt x="232" y="1008"/>
                  </a:lnTo>
                  <a:lnTo>
                    <a:pt x="232" y="1176"/>
                  </a:lnTo>
                  <a:lnTo>
                    <a:pt x="240" y="952"/>
                  </a:lnTo>
                  <a:lnTo>
                    <a:pt x="240" y="728"/>
                  </a:lnTo>
                  <a:lnTo>
                    <a:pt x="240" y="832"/>
                  </a:lnTo>
                  <a:lnTo>
                    <a:pt x="240" y="824"/>
                  </a:lnTo>
                  <a:lnTo>
                    <a:pt x="240" y="1048"/>
                  </a:lnTo>
                  <a:lnTo>
                    <a:pt x="240" y="912"/>
                  </a:lnTo>
                  <a:lnTo>
                    <a:pt x="240" y="696"/>
                  </a:lnTo>
                  <a:lnTo>
                    <a:pt x="240" y="984"/>
                  </a:lnTo>
                  <a:lnTo>
                    <a:pt x="248" y="1136"/>
                  </a:lnTo>
                  <a:lnTo>
                    <a:pt x="248" y="864"/>
                  </a:lnTo>
                  <a:lnTo>
                    <a:pt x="248" y="480"/>
                  </a:lnTo>
                  <a:lnTo>
                    <a:pt x="248" y="816"/>
                  </a:lnTo>
                  <a:lnTo>
                    <a:pt x="248" y="1080"/>
                  </a:lnTo>
                  <a:lnTo>
                    <a:pt x="248" y="920"/>
                  </a:lnTo>
                  <a:lnTo>
                    <a:pt x="248" y="1104"/>
                  </a:lnTo>
                  <a:lnTo>
                    <a:pt x="248" y="960"/>
                  </a:lnTo>
                  <a:lnTo>
                    <a:pt x="248" y="1080"/>
                  </a:lnTo>
                  <a:lnTo>
                    <a:pt x="256" y="1104"/>
                  </a:lnTo>
                  <a:lnTo>
                    <a:pt x="256" y="1160"/>
                  </a:lnTo>
                  <a:lnTo>
                    <a:pt x="256" y="840"/>
                  </a:lnTo>
                  <a:lnTo>
                    <a:pt x="256" y="904"/>
                  </a:lnTo>
                  <a:lnTo>
                    <a:pt x="256" y="760"/>
                  </a:lnTo>
                  <a:lnTo>
                    <a:pt x="256" y="1072"/>
                  </a:lnTo>
                  <a:lnTo>
                    <a:pt x="256" y="1160"/>
                  </a:lnTo>
                  <a:lnTo>
                    <a:pt x="256" y="928"/>
                  </a:lnTo>
                  <a:lnTo>
                    <a:pt x="256" y="952"/>
                  </a:lnTo>
                  <a:lnTo>
                    <a:pt x="264" y="1296"/>
                  </a:lnTo>
                  <a:lnTo>
                    <a:pt x="264" y="1208"/>
                  </a:lnTo>
                  <a:lnTo>
                    <a:pt x="264" y="1112"/>
                  </a:lnTo>
                  <a:lnTo>
                    <a:pt x="264" y="840"/>
                  </a:lnTo>
                  <a:lnTo>
                    <a:pt x="264" y="1032"/>
                  </a:lnTo>
                  <a:lnTo>
                    <a:pt x="264" y="840"/>
                  </a:lnTo>
                  <a:lnTo>
                    <a:pt x="264" y="792"/>
                  </a:lnTo>
                  <a:lnTo>
                    <a:pt x="264" y="792"/>
                  </a:lnTo>
                  <a:lnTo>
                    <a:pt x="264" y="840"/>
                  </a:lnTo>
                  <a:lnTo>
                    <a:pt x="272" y="696"/>
                  </a:lnTo>
                  <a:lnTo>
                    <a:pt x="272" y="1192"/>
                  </a:lnTo>
                  <a:lnTo>
                    <a:pt x="272" y="1216"/>
                  </a:lnTo>
                  <a:lnTo>
                    <a:pt x="272" y="1072"/>
                  </a:lnTo>
                  <a:lnTo>
                    <a:pt x="272" y="1248"/>
                  </a:lnTo>
                  <a:lnTo>
                    <a:pt x="272" y="1056"/>
                  </a:lnTo>
                  <a:lnTo>
                    <a:pt x="272" y="1136"/>
                  </a:lnTo>
                  <a:lnTo>
                    <a:pt x="272" y="928"/>
                  </a:lnTo>
                  <a:lnTo>
                    <a:pt x="272" y="832"/>
                  </a:lnTo>
                  <a:lnTo>
                    <a:pt x="280" y="1056"/>
                  </a:lnTo>
                  <a:lnTo>
                    <a:pt x="280" y="1136"/>
                  </a:lnTo>
                  <a:lnTo>
                    <a:pt x="280" y="1264"/>
                  </a:lnTo>
                  <a:lnTo>
                    <a:pt x="280" y="1000"/>
                  </a:lnTo>
                  <a:lnTo>
                    <a:pt x="280" y="1128"/>
                  </a:lnTo>
                  <a:lnTo>
                    <a:pt x="280" y="1168"/>
                  </a:lnTo>
                  <a:lnTo>
                    <a:pt x="280" y="1088"/>
                  </a:lnTo>
                  <a:lnTo>
                    <a:pt x="280" y="968"/>
                  </a:lnTo>
                  <a:lnTo>
                    <a:pt x="280" y="1056"/>
                  </a:lnTo>
                  <a:lnTo>
                    <a:pt x="288" y="1032"/>
                  </a:lnTo>
                  <a:lnTo>
                    <a:pt x="288" y="1208"/>
                  </a:lnTo>
                  <a:lnTo>
                    <a:pt x="288" y="1184"/>
                  </a:lnTo>
                  <a:lnTo>
                    <a:pt x="288" y="1096"/>
                  </a:lnTo>
                  <a:lnTo>
                    <a:pt x="288" y="1272"/>
                  </a:lnTo>
                  <a:lnTo>
                    <a:pt x="288" y="1328"/>
                  </a:lnTo>
                  <a:lnTo>
                    <a:pt x="288" y="1248"/>
                  </a:lnTo>
                  <a:lnTo>
                    <a:pt x="288" y="1192"/>
                  </a:lnTo>
                  <a:lnTo>
                    <a:pt x="288" y="1376"/>
                  </a:lnTo>
                  <a:lnTo>
                    <a:pt x="296" y="1136"/>
                  </a:lnTo>
                  <a:lnTo>
                    <a:pt x="296" y="896"/>
                  </a:lnTo>
                  <a:lnTo>
                    <a:pt x="296" y="1096"/>
                  </a:lnTo>
                  <a:lnTo>
                    <a:pt x="296" y="1032"/>
                  </a:lnTo>
                  <a:lnTo>
                    <a:pt x="296" y="1096"/>
                  </a:lnTo>
                  <a:lnTo>
                    <a:pt x="296" y="1192"/>
                  </a:lnTo>
                  <a:lnTo>
                    <a:pt x="296" y="1320"/>
                  </a:lnTo>
                  <a:lnTo>
                    <a:pt x="296" y="1352"/>
                  </a:lnTo>
                  <a:lnTo>
                    <a:pt x="296" y="1336"/>
                  </a:lnTo>
                  <a:lnTo>
                    <a:pt x="304" y="1384"/>
                  </a:lnTo>
                  <a:lnTo>
                    <a:pt x="304" y="1384"/>
                  </a:lnTo>
                  <a:lnTo>
                    <a:pt x="304" y="1168"/>
                  </a:lnTo>
                  <a:lnTo>
                    <a:pt x="304" y="1232"/>
                  </a:lnTo>
                  <a:lnTo>
                    <a:pt x="304" y="1248"/>
                  </a:lnTo>
                  <a:lnTo>
                    <a:pt x="304" y="1112"/>
                  </a:lnTo>
                  <a:lnTo>
                    <a:pt x="304" y="1176"/>
                  </a:lnTo>
                  <a:lnTo>
                    <a:pt x="304" y="1160"/>
                  </a:lnTo>
                  <a:lnTo>
                    <a:pt x="304" y="1128"/>
                  </a:lnTo>
                  <a:lnTo>
                    <a:pt x="312" y="1304"/>
                  </a:lnTo>
                  <a:lnTo>
                    <a:pt x="312" y="1304"/>
                  </a:lnTo>
                  <a:lnTo>
                    <a:pt x="312" y="1296"/>
                  </a:lnTo>
                  <a:lnTo>
                    <a:pt x="312" y="1336"/>
                  </a:lnTo>
                  <a:lnTo>
                    <a:pt x="312" y="1456"/>
                  </a:lnTo>
                  <a:lnTo>
                    <a:pt x="312" y="1304"/>
                  </a:lnTo>
                  <a:lnTo>
                    <a:pt x="312" y="1224"/>
                  </a:lnTo>
                  <a:lnTo>
                    <a:pt x="312" y="1472"/>
                  </a:lnTo>
                  <a:lnTo>
                    <a:pt x="312" y="1440"/>
                  </a:lnTo>
                  <a:lnTo>
                    <a:pt x="320" y="1224"/>
                  </a:lnTo>
                  <a:lnTo>
                    <a:pt x="320" y="1248"/>
                  </a:lnTo>
                  <a:lnTo>
                    <a:pt x="320" y="1296"/>
                  </a:lnTo>
                  <a:lnTo>
                    <a:pt x="320" y="1472"/>
                  </a:lnTo>
                  <a:lnTo>
                    <a:pt x="320" y="1280"/>
                  </a:lnTo>
                  <a:lnTo>
                    <a:pt x="320" y="1224"/>
                  </a:lnTo>
                  <a:lnTo>
                    <a:pt x="320" y="1280"/>
                  </a:lnTo>
                  <a:lnTo>
                    <a:pt x="320" y="1240"/>
                  </a:lnTo>
                  <a:lnTo>
                    <a:pt x="320" y="1008"/>
                  </a:lnTo>
                  <a:lnTo>
                    <a:pt x="328" y="1304"/>
                  </a:lnTo>
                  <a:lnTo>
                    <a:pt x="328" y="1272"/>
                  </a:lnTo>
                  <a:lnTo>
                    <a:pt x="328" y="1112"/>
                  </a:lnTo>
                  <a:lnTo>
                    <a:pt x="328" y="1120"/>
                  </a:lnTo>
                  <a:lnTo>
                    <a:pt x="328" y="1072"/>
                  </a:lnTo>
                  <a:lnTo>
                    <a:pt x="328" y="1056"/>
                  </a:lnTo>
                  <a:lnTo>
                    <a:pt x="328" y="1256"/>
                  </a:lnTo>
                  <a:lnTo>
                    <a:pt x="328" y="1224"/>
                  </a:lnTo>
                  <a:lnTo>
                    <a:pt x="328" y="1216"/>
                  </a:lnTo>
                  <a:lnTo>
                    <a:pt x="336" y="1328"/>
                  </a:lnTo>
                  <a:lnTo>
                    <a:pt x="336" y="1384"/>
                  </a:lnTo>
                  <a:lnTo>
                    <a:pt x="336" y="1456"/>
                  </a:lnTo>
                  <a:lnTo>
                    <a:pt x="336" y="1216"/>
                  </a:lnTo>
                  <a:lnTo>
                    <a:pt x="336" y="1112"/>
                  </a:lnTo>
                  <a:lnTo>
                    <a:pt x="336" y="1240"/>
                  </a:lnTo>
                  <a:lnTo>
                    <a:pt x="336" y="1472"/>
                  </a:lnTo>
                  <a:lnTo>
                    <a:pt x="336" y="1336"/>
                  </a:lnTo>
                  <a:lnTo>
                    <a:pt x="336" y="1360"/>
                  </a:lnTo>
                  <a:lnTo>
                    <a:pt x="344" y="1344"/>
                  </a:lnTo>
                  <a:lnTo>
                    <a:pt x="344" y="1328"/>
                  </a:lnTo>
                  <a:lnTo>
                    <a:pt x="344" y="1472"/>
                  </a:lnTo>
                  <a:lnTo>
                    <a:pt x="344" y="1344"/>
                  </a:lnTo>
                  <a:lnTo>
                    <a:pt x="344" y="1288"/>
                  </a:lnTo>
                  <a:lnTo>
                    <a:pt x="344" y="1416"/>
                  </a:lnTo>
                  <a:lnTo>
                    <a:pt x="344" y="1408"/>
                  </a:lnTo>
                  <a:lnTo>
                    <a:pt x="344" y="1392"/>
                  </a:lnTo>
                  <a:lnTo>
                    <a:pt x="344" y="1304"/>
                  </a:lnTo>
                  <a:lnTo>
                    <a:pt x="352" y="1296"/>
                  </a:lnTo>
                  <a:lnTo>
                    <a:pt x="352" y="1344"/>
                  </a:lnTo>
                  <a:lnTo>
                    <a:pt x="352" y="1320"/>
                  </a:lnTo>
                  <a:lnTo>
                    <a:pt x="352" y="1312"/>
                  </a:lnTo>
                  <a:lnTo>
                    <a:pt x="352" y="1352"/>
                  </a:lnTo>
                  <a:lnTo>
                    <a:pt x="352" y="1328"/>
                  </a:lnTo>
                  <a:lnTo>
                    <a:pt x="352" y="1472"/>
                  </a:lnTo>
                  <a:lnTo>
                    <a:pt x="352" y="1112"/>
                  </a:lnTo>
                  <a:lnTo>
                    <a:pt x="352" y="1064"/>
                  </a:lnTo>
                  <a:lnTo>
                    <a:pt x="360" y="1144"/>
                  </a:lnTo>
                  <a:lnTo>
                    <a:pt x="360" y="1232"/>
                  </a:lnTo>
                  <a:lnTo>
                    <a:pt x="360" y="1304"/>
                  </a:lnTo>
                  <a:lnTo>
                    <a:pt x="360" y="1088"/>
                  </a:lnTo>
                  <a:lnTo>
                    <a:pt x="360" y="1160"/>
                  </a:lnTo>
                  <a:lnTo>
                    <a:pt x="360" y="1240"/>
                  </a:lnTo>
                  <a:lnTo>
                    <a:pt x="360" y="1416"/>
                  </a:lnTo>
                  <a:lnTo>
                    <a:pt x="360" y="1368"/>
                  </a:lnTo>
                  <a:lnTo>
                    <a:pt x="368" y="1192"/>
                  </a:lnTo>
                  <a:lnTo>
                    <a:pt x="368" y="1176"/>
                  </a:lnTo>
                  <a:lnTo>
                    <a:pt x="368" y="1432"/>
                  </a:lnTo>
                  <a:lnTo>
                    <a:pt x="368" y="1384"/>
                  </a:lnTo>
                  <a:lnTo>
                    <a:pt x="368" y="1304"/>
                  </a:lnTo>
                  <a:lnTo>
                    <a:pt x="368" y="1184"/>
                  </a:lnTo>
                  <a:lnTo>
                    <a:pt x="368" y="1400"/>
                  </a:lnTo>
                  <a:lnTo>
                    <a:pt x="368" y="1528"/>
                  </a:lnTo>
                  <a:lnTo>
                    <a:pt x="368" y="1352"/>
                  </a:lnTo>
                  <a:lnTo>
                    <a:pt x="376" y="1304"/>
                  </a:lnTo>
                  <a:lnTo>
                    <a:pt x="376" y="1344"/>
                  </a:lnTo>
                  <a:lnTo>
                    <a:pt x="376" y="1296"/>
                  </a:lnTo>
                  <a:lnTo>
                    <a:pt x="376" y="1296"/>
                  </a:lnTo>
                  <a:lnTo>
                    <a:pt x="376" y="1336"/>
                  </a:lnTo>
                  <a:lnTo>
                    <a:pt x="376" y="1272"/>
                  </a:lnTo>
                  <a:lnTo>
                    <a:pt x="376" y="1392"/>
                  </a:lnTo>
                  <a:lnTo>
                    <a:pt x="376" y="1416"/>
                  </a:lnTo>
                  <a:lnTo>
                    <a:pt x="376" y="1424"/>
                  </a:lnTo>
                  <a:lnTo>
                    <a:pt x="384" y="1224"/>
                  </a:lnTo>
                  <a:lnTo>
                    <a:pt x="384" y="1272"/>
                  </a:lnTo>
                  <a:lnTo>
                    <a:pt x="384" y="1312"/>
                  </a:lnTo>
                  <a:lnTo>
                    <a:pt x="384" y="1336"/>
                  </a:lnTo>
                  <a:lnTo>
                    <a:pt x="384" y="1360"/>
                  </a:lnTo>
                  <a:lnTo>
                    <a:pt x="384" y="1424"/>
                  </a:lnTo>
                  <a:lnTo>
                    <a:pt x="384" y="1208"/>
                  </a:lnTo>
                  <a:lnTo>
                    <a:pt x="384" y="1544"/>
                  </a:lnTo>
                  <a:lnTo>
                    <a:pt x="384" y="1248"/>
                  </a:lnTo>
                  <a:lnTo>
                    <a:pt x="392" y="1320"/>
                  </a:lnTo>
                  <a:lnTo>
                    <a:pt x="392" y="1248"/>
                  </a:lnTo>
                  <a:lnTo>
                    <a:pt x="392" y="1208"/>
                  </a:lnTo>
                  <a:lnTo>
                    <a:pt x="392" y="1256"/>
                  </a:lnTo>
                  <a:lnTo>
                    <a:pt x="392" y="960"/>
                  </a:lnTo>
                  <a:lnTo>
                    <a:pt x="392" y="1176"/>
                  </a:lnTo>
                  <a:lnTo>
                    <a:pt x="392" y="1368"/>
                  </a:lnTo>
                  <a:lnTo>
                    <a:pt x="392" y="1304"/>
                  </a:lnTo>
                  <a:lnTo>
                    <a:pt x="392" y="1520"/>
                  </a:lnTo>
                  <a:lnTo>
                    <a:pt x="400" y="1304"/>
                  </a:lnTo>
                  <a:lnTo>
                    <a:pt x="400" y="1160"/>
                  </a:lnTo>
                  <a:lnTo>
                    <a:pt x="400" y="1280"/>
                  </a:lnTo>
                  <a:lnTo>
                    <a:pt x="400" y="1224"/>
                  </a:lnTo>
                  <a:lnTo>
                    <a:pt x="400" y="1432"/>
                  </a:lnTo>
                  <a:lnTo>
                    <a:pt x="400" y="1336"/>
                  </a:lnTo>
                  <a:lnTo>
                    <a:pt x="400" y="1224"/>
                  </a:lnTo>
                  <a:lnTo>
                    <a:pt x="400" y="1272"/>
                  </a:lnTo>
                  <a:lnTo>
                    <a:pt x="400" y="1528"/>
                  </a:lnTo>
                  <a:lnTo>
                    <a:pt x="408" y="1344"/>
                  </a:lnTo>
                  <a:lnTo>
                    <a:pt x="408" y="1496"/>
                  </a:lnTo>
                  <a:lnTo>
                    <a:pt x="408" y="1296"/>
                  </a:lnTo>
                  <a:lnTo>
                    <a:pt x="408" y="1248"/>
                  </a:lnTo>
                  <a:lnTo>
                    <a:pt x="408" y="1352"/>
                  </a:lnTo>
                  <a:lnTo>
                    <a:pt x="408" y="1448"/>
                  </a:lnTo>
                  <a:lnTo>
                    <a:pt x="408" y="1352"/>
                  </a:lnTo>
                  <a:lnTo>
                    <a:pt x="408" y="1456"/>
                  </a:lnTo>
                  <a:lnTo>
                    <a:pt x="408" y="1400"/>
                  </a:lnTo>
                  <a:lnTo>
                    <a:pt x="416" y="1360"/>
                  </a:lnTo>
                  <a:lnTo>
                    <a:pt x="416" y="1352"/>
                  </a:lnTo>
                  <a:lnTo>
                    <a:pt x="416" y="1472"/>
                  </a:lnTo>
                  <a:lnTo>
                    <a:pt x="416" y="1384"/>
                  </a:lnTo>
                  <a:lnTo>
                    <a:pt x="416" y="1280"/>
                  </a:lnTo>
                  <a:lnTo>
                    <a:pt x="416" y="1504"/>
                  </a:lnTo>
                  <a:lnTo>
                    <a:pt x="416" y="1288"/>
                  </a:lnTo>
                  <a:lnTo>
                    <a:pt x="416" y="1336"/>
                  </a:lnTo>
                  <a:lnTo>
                    <a:pt x="416" y="1320"/>
                  </a:lnTo>
                  <a:lnTo>
                    <a:pt x="424" y="1296"/>
                  </a:lnTo>
                  <a:lnTo>
                    <a:pt x="424" y="1392"/>
                  </a:lnTo>
                  <a:lnTo>
                    <a:pt x="424" y="1432"/>
                  </a:lnTo>
                  <a:lnTo>
                    <a:pt x="424" y="1312"/>
                  </a:lnTo>
                  <a:lnTo>
                    <a:pt x="424" y="1504"/>
                  </a:lnTo>
                  <a:lnTo>
                    <a:pt x="424" y="1544"/>
                  </a:lnTo>
                  <a:lnTo>
                    <a:pt x="424" y="1552"/>
                  </a:lnTo>
                  <a:lnTo>
                    <a:pt x="424" y="1280"/>
                  </a:lnTo>
                  <a:lnTo>
                    <a:pt x="424" y="1336"/>
                  </a:lnTo>
                  <a:lnTo>
                    <a:pt x="432" y="1400"/>
                  </a:lnTo>
                  <a:lnTo>
                    <a:pt x="432" y="1296"/>
                  </a:lnTo>
                  <a:lnTo>
                    <a:pt x="432" y="1288"/>
                  </a:lnTo>
                  <a:lnTo>
                    <a:pt x="432" y="1440"/>
                  </a:lnTo>
                  <a:lnTo>
                    <a:pt x="432" y="1392"/>
                  </a:lnTo>
                  <a:lnTo>
                    <a:pt x="432" y="1368"/>
                  </a:lnTo>
                  <a:lnTo>
                    <a:pt x="432" y="1384"/>
                  </a:lnTo>
                  <a:lnTo>
                    <a:pt x="432" y="1384"/>
                  </a:lnTo>
                  <a:lnTo>
                    <a:pt x="432" y="1448"/>
                  </a:lnTo>
                  <a:lnTo>
                    <a:pt x="440" y="1280"/>
                  </a:lnTo>
                  <a:lnTo>
                    <a:pt x="440" y="1464"/>
                  </a:lnTo>
                  <a:lnTo>
                    <a:pt x="440" y="1160"/>
                  </a:lnTo>
                  <a:lnTo>
                    <a:pt x="440" y="1528"/>
                  </a:lnTo>
                  <a:lnTo>
                    <a:pt x="440" y="1448"/>
                  </a:lnTo>
                  <a:lnTo>
                    <a:pt x="440" y="1432"/>
                  </a:lnTo>
                  <a:lnTo>
                    <a:pt x="440" y="1248"/>
                  </a:lnTo>
                  <a:lnTo>
                    <a:pt x="440" y="1336"/>
                  </a:lnTo>
                  <a:lnTo>
                    <a:pt x="440" y="1264"/>
                  </a:lnTo>
                  <a:lnTo>
                    <a:pt x="448" y="1392"/>
                  </a:lnTo>
                  <a:lnTo>
                    <a:pt x="448" y="1344"/>
                  </a:lnTo>
                  <a:lnTo>
                    <a:pt x="448" y="1384"/>
                  </a:lnTo>
                  <a:lnTo>
                    <a:pt x="448" y="1200"/>
                  </a:lnTo>
                  <a:lnTo>
                    <a:pt x="448" y="1280"/>
                  </a:lnTo>
                  <a:lnTo>
                    <a:pt x="448" y="1312"/>
                  </a:lnTo>
                  <a:lnTo>
                    <a:pt x="448" y="1408"/>
                  </a:lnTo>
                  <a:lnTo>
                    <a:pt x="448" y="1312"/>
                  </a:lnTo>
                  <a:lnTo>
                    <a:pt x="448" y="1344"/>
                  </a:lnTo>
                  <a:lnTo>
                    <a:pt x="456" y="1280"/>
                  </a:lnTo>
                  <a:lnTo>
                    <a:pt x="456" y="1432"/>
                  </a:lnTo>
                  <a:lnTo>
                    <a:pt x="456" y="1400"/>
                  </a:lnTo>
                  <a:lnTo>
                    <a:pt x="456" y="1288"/>
                  </a:lnTo>
                  <a:lnTo>
                    <a:pt x="456" y="1392"/>
                  </a:lnTo>
                  <a:lnTo>
                    <a:pt x="456" y="1224"/>
                  </a:lnTo>
                  <a:lnTo>
                    <a:pt x="456" y="1360"/>
                  </a:lnTo>
                  <a:lnTo>
                    <a:pt x="456" y="1216"/>
                  </a:lnTo>
                  <a:lnTo>
                    <a:pt x="456" y="1256"/>
                  </a:lnTo>
                  <a:lnTo>
                    <a:pt x="464" y="1288"/>
                  </a:lnTo>
                  <a:lnTo>
                    <a:pt x="464" y="1312"/>
                  </a:lnTo>
                  <a:lnTo>
                    <a:pt x="464" y="1032"/>
                  </a:lnTo>
                  <a:lnTo>
                    <a:pt x="464" y="1152"/>
                  </a:lnTo>
                  <a:lnTo>
                    <a:pt x="464" y="1392"/>
                  </a:lnTo>
                  <a:lnTo>
                    <a:pt x="464" y="1424"/>
                  </a:lnTo>
                  <a:lnTo>
                    <a:pt x="464" y="1352"/>
                  </a:lnTo>
                  <a:lnTo>
                    <a:pt x="464" y="1336"/>
                  </a:lnTo>
                  <a:lnTo>
                    <a:pt x="464" y="1424"/>
                  </a:lnTo>
                  <a:lnTo>
                    <a:pt x="472" y="1432"/>
                  </a:lnTo>
                  <a:lnTo>
                    <a:pt x="472" y="1408"/>
                  </a:lnTo>
                  <a:lnTo>
                    <a:pt x="472" y="1200"/>
                  </a:lnTo>
                  <a:lnTo>
                    <a:pt x="472" y="1320"/>
                  </a:lnTo>
                  <a:lnTo>
                    <a:pt x="472" y="1328"/>
                  </a:lnTo>
                  <a:lnTo>
                    <a:pt x="472" y="1360"/>
                  </a:lnTo>
                  <a:lnTo>
                    <a:pt x="472" y="1160"/>
                  </a:lnTo>
                  <a:lnTo>
                    <a:pt x="472" y="1136"/>
                  </a:lnTo>
                  <a:lnTo>
                    <a:pt x="472" y="1344"/>
                  </a:lnTo>
                  <a:lnTo>
                    <a:pt x="480" y="1408"/>
                  </a:lnTo>
                  <a:lnTo>
                    <a:pt x="480" y="1568"/>
                  </a:lnTo>
                  <a:lnTo>
                    <a:pt x="480" y="1200"/>
                  </a:lnTo>
                  <a:lnTo>
                    <a:pt x="480" y="1120"/>
                  </a:lnTo>
                  <a:lnTo>
                    <a:pt x="480" y="1336"/>
                  </a:lnTo>
                  <a:lnTo>
                    <a:pt x="480" y="1392"/>
                  </a:lnTo>
                  <a:lnTo>
                    <a:pt x="480" y="1224"/>
                  </a:lnTo>
                  <a:lnTo>
                    <a:pt x="480" y="1240"/>
                  </a:lnTo>
                  <a:lnTo>
                    <a:pt x="488" y="1288"/>
                  </a:lnTo>
                  <a:lnTo>
                    <a:pt x="488" y="1296"/>
                  </a:lnTo>
                  <a:lnTo>
                    <a:pt x="488" y="1304"/>
                  </a:lnTo>
                  <a:lnTo>
                    <a:pt x="488" y="1240"/>
                  </a:lnTo>
                  <a:lnTo>
                    <a:pt x="488" y="1440"/>
                  </a:lnTo>
                  <a:lnTo>
                    <a:pt x="488" y="1744"/>
                  </a:lnTo>
                  <a:lnTo>
                    <a:pt x="488" y="1560"/>
                  </a:lnTo>
                  <a:lnTo>
                    <a:pt x="488" y="1400"/>
                  </a:lnTo>
                  <a:lnTo>
                    <a:pt x="488" y="1408"/>
                  </a:lnTo>
                  <a:lnTo>
                    <a:pt x="496" y="1424"/>
                  </a:lnTo>
                  <a:lnTo>
                    <a:pt x="496" y="1312"/>
                  </a:lnTo>
                  <a:lnTo>
                    <a:pt x="496" y="1416"/>
                  </a:lnTo>
                  <a:lnTo>
                    <a:pt x="496" y="1432"/>
                  </a:lnTo>
                  <a:lnTo>
                    <a:pt x="496" y="1632"/>
                  </a:lnTo>
                  <a:lnTo>
                    <a:pt x="496" y="1352"/>
                  </a:lnTo>
                  <a:lnTo>
                    <a:pt x="496" y="1368"/>
                  </a:lnTo>
                  <a:lnTo>
                    <a:pt x="496" y="1344"/>
                  </a:lnTo>
                  <a:lnTo>
                    <a:pt x="496" y="1392"/>
                  </a:lnTo>
                  <a:lnTo>
                    <a:pt x="504" y="1408"/>
                  </a:lnTo>
                  <a:lnTo>
                    <a:pt x="504" y="1408"/>
                  </a:lnTo>
                  <a:lnTo>
                    <a:pt x="504" y="1504"/>
                  </a:lnTo>
                  <a:lnTo>
                    <a:pt x="504" y="1320"/>
                  </a:lnTo>
                  <a:lnTo>
                    <a:pt x="504" y="1456"/>
                  </a:lnTo>
                  <a:lnTo>
                    <a:pt x="504" y="1680"/>
                  </a:lnTo>
                  <a:lnTo>
                    <a:pt x="504" y="1440"/>
                  </a:lnTo>
                  <a:lnTo>
                    <a:pt x="504" y="1256"/>
                  </a:lnTo>
                  <a:lnTo>
                    <a:pt x="504" y="1272"/>
                  </a:lnTo>
                  <a:lnTo>
                    <a:pt x="512" y="1480"/>
                  </a:lnTo>
                  <a:lnTo>
                    <a:pt x="512" y="1416"/>
                  </a:lnTo>
                  <a:lnTo>
                    <a:pt x="512" y="1568"/>
                  </a:lnTo>
                  <a:lnTo>
                    <a:pt x="512" y="1512"/>
                  </a:lnTo>
                  <a:lnTo>
                    <a:pt x="512" y="1528"/>
                  </a:lnTo>
                  <a:lnTo>
                    <a:pt x="512" y="1440"/>
                  </a:lnTo>
                  <a:lnTo>
                    <a:pt x="512" y="1480"/>
                  </a:lnTo>
                  <a:lnTo>
                    <a:pt x="512" y="1576"/>
                  </a:lnTo>
                  <a:lnTo>
                    <a:pt x="512" y="1472"/>
                  </a:lnTo>
                  <a:lnTo>
                    <a:pt x="520" y="1384"/>
                  </a:lnTo>
                  <a:lnTo>
                    <a:pt x="520" y="1512"/>
                  </a:lnTo>
                  <a:lnTo>
                    <a:pt x="520" y="1504"/>
                  </a:lnTo>
                  <a:lnTo>
                    <a:pt x="520" y="1520"/>
                  </a:lnTo>
                  <a:lnTo>
                    <a:pt x="520" y="1448"/>
                  </a:lnTo>
                  <a:lnTo>
                    <a:pt x="520" y="1448"/>
                  </a:lnTo>
                  <a:lnTo>
                    <a:pt x="520" y="1432"/>
                  </a:lnTo>
                  <a:lnTo>
                    <a:pt x="520" y="1568"/>
                  </a:lnTo>
                  <a:lnTo>
                    <a:pt x="520" y="1584"/>
                  </a:lnTo>
                  <a:lnTo>
                    <a:pt x="528" y="1344"/>
                  </a:lnTo>
                  <a:lnTo>
                    <a:pt x="528" y="1432"/>
                  </a:lnTo>
                  <a:lnTo>
                    <a:pt x="528" y="1560"/>
                  </a:lnTo>
                  <a:lnTo>
                    <a:pt x="528" y="1488"/>
                  </a:lnTo>
                  <a:lnTo>
                    <a:pt x="528" y="1608"/>
                  </a:lnTo>
                  <a:lnTo>
                    <a:pt x="528" y="1360"/>
                  </a:lnTo>
                  <a:lnTo>
                    <a:pt x="528" y="1472"/>
                  </a:lnTo>
                  <a:lnTo>
                    <a:pt x="528" y="1560"/>
                  </a:lnTo>
                  <a:lnTo>
                    <a:pt x="528" y="1480"/>
                  </a:lnTo>
                  <a:lnTo>
                    <a:pt x="536" y="1416"/>
                  </a:lnTo>
                  <a:lnTo>
                    <a:pt x="536" y="1416"/>
                  </a:lnTo>
                  <a:lnTo>
                    <a:pt x="536" y="1288"/>
                  </a:lnTo>
                  <a:lnTo>
                    <a:pt x="536" y="1504"/>
                  </a:lnTo>
                  <a:lnTo>
                    <a:pt x="536" y="1440"/>
                  </a:lnTo>
                  <a:lnTo>
                    <a:pt x="536" y="1592"/>
                  </a:lnTo>
                  <a:lnTo>
                    <a:pt x="536" y="1504"/>
                  </a:lnTo>
                  <a:lnTo>
                    <a:pt x="536" y="1568"/>
                  </a:lnTo>
                  <a:lnTo>
                    <a:pt x="536" y="1456"/>
                  </a:lnTo>
                  <a:lnTo>
                    <a:pt x="544" y="1312"/>
                  </a:lnTo>
                  <a:lnTo>
                    <a:pt x="544" y="1440"/>
                  </a:lnTo>
                  <a:lnTo>
                    <a:pt x="544" y="1440"/>
                  </a:lnTo>
                  <a:lnTo>
                    <a:pt x="544" y="1560"/>
                  </a:lnTo>
                  <a:lnTo>
                    <a:pt x="544" y="1552"/>
                  </a:lnTo>
                  <a:lnTo>
                    <a:pt x="544" y="1504"/>
                  </a:lnTo>
                  <a:lnTo>
                    <a:pt x="544" y="1472"/>
                  </a:lnTo>
                  <a:lnTo>
                    <a:pt x="544" y="1344"/>
                  </a:lnTo>
                  <a:lnTo>
                    <a:pt x="544" y="1160"/>
                  </a:lnTo>
                  <a:lnTo>
                    <a:pt x="552" y="1336"/>
                  </a:lnTo>
                  <a:lnTo>
                    <a:pt x="552" y="1456"/>
                  </a:lnTo>
                  <a:lnTo>
                    <a:pt x="552" y="1328"/>
                  </a:lnTo>
                  <a:lnTo>
                    <a:pt x="552" y="1744"/>
                  </a:lnTo>
                  <a:lnTo>
                    <a:pt x="552" y="1504"/>
                  </a:lnTo>
                  <a:lnTo>
                    <a:pt x="552" y="1296"/>
                  </a:lnTo>
                  <a:lnTo>
                    <a:pt x="552" y="1224"/>
                  </a:lnTo>
                  <a:lnTo>
                    <a:pt x="552" y="1336"/>
                  </a:lnTo>
                  <a:lnTo>
                    <a:pt x="552" y="1256"/>
                  </a:lnTo>
                  <a:lnTo>
                    <a:pt x="560" y="1520"/>
                  </a:lnTo>
                  <a:lnTo>
                    <a:pt x="560" y="1320"/>
                  </a:lnTo>
                  <a:lnTo>
                    <a:pt x="560" y="1400"/>
                  </a:lnTo>
                  <a:lnTo>
                    <a:pt x="560" y="1488"/>
                  </a:lnTo>
                  <a:lnTo>
                    <a:pt x="560" y="1240"/>
                  </a:lnTo>
                  <a:lnTo>
                    <a:pt x="560" y="1320"/>
                  </a:lnTo>
                  <a:lnTo>
                    <a:pt x="560" y="1088"/>
                  </a:lnTo>
                  <a:lnTo>
                    <a:pt x="560" y="1312"/>
                  </a:lnTo>
                  <a:lnTo>
                    <a:pt x="560" y="1200"/>
                  </a:lnTo>
                  <a:lnTo>
                    <a:pt x="568" y="1368"/>
                  </a:lnTo>
                  <a:lnTo>
                    <a:pt x="568" y="1424"/>
                  </a:lnTo>
                  <a:lnTo>
                    <a:pt x="568" y="1392"/>
                  </a:lnTo>
                  <a:lnTo>
                    <a:pt x="568" y="1272"/>
                  </a:lnTo>
                  <a:lnTo>
                    <a:pt x="568" y="1368"/>
                  </a:lnTo>
                  <a:lnTo>
                    <a:pt x="568" y="1376"/>
                  </a:lnTo>
                  <a:lnTo>
                    <a:pt x="568" y="1120"/>
                  </a:lnTo>
                  <a:lnTo>
                    <a:pt x="568" y="1136"/>
                  </a:lnTo>
                  <a:lnTo>
                    <a:pt x="568" y="1488"/>
                  </a:lnTo>
                  <a:lnTo>
                    <a:pt x="576" y="1352"/>
                  </a:lnTo>
                  <a:lnTo>
                    <a:pt x="576" y="1392"/>
                  </a:lnTo>
                  <a:lnTo>
                    <a:pt x="576" y="1376"/>
                  </a:lnTo>
                  <a:lnTo>
                    <a:pt x="576" y="1264"/>
                  </a:lnTo>
                  <a:lnTo>
                    <a:pt x="576" y="1336"/>
                  </a:lnTo>
                  <a:lnTo>
                    <a:pt x="576" y="1344"/>
                  </a:lnTo>
                  <a:lnTo>
                    <a:pt x="576" y="1448"/>
                  </a:lnTo>
                  <a:lnTo>
                    <a:pt x="576" y="1304"/>
                  </a:lnTo>
                  <a:lnTo>
                    <a:pt x="576" y="1384"/>
                  </a:lnTo>
                  <a:lnTo>
                    <a:pt x="584" y="1104"/>
                  </a:lnTo>
                  <a:lnTo>
                    <a:pt x="584" y="1184"/>
                  </a:lnTo>
                  <a:lnTo>
                    <a:pt x="584" y="1256"/>
                  </a:lnTo>
                  <a:lnTo>
                    <a:pt x="584" y="1200"/>
                  </a:lnTo>
                  <a:lnTo>
                    <a:pt x="584" y="1256"/>
                  </a:lnTo>
                  <a:lnTo>
                    <a:pt x="584" y="1408"/>
                  </a:lnTo>
                  <a:lnTo>
                    <a:pt x="584" y="1368"/>
                  </a:lnTo>
                  <a:lnTo>
                    <a:pt x="584" y="1336"/>
                  </a:lnTo>
                  <a:lnTo>
                    <a:pt x="584" y="1368"/>
                  </a:lnTo>
                  <a:lnTo>
                    <a:pt x="592" y="1464"/>
                  </a:lnTo>
                  <a:lnTo>
                    <a:pt x="592" y="1296"/>
                  </a:lnTo>
                  <a:lnTo>
                    <a:pt x="592" y="1224"/>
                  </a:lnTo>
                  <a:lnTo>
                    <a:pt x="592" y="1408"/>
                  </a:lnTo>
                  <a:lnTo>
                    <a:pt x="592" y="1432"/>
                  </a:lnTo>
                  <a:lnTo>
                    <a:pt x="592" y="1392"/>
                  </a:lnTo>
                  <a:lnTo>
                    <a:pt x="592" y="1400"/>
                  </a:lnTo>
                  <a:lnTo>
                    <a:pt x="592" y="1328"/>
                  </a:lnTo>
                  <a:lnTo>
                    <a:pt x="592" y="1472"/>
                  </a:lnTo>
                  <a:lnTo>
                    <a:pt x="600" y="1472"/>
                  </a:lnTo>
                  <a:lnTo>
                    <a:pt x="600" y="1496"/>
                  </a:lnTo>
                  <a:lnTo>
                    <a:pt x="600" y="1336"/>
                  </a:lnTo>
                  <a:lnTo>
                    <a:pt x="600" y="1264"/>
                  </a:lnTo>
                  <a:lnTo>
                    <a:pt x="600" y="1416"/>
                  </a:lnTo>
                  <a:lnTo>
                    <a:pt x="600" y="1512"/>
                  </a:lnTo>
                  <a:lnTo>
                    <a:pt x="600" y="1336"/>
                  </a:lnTo>
                  <a:lnTo>
                    <a:pt x="600" y="1152"/>
                  </a:lnTo>
                  <a:lnTo>
                    <a:pt x="600" y="1408"/>
                  </a:lnTo>
                  <a:lnTo>
                    <a:pt x="608" y="1592"/>
                  </a:lnTo>
                  <a:lnTo>
                    <a:pt x="608" y="1376"/>
                  </a:lnTo>
                  <a:lnTo>
                    <a:pt x="608" y="1640"/>
                  </a:lnTo>
                  <a:lnTo>
                    <a:pt x="608" y="1568"/>
                  </a:lnTo>
                  <a:lnTo>
                    <a:pt x="608" y="1656"/>
                  </a:lnTo>
                  <a:lnTo>
                    <a:pt x="608" y="1640"/>
                  </a:lnTo>
                  <a:lnTo>
                    <a:pt x="608" y="1376"/>
                  </a:lnTo>
                  <a:lnTo>
                    <a:pt x="608" y="1536"/>
                  </a:lnTo>
                  <a:lnTo>
                    <a:pt x="616" y="1576"/>
                  </a:lnTo>
                  <a:lnTo>
                    <a:pt x="616" y="1536"/>
                  </a:lnTo>
                  <a:lnTo>
                    <a:pt x="616" y="1408"/>
                  </a:lnTo>
                  <a:lnTo>
                    <a:pt x="616" y="1456"/>
                  </a:lnTo>
                  <a:lnTo>
                    <a:pt x="616" y="1336"/>
                  </a:lnTo>
                  <a:lnTo>
                    <a:pt x="616" y="1464"/>
                  </a:lnTo>
                  <a:lnTo>
                    <a:pt x="616" y="1464"/>
                  </a:lnTo>
                  <a:lnTo>
                    <a:pt x="616" y="1328"/>
                  </a:lnTo>
                  <a:lnTo>
                    <a:pt x="616" y="1368"/>
                  </a:lnTo>
                  <a:lnTo>
                    <a:pt x="624" y="1616"/>
                  </a:lnTo>
                  <a:lnTo>
                    <a:pt x="624" y="1560"/>
                  </a:lnTo>
                  <a:lnTo>
                    <a:pt x="624" y="1456"/>
                  </a:lnTo>
                  <a:lnTo>
                    <a:pt x="624" y="1624"/>
                  </a:lnTo>
                  <a:lnTo>
                    <a:pt x="624" y="1448"/>
                  </a:lnTo>
                  <a:lnTo>
                    <a:pt x="624" y="1376"/>
                  </a:lnTo>
                  <a:lnTo>
                    <a:pt x="624" y="1488"/>
                  </a:lnTo>
                  <a:lnTo>
                    <a:pt x="624" y="1456"/>
                  </a:lnTo>
                  <a:lnTo>
                    <a:pt x="624" y="1768"/>
                  </a:lnTo>
                  <a:lnTo>
                    <a:pt x="632" y="1624"/>
                  </a:lnTo>
                  <a:lnTo>
                    <a:pt x="632" y="1384"/>
                  </a:lnTo>
                  <a:lnTo>
                    <a:pt x="632" y="1344"/>
                  </a:lnTo>
                  <a:lnTo>
                    <a:pt x="632" y="1616"/>
                  </a:lnTo>
                  <a:lnTo>
                    <a:pt x="632" y="1408"/>
                  </a:lnTo>
                  <a:lnTo>
                    <a:pt x="632" y="1304"/>
                  </a:lnTo>
                  <a:lnTo>
                    <a:pt x="632" y="1616"/>
                  </a:lnTo>
                  <a:lnTo>
                    <a:pt x="632" y="1344"/>
                  </a:lnTo>
                  <a:lnTo>
                    <a:pt x="632" y="1448"/>
                  </a:lnTo>
                  <a:lnTo>
                    <a:pt x="640" y="1616"/>
                  </a:lnTo>
                  <a:lnTo>
                    <a:pt x="640" y="1848"/>
                  </a:lnTo>
                  <a:lnTo>
                    <a:pt x="640" y="1520"/>
                  </a:lnTo>
                  <a:lnTo>
                    <a:pt x="640" y="1568"/>
                  </a:lnTo>
                  <a:lnTo>
                    <a:pt x="640" y="1384"/>
                  </a:lnTo>
                  <a:lnTo>
                    <a:pt x="640" y="1472"/>
                  </a:lnTo>
                  <a:lnTo>
                    <a:pt x="640" y="1584"/>
                  </a:lnTo>
                  <a:lnTo>
                    <a:pt x="640" y="1560"/>
                  </a:lnTo>
                  <a:lnTo>
                    <a:pt x="640" y="1624"/>
                  </a:lnTo>
                  <a:lnTo>
                    <a:pt x="648" y="1328"/>
                  </a:lnTo>
                  <a:lnTo>
                    <a:pt x="648" y="1480"/>
                  </a:lnTo>
                  <a:lnTo>
                    <a:pt x="648" y="1576"/>
                  </a:lnTo>
                  <a:lnTo>
                    <a:pt x="648" y="1576"/>
                  </a:lnTo>
                  <a:lnTo>
                    <a:pt x="648" y="1528"/>
                  </a:lnTo>
                  <a:lnTo>
                    <a:pt x="648" y="1664"/>
                  </a:lnTo>
                  <a:lnTo>
                    <a:pt x="648" y="1480"/>
                  </a:lnTo>
                  <a:lnTo>
                    <a:pt x="648" y="1384"/>
                  </a:lnTo>
                  <a:lnTo>
                    <a:pt x="648" y="1376"/>
                  </a:lnTo>
                  <a:lnTo>
                    <a:pt x="656" y="1416"/>
                  </a:lnTo>
                  <a:lnTo>
                    <a:pt x="656" y="1512"/>
                  </a:lnTo>
                  <a:lnTo>
                    <a:pt x="656" y="1320"/>
                  </a:lnTo>
                  <a:lnTo>
                    <a:pt x="656" y="1504"/>
                  </a:lnTo>
                  <a:lnTo>
                    <a:pt x="656" y="1464"/>
                  </a:lnTo>
                  <a:lnTo>
                    <a:pt x="656" y="1552"/>
                  </a:lnTo>
                  <a:lnTo>
                    <a:pt x="656" y="1512"/>
                  </a:lnTo>
                  <a:lnTo>
                    <a:pt x="656" y="1440"/>
                  </a:lnTo>
                  <a:lnTo>
                    <a:pt x="656" y="1608"/>
                  </a:lnTo>
                  <a:lnTo>
                    <a:pt x="664" y="1728"/>
                  </a:lnTo>
                  <a:lnTo>
                    <a:pt x="664" y="2184"/>
                  </a:lnTo>
                  <a:lnTo>
                    <a:pt x="664" y="1480"/>
                  </a:lnTo>
                  <a:lnTo>
                    <a:pt x="664" y="1480"/>
                  </a:lnTo>
                  <a:lnTo>
                    <a:pt x="664" y="1544"/>
                  </a:lnTo>
                  <a:lnTo>
                    <a:pt x="664" y="1560"/>
                  </a:lnTo>
                  <a:lnTo>
                    <a:pt x="664" y="1432"/>
                  </a:lnTo>
                  <a:lnTo>
                    <a:pt x="664" y="1560"/>
                  </a:lnTo>
                  <a:lnTo>
                    <a:pt x="664" y="1576"/>
                  </a:lnTo>
                  <a:lnTo>
                    <a:pt x="672" y="1584"/>
                  </a:lnTo>
                  <a:lnTo>
                    <a:pt x="672" y="1432"/>
                  </a:lnTo>
                  <a:lnTo>
                    <a:pt x="672" y="1472"/>
                  </a:lnTo>
                  <a:lnTo>
                    <a:pt x="672" y="1584"/>
                  </a:lnTo>
                  <a:lnTo>
                    <a:pt x="672" y="1584"/>
                  </a:lnTo>
                  <a:lnTo>
                    <a:pt x="672" y="1400"/>
                  </a:lnTo>
                  <a:lnTo>
                    <a:pt x="672" y="1472"/>
                  </a:lnTo>
                  <a:lnTo>
                    <a:pt x="672" y="1576"/>
                  </a:lnTo>
                  <a:lnTo>
                    <a:pt x="672" y="1592"/>
                  </a:lnTo>
                  <a:lnTo>
                    <a:pt x="680" y="1552"/>
                  </a:lnTo>
                  <a:lnTo>
                    <a:pt x="680" y="1592"/>
                  </a:lnTo>
                  <a:lnTo>
                    <a:pt x="680" y="1544"/>
                  </a:lnTo>
                  <a:lnTo>
                    <a:pt x="680" y="1528"/>
                  </a:lnTo>
                  <a:lnTo>
                    <a:pt x="680" y="1656"/>
                  </a:lnTo>
                  <a:lnTo>
                    <a:pt x="680" y="1688"/>
                  </a:lnTo>
                  <a:lnTo>
                    <a:pt x="680" y="1688"/>
                  </a:lnTo>
                  <a:lnTo>
                    <a:pt x="680" y="1440"/>
                  </a:lnTo>
                  <a:lnTo>
                    <a:pt x="680" y="1592"/>
                  </a:lnTo>
                  <a:lnTo>
                    <a:pt x="688" y="1512"/>
                  </a:lnTo>
                  <a:lnTo>
                    <a:pt x="688" y="1600"/>
                  </a:lnTo>
                  <a:lnTo>
                    <a:pt x="688" y="1632"/>
                  </a:lnTo>
                  <a:lnTo>
                    <a:pt x="688" y="1520"/>
                  </a:lnTo>
                  <a:lnTo>
                    <a:pt x="688" y="1512"/>
                  </a:lnTo>
                  <a:lnTo>
                    <a:pt x="688" y="1552"/>
                  </a:lnTo>
                  <a:lnTo>
                    <a:pt x="688" y="1544"/>
                  </a:lnTo>
                  <a:lnTo>
                    <a:pt x="688" y="1576"/>
                  </a:lnTo>
                  <a:lnTo>
                    <a:pt x="688" y="1328"/>
                  </a:lnTo>
                  <a:lnTo>
                    <a:pt x="696" y="1496"/>
                  </a:lnTo>
                  <a:lnTo>
                    <a:pt x="696" y="1664"/>
                  </a:lnTo>
                  <a:lnTo>
                    <a:pt x="696" y="1600"/>
                  </a:lnTo>
                  <a:lnTo>
                    <a:pt x="696" y="1656"/>
                  </a:lnTo>
                  <a:lnTo>
                    <a:pt x="696" y="1568"/>
                  </a:lnTo>
                  <a:lnTo>
                    <a:pt x="696" y="1528"/>
                  </a:lnTo>
                  <a:lnTo>
                    <a:pt x="696" y="1496"/>
                  </a:lnTo>
                  <a:lnTo>
                    <a:pt x="696" y="1504"/>
                  </a:lnTo>
                  <a:lnTo>
                    <a:pt x="696" y="1296"/>
                  </a:lnTo>
                  <a:lnTo>
                    <a:pt x="704" y="1400"/>
                  </a:lnTo>
                  <a:lnTo>
                    <a:pt x="704" y="1472"/>
                  </a:lnTo>
                  <a:lnTo>
                    <a:pt x="704" y="1176"/>
                  </a:lnTo>
                  <a:lnTo>
                    <a:pt x="704" y="1424"/>
                  </a:lnTo>
                  <a:lnTo>
                    <a:pt x="704" y="1280"/>
                  </a:lnTo>
                  <a:lnTo>
                    <a:pt x="704" y="1248"/>
                  </a:lnTo>
                  <a:lnTo>
                    <a:pt x="704" y="1424"/>
                  </a:lnTo>
                  <a:lnTo>
                    <a:pt x="704" y="1576"/>
                  </a:lnTo>
                  <a:lnTo>
                    <a:pt x="704" y="1576"/>
                  </a:lnTo>
                  <a:lnTo>
                    <a:pt x="712" y="1600"/>
                  </a:lnTo>
                  <a:lnTo>
                    <a:pt x="712" y="1672"/>
                  </a:lnTo>
                  <a:lnTo>
                    <a:pt x="712" y="1528"/>
                  </a:lnTo>
                  <a:lnTo>
                    <a:pt x="712" y="1528"/>
                  </a:lnTo>
                  <a:lnTo>
                    <a:pt x="712" y="1760"/>
                  </a:lnTo>
                  <a:lnTo>
                    <a:pt x="712" y="1720"/>
                  </a:lnTo>
                  <a:lnTo>
                    <a:pt x="712" y="1680"/>
                  </a:lnTo>
                  <a:lnTo>
                    <a:pt x="712" y="1616"/>
                  </a:lnTo>
                  <a:lnTo>
                    <a:pt x="712" y="1448"/>
                  </a:lnTo>
                  <a:lnTo>
                    <a:pt x="720" y="1712"/>
                  </a:lnTo>
                  <a:lnTo>
                    <a:pt x="720" y="1776"/>
                  </a:lnTo>
                  <a:lnTo>
                    <a:pt x="720" y="1640"/>
                  </a:lnTo>
                  <a:lnTo>
                    <a:pt x="720" y="1776"/>
                  </a:lnTo>
                  <a:lnTo>
                    <a:pt x="720" y="1600"/>
                  </a:lnTo>
                  <a:lnTo>
                    <a:pt x="720" y="1648"/>
                  </a:lnTo>
                  <a:lnTo>
                    <a:pt x="720" y="1648"/>
                  </a:lnTo>
                  <a:lnTo>
                    <a:pt x="720" y="1440"/>
                  </a:lnTo>
                  <a:lnTo>
                    <a:pt x="720" y="1720"/>
                  </a:lnTo>
                  <a:lnTo>
                    <a:pt x="728" y="1696"/>
                  </a:lnTo>
                  <a:lnTo>
                    <a:pt x="728" y="1704"/>
                  </a:lnTo>
                  <a:lnTo>
                    <a:pt x="728" y="1704"/>
                  </a:lnTo>
                  <a:lnTo>
                    <a:pt x="728" y="1672"/>
                  </a:lnTo>
                  <a:lnTo>
                    <a:pt x="728" y="1624"/>
                  </a:lnTo>
                  <a:lnTo>
                    <a:pt x="728" y="1744"/>
                  </a:lnTo>
                  <a:lnTo>
                    <a:pt x="728" y="1720"/>
                  </a:lnTo>
                  <a:lnTo>
                    <a:pt x="728" y="1696"/>
                  </a:lnTo>
                  <a:lnTo>
                    <a:pt x="736" y="1304"/>
                  </a:lnTo>
                  <a:lnTo>
                    <a:pt x="736" y="1360"/>
                  </a:lnTo>
                  <a:lnTo>
                    <a:pt x="736" y="1416"/>
                  </a:lnTo>
                  <a:lnTo>
                    <a:pt x="736" y="1464"/>
                  </a:lnTo>
                  <a:lnTo>
                    <a:pt x="736" y="1520"/>
                  </a:lnTo>
                  <a:lnTo>
                    <a:pt x="736" y="1576"/>
                  </a:lnTo>
                  <a:lnTo>
                    <a:pt x="736" y="1624"/>
                  </a:lnTo>
                  <a:lnTo>
                    <a:pt x="736" y="1600"/>
                  </a:lnTo>
                  <a:lnTo>
                    <a:pt x="736" y="1560"/>
                  </a:lnTo>
                  <a:lnTo>
                    <a:pt x="744" y="1528"/>
                  </a:lnTo>
                  <a:lnTo>
                    <a:pt x="744" y="1488"/>
                  </a:lnTo>
                  <a:lnTo>
                    <a:pt x="744" y="1448"/>
                  </a:lnTo>
                  <a:lnTo>
                    <a:pt x="744" y="1416"/>
                  </a:lnTo>
                  <a:lnTo>
                    <a:pt x="744" y="1376"/>
                  </a:lnTo>
                  <a:lnTo>
                    <a:pt x="744" y="1552"/>
                  </a:lnTo>
                  <a:lnTo>
                    <a:pt x="744" y="1560"/>
                  </a:lnTo>
                  <a:lnTo>
                    <a:pt x="744" y="1576"/>
                  </a:lnTo>
                  <a:lnTo>
                    <a:pt x="744" y="1592"/>
                  </a:lnTo>
                  <a:lnTo>
                    <a:pt x="752" y="1616"/>
                  </a:lnTo>
                  <a:lnTo>
                    <a:pt x="752" y="1640"/>
                  </a:lnTo>
                  <a:lnTo>
                    <a:pt x="752" y="1664"/>
                  </a:lnTo>
                  <a:lnTo>
                    <a:pt x="752" y="1688"/>
                  </a:lnTo>
                  <a:lnTo>
                    <a:pt x="752" y="1712"/>
                  </a:lnTo>
                  <a:lnTo>
                    <a:pt x="752" y="1736"/>
                  </a:lnTo>
                  <a:lnTo>
                    <a:pt x="752" y="1688"/>
                  </a:lnTo>
                  <a:lnTo>
                    <a:pt x="752" y="1648"/>
                  </a:lnTo>
                  <a:lnTo>
                    <a:pt x="752" y="1600"/>
                  </a:lnTo>
                  <a:lnTo>
                    <a:pt x="760" y="1560"/>
                  </a:lnTo>
                  <a:lnTo>
                    <a:pt x="760" y="1512"/>
                  </a:lnTo>
                  <a:lnTo>
                    <a:pt x="760" y="1376"/>
                  </a:lnTo>
                  <a:lnTo>
                    <a:pt x="760" y="1568"/>
                  </a:lnTo>
                  <a:lnTo>
                    <a:pt x="760" y="1584"/>
                  </a:lnTo>
                  <a:lnTo>
                    <a:pt x="760" y="1560"/>
                  </a:lnTo>
                  <a:lnTo>
                    <a:pt x="760" y="1536"/>
                  </a:lnTo>
                  <a:lnTo>
                    <a:pt x="760" y="1512"/>
                  </a:lnTo>
                  <a:lnTo>
                    <a:pt x="760" y="1488"/>
                  </a:lnTo>
                  <a:lnTo>
                    <a:pt x="768" y="1472"/>
                  </a:lnTo>
                  <a:lnTo>
                    <a:pt x="768" y="1448"/>
                  </a:lnTo>
                  <a:lnTo>
                    <a:pt x="768" y="1424"/>
                  </a:lnTo>
                  <a:lnTo>
                    <a:pt x="768" y="1400"/>
                  </a:lnTo>
                  <a:lnTo>
                    <a:pt x="768" y="1384"/>
                  </a:lnTo>
                  <a:lnTo>
                    <a:pt x="768" y="1360"/>
                  </a:lnTo>
                  <a:lnTo>
                    <a:pt x="768" y="1448"/>
                  </a:lnTo>
                  <a:lnTo>
                    <a:pt x="768" y="1520"/>
                  </a:lnTo>
                  <a:lnTo>
                    <a:pt x="768" y="1584"/>
                  </a:lnTo>
                  <a:lnTo>
                    <a:pt x="776" y="1648"/>
                  </a:lnTo>
                  <a:lnTo>
                    <a:pt x="776" y="1648"/>
                  </a:lnTo>
                  <a:lnTo>
                    <a:pt x="776" y="1632"/>
                  </a:lnTo>
                  <a:lnTo>
                    <a:pt x="776" y="1608"/>
                  </a:lnTo>
                  <a:lnTo>
                    <a:pt x="776" y="1584"/>
                  </a:lnTo>
                  <a:lnTo>
                    <a:pt x="776" y="1600"/>
                  </a:lnTo>
                  <a:lnTo>
                    <a:pt x="776" y="1616"/>
                  </a:lnTo>
                  <a:lnTo>
                    <a:pt x="776" y="1640"/>
                  </a:lnTo>
                  <a:lnTo>
                    <a:pt x="776" y="1656"/>
                  </a:lnTo>
                  <a:lnTo>
                    <a:pt x="784" y="1672"/>
                  </a:lnTo>
                  <a:lnTo>
                    <a:pt x="784" y="1672"/>
                  </a:lnTo>
                  <a:lnTo>
                    <a:pt x="784" y="1680"/>
                  </a:lnTo>
                  <a:lnTo>
                    <a:pt x="784" y="1680"/>
                  </a:lnTo>
                  <a:lnTo>
                    <a:pt x="784" y="1672"/>
                  </a:lnTo>
                  <a:lnTo>
                    <a:pt x="784" y="1664"/>
                  </a:lnTo>
                  <a:lnTo>
                    <a:pt x="784" y="1656"/>
                  </a:lnTo>
                  <a:lnTo>
                    <a:pt x="784" y="1640"/>
                  </a:lnTo>
                  <a:lnTo>
                    <a:pt x="784" y="1632"/>
                  </a:lnTo>
                  <a:lnTo>
                    <a:pt x="792" y="1624"/>
                  </a:lnTo>
                  <a:lnTo>
                    <a:pt x="792" y="1616"/>
                  </a:lnTo>
                  <a:lnTo>
                    <a:pt x="792" y="1376"/>
                  </a:lnTo>
                  <a:lnTo>
                    <a:pt x="792" y="1496"/>
                  </a:lnTo>
                  <a:lnTo>
                    <a:pt x="792" y="1368"/>
                  </a:lnTo>
                  <a:lnTo>
                    <a:pt x="792" y="1376"/>
                  </a:lnTo>
                  <a:lnTo>
                    <a:pt x="792" y="1408"/>
                  </a:lnTo>
                  <a:lnTo>
                    <a:pt x="792" y="1360"/>
                  </a:lnTo>
                  <a:lnTo>
                    <a:pt x="792" y="1288"/>
                  </a:lnTo>
                  <a:lnTo>
                    <a:pt x="800" y="1328"/>
                  </a:lnTo>
                  <a:lnTo>
                    <a:pt x="800" y="1408"/>
                  </a:lnTo>
                  <a:lnTo>
                    <a:pt x="800" y="1480"/>
                  </a:lnTo>
                  <a:lnTo>
                    <a:pt x="800" y="1624"/>
                  </a:lnTo>
                  <a:lnTo>
                    <a:pt x="800" y="1400"/>
                  </a:lnTo>
                  <a:lnTo>
                    <a:pt x="800" y="1336"/>
                  </a:lnTo>
                  <a:lnTo>
                    <a:pt x="800" y="1144"/>
                  </a:lnTo>
                  <a:lnTo>
                    <a:pt x="800" y="1040"/>
                  </a:lnTo>
                  <a:lnTo>
                    <a:pt x="800" y="1312"/>
                  </a:lnTo>
                  <a:lnTo>
                    <a:pt x="808" y="1424"/>
                  </a:lnTo>
                  <a:lnTo>
                    <a:pt x="808" y="1424"/>
                  </a:lnTo>
                  <a:lnTo>
                    <a:pt x="808" y="1584"/>
                  </a:lnTo>
                  <a:lnTo>
                    <a:pt x="808" y="1400"/>
                  </a:lnTo>
                  <a:lnTo>
                    <a:pt x="808" y="1344"/>
                  </a:lnTo>
                  <a:lnTo>
                    <a:pt x="808" y="1432"/>
                  </a:lnTo>
                  <a:lnTo>
                    <a:pt x="808" y="1504"/>
                  </a:lnTo>
                  <a:lnTo>
                    <a:pt x="808" y="1608"/>
                  </a:lnTo>
                  <a:lnTo>
                    <a:pt x="808" y="1312"/>
                  </a:lnTo>
                  <a:lnTo>
                    <a:pt x="816" y="1592"/>
                  </a:lnTo>
                  <a:lnTo>
                    <a:pt x="816" y="1328"/>
                  </a:lnTo>
                  <a:lnTo>
                    <a:pt x="816" y="1592"/>
                  </a:lnTo>
                  <a:lnTo>
                    <a:pt x="816" y="1512"/>
                  </a:lnTo>
                  <a:lnTo>
                    <a:pt x="816" y="1320"/>
                  </a:lnTo>
                  <a:lnTo>
                    <a:pt x="816" y="1264"/>
                  </a:lnTo>
                  <a:lnTo>
                    <a:pt x="816" y="1640"/>
                  </a:lnTo>
                  <a:lnTo>
                    <a:pt x="816" y="1368"/>
                  </a:lnTo>
                  <a:lnTo>
                    <a:pt x="816" y="1400"/>
                  </a:lnTo>
                  <a:lnTo>
                    <a:pt x="824" y="1352"/>
                  </a:lnTo>
                  <a:lnTo>
                    <a:pt x="824" y="1400"/>
                  </a:lnTo>
                  <a:lnTo>
                    <a:pt x="824" y="1528"/>
                  </a:lnTo>
                  <a:lnTo>
                    <a:pt x="824" y="1744"/>
                  </a:lnTo>
                  <a:lnTo>
                    <a:pt x="824" y="1736"/>
                  </a:lnTo>
                  <a:lnTo>
                    <a:pt x="824" y="1720"/>
                  </a:lnTo>
                  <a:lnTo>
                    <a:pt x="824" y="1712"/>
                  </a:lnTo>
                  <a:lnTo>
                    <a:pt x="824" y="1544"/>
                  </a:lnTo>
                  <a:lnTo>
                    <a:pt x="824" y="1552"/>
                  </a:lnTo>
                  <a:lnTo>
                    <a:pt x="832" y="1536"/>
                  </a:lnTo>
                  <a:lnTo>
                    <a:pt x="832" y="1520"/>
                  </a:lnTo>
                  <a:lnTo>
                    <a:pt x="832" y="1504"/>
                  </a:lnTo>
                  <a:lnTo>
                    <a:pt x="832" y="1472"/>
                  </a:lnTo>
                  <a:lnTo>
                    <a:pt x="832" y="1464"/>
                  </a:lnTo>
                  <a:lnTo>
                    <a:pt x="832" y="1448"/>
                  </a:lnTo>
                  <a:lnTo>
                    <a:pt x="832" y="1440"/>
                  </a:lnTo>
                  <a:lnTo>
                    <a:pt x="832" y="1424"/>
                  </a:lnTo>
                  <a:lnTo>
                    <a:pt x="832" y="1408"/>
                  </a:lnTo>
                  <a:lnTo>
                    <a:pt x="840" y="1472"/>
                  </a:lnTo>
                  <a:lnTo>
                    <a:pt x="840" y="1496"/>
                  </a:lnTo>
                  <a:lnTo>
                    <a:pt x="840" y="1472"/>
                  </a:lnTo>
                  <a:lnTo>
                    <a:pt x="840" y="1440"/>
                  </a:lnTo>
                  <a:lnTo>
                    <a:pt x="840" y="1416"/>
                  </a:lnTo>
                  <a:lnTo>
                    <a:pt x="840" y="1392"/>
                  </a:lnTo>
                  <a:lnTo>
                    <a:pt x="840" y="1544"/>
                  </a:lnTo>
                  <a:lnTo>
                    <a:pt x="840" y="1432"/>
                  </a:lnTo>
                  <a:lnTo>
                    <a:pt x="840" y="1456"/>
                  </a:lnTo>
                  <a:lnTo>
                    <a:pt x="848" y="1480"/>
                  </a:lnTo>
                  <a:lnTo>
                    <a:pt x="848" y="1632"/>
                  </a:lnTo>
                  <a:lnTo>
                    <a:pt x="848" y="1672"/>
                  </a:lnTo>
                  <a:lnTo>
                    <a:pt x="848" y="1536"/>
                  </a:lnTo>
                  <a:lnTo>
                    <a:pt x="848" y="1552"/>
                  </a:lnTo>
                  <a:lnTo>
                    <a:pt x="848" y="1536"/>
                  </a:lnTo>
                  <a:lnTo>
                    <a:pt x="848" y="1512"/>
                  </a:lnTo>
                  <a:lnTo>
                    <a:pt x="848" y="1488"/>
                  </a:lnTo>
                  <a:lnTo>
                    <a:pt x="856" y="1464"/>
                  </a:lnTo>
                  <a:lnTo>
                    <a:pt x="856" y="1440"/>
                  </a:lnTo>
                  <a:lnTo>
                    <a:pt x="856" y="1528"/>
                  </a:lnTo>
                  <a:lnTo>
                    <a:pt x="856" y="1552"/>
                  </a:lnTo>
                  <a:lnTo>
                    <a:pt x="856" y="1568"/>
                  </a:lnTo>
                  <a:lnTo>
                    <a:pt x="856" y="1440"/>
                  </a:lnTo>
                  <a:lnTo>
                    <a:pt x="856" y="1472"/>
                  </a:lnTo>
                  <a:lnTo>
                    <a:pt x="856" y="1512"/>
                  </a:lnTo>
                  <a:lnTo>
                    <a:pt x="856" y="1544"/>
                  </a:lnTo>
                  <a:lnTo>
                    <a:pt x="864" y="1528"/>
                  </a:lnTo>
                  <a:lnTo>
                    <a:pt x="864" y="1512"/>
                  </a:lnTo>
                  <a:lnTo>
                    <a:pt x="864" y="1504"/>
                  </a:lnTo>
                  <a:lnTo>
                    <a:pt x="864" y="1488"/>
                  </a:lnTo>
                  <a:lnTo>
                    <a:pt x="864" y="1464"/>
                  </a:lnTo>
                  <a:lnTo>
                    <a:pt x="864" y="1432"/>
                  </a:lnTo>
                  <a:lnTo>
                    <a:pt x="864" y="1392"/>
                  </a:lnTo>
                  <a:lnTo>
                    <a:pt x="864" y="1360"/>
                  </a:lnTo>
                  <a:lnTo>
                    <a:pt x="864" y="1320"/>
                  </a:lnTo>
                  <a:lnTo>
                    <a:pt x="872" y="1360"/>
                  </a:lnTo>
                  <a:lnTo>
                    <a:pt x="872" y="1416"/>
                  </a:lnTo>
                  <a:lnTo>
                    <a:pt x="872" y="1472"/>
                  </a:lnTo>
                  <a:lnTo>
                    <a:pt x="872" y="1488"/>
                  </a:lnTo>
                  <a:lnTo>
                    <a:pt x="872" y="1440"/>
                  </a:lnTo>
                  <a:lnTo>
                    <a:pt x="872" y="1392"/>
                  </a:lnTo>
                  <a:lnTo>
                    <a:pt x="872" y="1400"/>
                  </a:lnTo>
                  <a:lnTo>
                    <a:pt x="872" y="1416"/>
                  </a:lnTo>
                  <a:lnTo>
                    <a:pt x="872" y="1432"/>
                  </a:lnTo>
                  <a:lnTo>
                    <a:pt x="880" y="1440"/>
                  </a:lnTo>
                  <a:lnTo>
                    <a:pt x="880" y="1456"/>
                  </a:lnTo>
                  <a:lnTo>
                    <a:pt x="880" y="1424"/>
                  </a:lnTo>
                  <a:lnTo>
                    <a:pt x="880" y="1328"/>
                  </a:lnTo>
                  <a:lnTo>
                    <a:pt x="880" y="1528"/>
                  </a:lnTo>
                  <a:lnTo>
                    <a:pt x="880" y="1544"/>
                  </a:lnTo>
                  <a:lnTo>
                    <a:pt x="880" y="1552"/>
                  </a:lnTo>
                  <a:lnTo>
                    <a:pt x="880" y="1568"/>
                  </a:lnTo>
                  <a:lnTo>
                    <a:pt x="880" y="1584"/>
                  </a:lnTo>
                  <a:lnTo>
                    <a:pt x="888" y="1600"/>
                  </a:lnTo>
                  <a:lnTo>
                    <a:pt x="888" y="1560"/>
                  </a:lnTo>
                  <a:lnTo>
                    <a:pt x="888" y="1552"/>
                  </a:lnTo>
                  <a:lnTo>
                    <a:pt x="888" y="1600"/>
                  </a:lnTo>
                  <a:lnTo>
                    <a:pt x="888" y="1544"/>
                  </a:lnTo>
                  <a:lnTo>
                    <a:pt x="888" y="1624"/>
                  </a:lnTo>
                  <a:lnTo>
                    <a:pt x="888" y="1536"/>
                  </a:lnTo>
                  <a:lnTo>
                    <a:pt x="888" y="1400"/>
                  </a:lnTo>
                  <a:lnTo>
                    <a:pt x="888" y="1536"/>
                  </a:lnTo>
                  <a:lnTo>
                    <a:pt x="896" y="1432"/>
                  </a:lnTo>
                  <a:lnTo>
                    <a:pt x="896" y="1608"/>
                  </a:lnTo>
                  <a:lnTo>
                    <a:pt x="896" y="1608"/>
                  </a:lnTo>
                  <a:lnTo>
                    <a:pt x="896" y="1408"/>
                  </a:lnTo>
                  <a:lnTo>
                    <a:pt x="896" y="1568"/>
                  </a:lnTo>
                  <a:lnTo>
                    <a:pt x="896" y="1552"/>
                  </a:lnTo>
                  <a:lnTo>
                    <a:pt x="896" y="1600"/>
                  </a:lnTo>
                  <a:lnTo>
                    <a:pt x="896" y="1552"/>
                  </a:lnTo>
                  <a:lnTo>
                    <a:pt x="896" y="1512"/>
                  </a:lnTo>
                  <a:lnTo>
                    <a:pt x="904" y="1520"/>
                  </a:lnTo>
                  <a:lnTo>
                    <a:pt x="904" y="1592"/>
                  </a:lnTo>
                  <a:lnTo>
                    <a:pt x="904" y="1528"/>
                  </a:lnTo>
                  <a:lnTo>
                    <a:pt x="904" y="1568"/>
                  </a:lnTo>
                  <a:lnTo>
                    <a:pt x="904" y="1544"/>
                  </a:lnTo>
                  <a:lnTo>
                    <a:pt x="904" y="1656"/>
                  </a:lnTo>
                  <a:lnTo>
                    <a:pt x="904" y="1656"/>
                  </a:lnTo>
                  <a:lnTo>
                    <a:pt x="904" y="1592"/>
                  </a:lnTo>
                  <a:lnTo>
                    <a:pt x="904" y="1480"/>
                  </a:lnTo>
                  <a:lnTo>
                    <a:pt x="912" y="1320"/>
                  </a:lnTo>
                  <a:lnTo>
                    <a:pt x="912" y="1424"/>
                  </a:lnTo>
                  <a:lnTo>
                    <a:pt x="912" y="1592"/>
                  </a:lnTo>
                  <a:lnTo>
                    <a:pt x="912" y="1656"/>
                  </a:lnTo>
                  <a:lnTo>
                    <a:pt x="912" y="1568"/>
                  </a:lnTo>
                  <a:lnTo>
                    <a:pt x="912" y="1720"/>
                  </a:lnTo>
                  <a:lnTo>
                    <a:pt x="912" y="1576"/>
                  </a:lnTo>
                  <a:lnTo>
                    <a:pt x="912" y="1544"/>
                  </a:lnTo>
                  <a:lnTo>
                    <a:pt x="912" y="1544"/>
                  </a:lnTo>
                  <a:lnTo>
                    <a:pt x="920" y="1608"/>
                  </a:lnTo>
                  <a:lnTo>
                    <a:pt x="920" y="1456"/>
                  </a:lnTo>
                  <a:lnTo>
                    <a:pt x="920" y="1504"/>
                  </a:lnTo>
                  <a:lnTo>
                    <a:pt x="920" y="1320"/>
                  </a:lnTo>
                  <a:lnTo>
                    <a:pt x="920" y="1712"/>
                  </a:lnTo>
                  <a:lnTo>
                    <a:pt x="920" y="1576"/>
                  </a:lnTo>
                  <a:lnTo>
                    <a:pt x="920" y="1520"/>
                  </a:lnTo>
                  <a:lnTo>
                    <a:pt x="920" y="1488"/>
                  </a:lnTo>
                  <a:lnTo>
                    <a:pt x="920" y="1648"/>
                  </a:lnTo>
                  <a:lnTo>
                    <a:pt x="928" y="1416"/>
                  </a:lnTo>
                  <a:lnTo>
                    <a:pt x="928" y="1400"/>
                  </a:lnTo>
                  <a:lnTo>
                    <a:pt x="928" y="1496"/>
                  </a:lnTo>
                  <a:lnTo>
                    <a:pt x="928" y="1408"/>
                  </a:lnTo>
                  <a:lnTo>
                    <a:pt x="928" y="1352"/>
                  </a:lnTo>
                  <a:lnTo>
                    <a:pt x="928" y="1504"/>
                  </a:lnTo>
                  <a:lnTo>
                    <a:pt x="928" y="1688"/>
                  </a:lnTo>
                  <a:lnTo>
                    <a:pt x="928" y="1688"/>
                  </a:lnTo>
                  <a:lnTo>
                    <a:pt x="928" y="1496"/>
                  </a:lnTo>
                  <a:lnTo>
                    <a:pt x="936" y="1368"/>
                  </a:lnTo>
                  <a:lnTo>
                    <a:pt x="936" y="1512"/>
                  </a:lnTo>
                  <a:lnTo>
                    <a:pt x="936" y="1608"/>
                  </a:lnTo>
                  <a:lnTo>
                    <a:pt x="936" y="1712"/>
                  </a:lnTo>
                  <a:lnTo>
                    <a:pt x="936" y="1648"/>
                  </a:lnTo>
                  <a:lnTo>
                    <a:pt x="936" y="1496"/>
                  </a:lnTo>
                  <a:lnTo>
                    <a:pt x="936" y="1696"/>
                  </a:lnTo>
                  <a:lnTo>
                    <a:pt x="936" y="1632"/>
                  </a:lnTo>
                  <a:lnTo>
                    <a:pt x="936" y="1544"/>
                  </a:lnTo>
                  <a:lnTo>
                    <a:pt x="944" y="1320"/>
                  </a:lnTo>
                  <a:lnTo>
                    <a:pt x="944" y="1152"/>
                  </a:lnTo>
                  <a:lnTo>
                    <a:pt x="944" y="1744"/>
                  </a:lnTo>
                  <a:lnTo>
                    <a:pt x="944" y="1400"/>
                  </a:lnTo>
                  <a:lnTo>
                    <a:pt x="944" y="1552"/>
                  </a:lnTo>
                  <a:lnTo>
                    <a:pt x="944" y="1464"/>
                  </a:lnTo>
                  <a:lnTo>
                    <a:pt x="944" y="1384"/>
                  </a:lnTo>
                  <a:lnTo>
                    <a:pt x="944" y="1464"/>
                  </a:lnTo>
                  <a:lnTo>
                    <a:pt x="944" y="1616"/>
                  </a:lnTo>
                  <a:lnTo>
                    <a:pt x="952" y="1808"/>
                  </a:lnTo>
                  <a:lnTo>
                    <a:pt x="952" y="1688"/>
                  </a:lnTo>
                  <a:lnTo>
                    <a:pt x="952" y="1456"/>
                  </a:lnTo>
                  <a:lnTo>
                    <a:pt x="952" y="1520"/>
                  </a:lnTo>
                  <a:lnTo>
                    <a:pt x="952" y="1528"/>
                  </a:lnTo>
                  <a:lnTo>
                    <a:pt x="952" y="1536"/>
                  </a:lnTo>
                  <a:lnTo>
                    <a:pt x="952" y="1544"/>
                  </a:lnTo>
                  <a:lnTo>
                    <a:pt x="952" y="1520"/>
                  </a:lnTo>
                  <a:lnTo>
                    <a:pt x="952" y="1536"/>
                  </a:lnTo>
                  <a:lnTo>
                    <a:pt x="960" y="1672"/>
                  </a:lnTo>
                  <a:lnTo>
                    <a:pt x="960" y="1624"/>
                  </a:lnTo>
                  <a:lnTo>
                    <a:pt x="960" y="1744"/>
                  </a:lnTo>
                  <a:lnTo>
                    <a:pt x="960" y="1744"/>
                  </a:lnTo>
                  <a:lnTo>
                    <a:pt x="960" y="1536"/>
                  </a:lnTo>
                  <a:lnTo>
                    <a:pt x="960" y="1472"/>
                  </a:lnTo>
                  <a:lnTo>
                    <a:pt x="960" y="1576"/>
                  </a:lnTo>
                  <a:lnTo>
                    <a:pt x="960" y="1568"/>
                  </a:lnTo>
                  <a:lnTo>
                    <a:pt x="960" y="1568"/>
                  </a:lnTo>
                  <a:lnTo>
                    <a:pt x="968" y="1568"/>
                  </a:lnTo>
                  <a:lnTo>
                    <a:pt x="968" y="1568"/>
                  </a:lnTo>
                  <a:lnTo>
                    <a:pt x="968" y="1568"/>
                  </a:lnTo>
                  <a:lnTo>
                    <a:pt x="968" y="1544"/>
                  </a:lnTo>
                  <a:lnTo>
                    <a:pt x="968" y="1728"/>
                  </a:lnTo>
                  <a:lnTo>
                    <a:pt x="968" y="1808"/>
                  </a:lnTo>
                  <a:lnTo>
                    <a:pt x="968" y="1672"/>
                  </a:lnTo>
                  <a:lnTo>
                    <a:pt x="968" y="1608"/>
                  </a:lnTo>
                  <a:lnTo>
                    <a:pt x="976" y="1672"/>
                  </a:lnTo>
                  <a:lnTo>
                    <a:pt x="976" y="1712"/>
                  </a:lnTo>
                  <a:lnTo>
                    <a:pt x="976" y="1544"/>
                  </a:lnTo>
                  <a:lnTo>
                    <a:pt x="976" y="1464"/>
                  </a:lnTo>
                  <a:lnTo>
                    <a:pt x="976" y="1544"/>
                  </a:lnTo>
                  <a:lnTo>
                    <a:pt x="976" y="1584"/>
                  </a:lnTo>
                  <a:lnTo>
                    <a:pt x="976" y="1616"/>
                  </a:lnTo>
                  <a:lnTo>
                    <a:pt x="976" y="1592"/>
                  </a:lnTo>
                  <a:lnTo>
                    <a:pt x="976" y="1600"/>
                  </a:lnTo>
                  <a:lnTo>
                    <a:pt x="984" y="1608"/>
                  </a:lnTo>
                  <a:lnTo>
                    <a:pt x="984" y="1616"/>
                  </a:lnTo>
                  <a:lnTo>
                    <a:pt x="984" y="1616"/>
                  </a:lnTo>
                  <a:lnTo>
                    <a:pt x="984" y="1696"/>
                  </a:lnTo>
                  <a:lnTo>
                    <a:pt x="984" y="1568"/>
                  </a:lnTo>
                  <a:lnTo>
                    <a:pt x="984" y="1496"/>
                  </a:lnTo>
                  <a:lnTo>
                    <a:pt x="984" y="1448"/>
                  </a:lnTo>
                  <a:lnTo>
                    <a:pt x="984" y="1544"/>
                  </a:lnTo>
                  <a:lnTo>
                    <a:pt x="984" y="1656"/>
                  </a:lnTo>
                  <a:lnTo>
                    <a:pt x="992" y="1672"/>
                  </a:lnTo>
                  <a:lnTo>
                    <a:pt x="992" y="1624"/>
                  </a:lnTo>
                  <a:lnTo>
                    <a:pt x="992" y="1696"/>
                  </a:lnTo>
                  <a:lnTo>
                    <a:pt x="992" y="1408"/>
                  </a:lnTo>
                  <a:lnTo>
                    <a:pt x="992" y="1544"/>
                  </a:lnTo>
                  <a:lnTo>
                    <a:pt x="992" y="1544"/>
                  </a:lnTo>
                  <a:lnTo>
                    <a:pt x="992" y="1560"/>
                  </a:lnTo>
                  <a:lnTo>
                    <a:pt x="992" y="1560"/>
                  </a:lnTo>
                  <a:lnTo>
                    <a:pt x="992" y="1600"/>
                  </a:lnTo>
                  <a:lnTo>
                    <a:pt x="1000" y="1704"/>
                  </a:lnTo>
                  <a:lnTo>
                    <a:pt x="1000" y="1480"/>
                  </a:lnTo>
                  <a:lnTo>
                    <a:pt x="1000" y="1576"/>
                  </a:lnTo>
                  <a:lnTo>
                    <a:pt x="1000" y="1648"/>
                  </a:lnTo>
                  <a:lnTo>
                    <a:pt x="1000" y="1600"/>
                  </a:lnTo>
                  <a:lnTo>
                    <a:pt x="1000" y="1472"/>
                  </a:lnTo>
                  <a:lnTo>
                    <a:pt x="1000" y="1536"/>
                  </a:lnTo>
                  <a:lnTo>
                    <a:pt x="1000" y="1528"/>
                  </a:lnTo>
                  <a:lnTo>
                    <a:pt x="1000" y="1536"/>
                  </a:lnTo>
                  <a:lnTo>
                    <a:pt x="1008" y="1480"/>
                  </a:lnTo>
                  <a:lnTo>
                    <a:pt x="1008" y="1584"/>
                  </a:lnTo>
                  <a:lnTo>
                    <a:pt x="1008" y="1520"/>
                  </a:lnTo>
                  <a:lnTo>
                    <a:pt x="1008" y="1520"/>
                  </a:lnTo>
                  <a:lnTo>
                    <a:pt x="1008" y="1520"/>
                  </a:lnTo>
                  <a:lnTo>
                    <a:pt x="1008" y="1528"/>
                  </a:lnTo>
                  <a:lnTo>
                    <a:pt x="1008" y="1528"/>
                  </a:lnTo>
                  <a:lnTo>
                    <a:pt x="1008" y="1528"/>
                  </a:lnTo>
                  <a:lnTo>
                    <a:pt x="1008" y="1512"/>
                  </a:lnTo>
                  <a:lnTo>
                    <a:pt x="1016" y="1552"/>
                  </a:lnTo>
                  <a:lnTo>
                    <a:pt x="1016" y="1592"/>
                  </a:lnTo>
                  <a:lnTo>
                    <a:pt x="1016" y="1624"/>
                  </a:lnTo>
                  <a:lnTo>
                    <a:pt x="1016" y="1664"/>
                  </a:lnTo>
                  <a:lnTo>
                    <a:pt x="1016" y="1736"/>
                  </a:lnTo>
                  <a:lnTo>
                    <a:pt x="1016" y="1832"/>
                  </a:lnTo>
                  <a:lnTo>
                    <a:pt x="1016" y="1920"/>
                  </a:lnTo>
                  <a:lnTo>
                    <a:pt x="1016" y="1856"/>
                  </a:lnTo>
                  <a:lnTo>
                    <a:pt x="1016" y="1488"/>
                  </a:lnTo>
                  <a:lnTo>
                    <a:pt x="1024" y="1536"/>
                  </a:lnTo>
                  <a:lnTo>
                    <a:pt x="1024" y="1608"/>
                  </a:lnTo>
                  <a:lnTo>
                    <a:pt x="1024" y="1472"/>
                  </a:lnTo>
                  <a:lnTo>
                    <a:pt x="1024" y="1456"/>
                  </a:lnTo>
                  <a:lnTo>
                    <a:pt x="1024" y="1528"/>
                  </a:lnTo>
                  <a:lnTo>
                    <a:pt x="1024" y="1672"/>
                  </a:lnTo>
                  <a:lnTo>
                    <a:pt x="1024" y="1776"/>
                  </a:lnTo>
                  <a:lnTo>
                    <a:pt x="1024" y="1704"/>
                  </a:lnTo>
                  <a:lnTo>
                    <a:pt x="1024" y="1664"/>
                  </a:lnTo>
                  <a:lnTo>
                    <a:pt x="1032" y="1808"/>
                  </a:lnTo>
                  <a:lnTo>
                    <a:pt x="1032" y="1880"/>
                  </a:lnTo>
                  <a:lnTo>
                    <a:pt x="1032" y="1792"/>
                  </a:lnTo>
                  <a:lnTo>
                    <a:pt x="1032" y="1696"/>
                  </a:lnTo>
                  <a:lnTo>
                    <a:pt x="1032" y="1512"/>
                  </a:lnTo>
                  <a:lnTo>
                    <a:pt x="1032" y="1664"/>
                  </a:lnTo>
                  <a:lnTo>
                    <a:pt x="1032" y="1696"/>
                  </a:lnTo>
                  <a:lnTo>
                    <a:pt x="1032" y="1656"/>
                  </a:lnTo>
                  <a:lnTo>
                    <a:pt x="1032" y="1608"/>
                  </a:lnTo>
                  <a:lnTo>
                    <a:pt x="1040" y="1560"/>
                  </a:lnTo>
                  <a:lnTo>
                    <a:pt x="1040" y="1512"/>
                  </a:lnTo>
                  <a:lnTo>
                    <a:pt x="1040" y="1464"/>
                  </a:lnTo>
                  <a:lnTo>
                    <a:pt x="1040" y="1584"/>
                  </a:lnTo>
                  <a:lnTo>
                    <a:pt x="1040" y="1576"/>
                  </a:lnTo>
                  <a:lnTo>
                    <a:pt x="1040" y="1560"/>
                  </a:lnTo>
                  <a:lnTo>
                    <a:pt x="1040" y="1544"/>
                  </a:lnTo>
                  <a:lnTo>
                    <a:pt x="1040" y="1528"/>
                  </a:lnTo>
                  <a:lnTo>
                    <a:pt x="1040" y="1624"/>
                  </a:lnTo>
                  <a:lnTo>
                    <a:pt x="1048" y="1656"/>
                  </a:lnTo>
                  <a:lnTo>
                    <a:pt x="1048" y="1648"/>
                  </a:lnTo>
                  <a:lnTo>
                    <a:pt x="1048" y="1624"/>
                  </a:lnTo>
                  <a:lnTo>
                    <a:pt x="1048" y="1560"/>
                  </a:lnTo>
                  <a:lnTo>
                    <a:pt x="1048" y="1496"/>
                  </a:lnTo>
                  <a:lnTo>
                    <a:pt x="1048" y="1504"/>
                  </a:lnTo>
                  <a:lnTo>
                    <a:pt x="1048" y="1568"/>
                  </a:lnTo>
                  <a:lnTo>
                    <a:pt x="1048" y="1600"/>
                  </a:lnTo>
                  <a:lnTo>
                    <a:pt x="1048" y="1640"/>
                  </a:lnTo>
                  <a:lnTo>
                    <a:pt x="1056" y="1816"/>
                  </a:lnTo>
                  <a:lnTo>
                    <a:pt x="1056" y="1672"/>
                  </a:lnTo>
                  <a:lnTo>
                    <a:pt x="1056" y="1528"/>
                  </a:lnTo>
                  <a:lnTo>
                    <a:pt x="1056" y="1584"/>
                  </a:lnTo>
                  <a:lnTo>
                    <a:pt x="1056" y="1664"/>
                  </a:lnTo>
                  <a:lnTo>
                    <a:pt x="1056" y="1616"/>
                  </a:lnTo>
                  <a:lnTo>
                    <a:pt x="1056" y="1768"/>
                  </a:lnTo>
                  <a:lnTo>
                    <a:pt x="1056" y="1728"/>
                  </a:lnTo>
                  <a:lnTo>
                    <a:pt x="1056" y="1680"/>
                  </a:lnTo>
                  <a:lnTo>
                    <a:pt x="1064" y="1640"/>
                  </a:lnTo>
                  <a:lnTo>
                    <a:pt x="1064" y="1504"/>
                  </a:lnTo>
                  <a:lnTo>
                    <a:pt x="1064" y="1496"/>
                  </a:lnTo>
                  <a:lnTo>
                    <a:pt x="1064" y="1496"/>
                  </a:lnTo>
                  <a:lnTo>
                    <a:pt x="1064" y="1664"/>
                  </a:lnTo>
                  <a:lnTo>
                    <a:pt x="1064" y="1808"/>
                  </a:lnTo>
                  <a:lnTo>
                    <a:pt x="1064" y="1840"/>
                  </a:lnTo>
                  <a:lnTo>
                    <a:pt x="1064" y="1864"/>
                  </a:lnTo>
                  <a:lnTo>
                    <a:pt x="1064" y="1800"/>
                  </a:lnTo>
                  <a:lnTo>
                    <a:pt x="1072" y="1704"/>
                  </a:lnTo>
                  <a:lnTo>
                    <a:pt x="1072" y="1616"/>
                  </a:lnTo>
                  <a:lnTo>
                    <a:pt x="1072" y="1616"/>
                  </a:lnTo>
                  <a:lnTo>
                    <a:pt x="1072" y="1680"/>
                  </a:lnTo>
                  <a:lnTo>
                    <a:pt x="1072" y="1696"/>
                  </a:lnTo>
                  <a:lnTo>
                    <a:pt x="1072" y="1712"/>
                  </a:lnTo>
                  <a:lnTo>
                    <a:pt x="1072" y="1728"/>
                  </a:lnTo>
                  <a:lnTo>
                    <a:pt x="1072" y="1744"/>
                  </a:lnTo>
                  <a:lnTo>
                    <a:pt x="1072" y="1744"/>
                  </a:lnTo>
                  <a:lnTo>
                    <a:pt x="1080" y="1632"/>
                  </a:lnTo>
                  <a:lnTo>
                    <a:pt x="1080" y="1448"/>
                  </a:lnTo>
                  <a:lnTo>
                    <a:pt x="1080" y="1880"/>
                  </a:lnTo>
                  <a:lnTo>
                    <a:pt x="1080" y="1680"/>
                  </a:lnTo>
                  <a:lnTo>
                    <a:pt x="1080" y="1808"/>
                  </a:lnTo>
                  <a:lnTo>
                    <a:pt x="1080" y="1736"/>
                  </a:lnTo>
                  <a:lnTo>
                    <a:pt x="1080" y="1728"/>
                  </a:lnTo>
                  <a:lnTo>
                    <a:pt x="1080" y="1712"/>
                  </a:lnTo>
                  <a:lnTo>
                    <a:pt x="1080" y="1704"/>
                  </a:lnTo>
                  <a:lnTo>
                    <a:pt x="1088" y="1816"/>
                  </a:lnTo>
                  <a:lnTo>
                    <a:pt x="1088" y="1552"/>
                  </a:lnTo>
                  <a:lnTo>
                    <a:pt x="1088" y="1592"/>
                  </a:lnTo>
                  <a:lnTo>
                    <a:pt x="1088" y="1808"/>
                  </a:lnTo>
                  <a:lnTo>
                    <a:pt x="1088" y="1752"/>
                  </a:lnTo>
                  <a:lnTo>
                    <a:pt x="1088" y="1680"/>
                  </a:lnTo>
                  <a:lnTo>
                    <a:pt x="1088" y="1552"/>
                  </a:lnTo>
                  <a:lnTo>
                    <a:pt x="1088" y="1592"/>
                  </a:lnTo>
                  <a:lnTo>
                    <a:pt x="1096" y="1760"/>
                  </a:lnTo>
                  <a:lnTo>
                    <a:pt x="1096" y="1744"/>
                  </a:lnTo>
                  <a:lnTo>
                    <a:pt x="1096" y="1760"/>
                  </a:lnTo>
                  <a:lnTo>
                    <a:pt x="1096" y="1712"/>
                  </a:lnTo>
                  <a:lnTo>
                    <a:pt x="1096" y="1624"/>
                  </a:lnTo>
                  <a:lnTo>
                    <a:pt x="1096" y="1648"/>
                  </a:lnTo>
                  <a:lnTo>
                    <a:pt x="1096" y="1768"/>
                  </a:lnTo>
                  <a:lnTo>
                    <a:pt x="1096" y="1776"/>
                  </a:lnTo>
                  <a:lnTo>
                    <a:pt x="1096" y="1784"/>
                  </a:lnTo>
                  <a:lnTo>
                    <a:pt x="1104" y="1872"/>
                  </a:lnTo>
                  <a:lnTo>
                    <a:pt x="1104" y="1736"/>
                  </a:lnTo>
                  <a:lnTo>
                    <a:pt x="1104" y="1600"/>
                  </a:lnTo>
                  <a:lnTo>
                    <a:pt x="1104" y="1576"/>
                  </a:lnTo>
                  <a:lnTo>
                    <a:pt x="1104" y="1648"/>
                  </a:lnTo>
                  <a:lnTo>
                    <a:pt x="1104" y="1720"/>
                  </a:lnTo>
                  <a:lnTo>
                    <a:pt x="1104" y="1816"/>
                  </a:lnTo>
                  <a:lnTo>
                    <a:pt x="1104" y="1912"/>
                  </a:lnTo>
                  <a:lnTo>
                    <a:pt x="1104" y="1496"/>
                  </a:lnTo>
                  <a:lnTo>
                    <a:pt x="1112" y="1448"/>
                  </a:lnTo>
                  <a:lnTo>
                    <a:pt x="1112" y="1744"/>
                  </a:lnTo>
                  <a:lnTo>
                    <a:pt x="1112" y="1672"/>
                  </a:lnTo>
                  <a:lnTo>
                    <a:pt x="1112" y="1664"/>
                  </a:lnTo>
                  <a:lnTo>
                    <a:pt x="1112" y="1712"/>
                  </a:lnTo>
                  <a:lnTo>
                    <a:pt x="1112" y="1704"/>
                  </a:lnTo>
                  <a:lnTo>
                    <a:pt x="1112" y="1704"/>
                  </a:lnTo>
                  <a:lnTo>
                    <a:pt x="1112" y="1864"/>
                  </a:lnTo>
                  <a:lnTo>
                    <a:pt x="1112" y="1752"/>
                  </a:lnTo>
                  <a:lnTo>
                    <a:pt x="1120" y="1720"/>
                  </a:lnTo>
                  <a:lnTo>
                    <a:pt x="1120" y="1624"/>
                  </a:lnTo>
                  <a:lnTo>
                    <a:pt x="1120" y="1680"/>
                  </a:lnTo>
                  <a:lnTo>
                    <a:pt x="1120" y="1728"/>
                  </a:lnTo>
                  <a:lnTo>
                    <a:pt x="1120" y="1632"/>
                  </a:lnTo>
                  <a:lnTo>
                    <a:pt x="1120" y="1728"/>
                  </a:lnTo>
                  <a:lnTo>
                    <a:pt x="1120" y="1792"/>
                  </a:lnTo>
                  <a:lnTo>
                    <a:pt x="1120" y="1688"/>
                  </a:lnTo>
                  <a:lnTo>
                    <a:pt x="1120" y="1488"/>
                  </a:lnTo>
                  <a:lnTo>
                    <a:pt x="1128" y="1600"/>
                  </a:lnTo>
                  <a:lnTo>
                    <a:pt x="1128" y="1720"/>
                  </a:lnTo>
                  <a:lnTo>
                    <a:pt x="1128" y="1832"/>
                  </a:lnTo>
                  <a:lnTo>
                    <a:pt x="1128" y="1496"/>
                  </a:lnTo>
                  <a:lnTo>
                    <a:pt x="1128" y="1504"/>
                  </a:lnTo>
                  <a:lnTo>
                    <a:pt x="1128" y="1512"/>
                  </a:lnTo>
                  <a:lnTo>
                    <a:pt x="1128" y="1584"/>
                  </a:lnTo>
                  <a:lnTo>
                    <a:pt x="1128" y="1512"/>
                  </a:lnTo>
                  <a:lnTo>
                    <a:pt x="1128" y="1656"/>
                  </a:lnTo>
                  <a:lnTo>
                    <a:pt x="1136" y="1664"/>
                  </a:lnTo>
                  <a:lnTo>
                    <a:pt x="1136" y="1632"/>
                  </a:lnTo>
                  <a:lnTo>
                    <a:pt x="1136" y="1224"/>
                  </a:lnTo>
                  <a:lnTo>
                    <a:pt x="1136" y="1168"/>
                  </a:lnTo>
                  <a:lnTo>
                    <a:pt x="1136" y="1608"/>
                  </a:lnTo>
                  <a:lnTo>
                    <a:pt x="1136" y="1544"/>
                  </a:lnTo>
                  <a:lnTo>
                    <a:pt x="1136" y="1600"/>
                  </a:lnTo>
                  <a:lnTo>
                    <a:pt x="1136" y="1640"/>
                  </a:lnTo>
                  <a:lnTo>
                    <a:pt x="1136" y="1560"/>
                  </a:lnTo>
                  <a:lnTo>
                    <a:pt x="1144" y="1584"/>
                  </a:lnTo>
                  <a:lnTo>
                    <a:pt x="1144" y="1848"/>
                  </a:lnTo>
                  <a:lnTo>
                    <a:pt x="1144" y="1824"/>
                  </a:lnTo>
                  <a:lnTo>
                    <a:pt x="1144" y="1840"/>
                  </a:lnTo>
                  <a:lnTo>
                    <a:pt x="1144" y="1696"/>
                  </a:lnTo>
                  <a:lnTo>
                    <a:pt x="1144" y="1688"/>
                  </a:lnTo>
                  <a:lnTo>
                    <a:pt x="1144" y="1688"/>
                  </a:lnTo>
                  <a:lnTo>
                    <a:pt x="1144" y="1712"/>
                  </a:lnTo>
                  <a:lnTo>
                    <a:pt x="1144" y="1576"/>
                  </a:lnTo>
                  <a:lnTo>
                    <a:pt x="1152" y="1696"/>
                  </a:lnTo>
                  <a:lnTo>
                    <a:pt x="1152" y="1768"/>
                  </a:lnTo>
                  <a:lnTo>
                    <a:pt x="1152" y="1768"/>
                  </a:lnTo>
                  <a:lnTo>
                    <a:pt x="1152" y="1696"/>
                  </a:lnTo>
                  <a:lnTo>
                    <a:pt x="1152" y="1696"/>
                  </a:lnTo>
                  <a:lnTo>
                    <a:pt x="1152" y="1672"/>
                  </a:lnTo>
                  <a:lnTo>
                    <a:pt x="1152" y="1552"/>
                  </a:lnTo>
                  <a:lnTo>
                    <a:pt x="1152" y="1528"/>
                  </a:lnTo>
                  <a:lnTo>
                    <a:pt x="1152" y="1528"/>
                  </a:lnTo>
                  <a:lnTo>
                    <a:pt x="1160" y="1432"/>
                  </a:lnTo>
                  <a:lnTo>
                    <a:pt x="1160" y="1680"/>
                  </a:lnTo>
                  <a:lnTo>
                    <a:pt x="1160" y="1688"/>
                  </a:lnTo>
                  <a:lnTo>
                    <a:pt x="1160" y="1576"/>
                  </a:lnTo>
                  <a:lnTo>
                    <a:pt x="1160" y="1744"/>
                  </a:lnTo>
                  <a:lnTo>
                    <a:pt x="1160" y="1792"/>
                  </a:lnTo>
                  <a:lnTo>
                    <a:pt x="1160" y="1800"/>
                  </a:lnTo>
                  <a:lnTo>
                    <a:pt x="1160" y="1608"/>
                  </a:lnTo>
                  <a:lnTo>
                    <a:pt x="1160" y="1808"/>
                  </a:lnTo>
                  <a:lnTo>
                    <a:pt x="1168" y="1392"/>
                  </a:lnTo>
                  <a:lnTo>
                    <a:pt x="1168" y="1824"/>
                  </a:lnTo>
                  <a:lnTo>
                    <a:pt x="1168" y="1744"/>
                  </a:lnTo>
                  <a:lnTo>
                    <a:pt x="1168" y="1520"/>
                  </a:lnTo>
                  <a:lnTo>
                    <a:pt x="1168" y="1672"/>
                  </a:lnTo>
                  <a:lnTo>
                    <a:pt x="1168" y="1816"/>
                  </a:lnTo>
                  <a:lnTo>
                    <a:pt x="1168" y="1856"/>
                  </a:lnTo>
                  <a:lnTo>
                    <a:pt x="1168" y="1832"/>
                  </a:lnTo>
                  <a:lnTo>
                    <a:pt x="1168" y="1800"/>
                  </a:lnTo>
                  <a:lnTo>
                    <a:pt x="1176" y="1800"/>
                  </a:lnTo>
                  <a:lnTo>
                    <a:pt x="1176" y="1800"/>
                  </a:lnTo>
                  <a:lnTo>
                    <a:pt x="1176" y="1800"/>
                  </a:lnTo>
                  <a:lnTo>
                    <a:pt x="1176" y="1760"/>
                  </a:lnTo>
                  <a:lnTo>
                    <a:pt x="1176" y="1736"/>
                  </a:lnTo>
                  <a:lnTo>
                    <a:pt x="1176" y="1704"/>
                  </a:lnTo>
                  <a:lnTo>
                    <a:pt x="1176" y="1680"/>
                  </a:lnTo>
                  <a:lnTo>
                    <a:pt x="1176" y="1808"/>
                  </a:lnTo>
                  <a:lnTo>
                    <a:pt x="1176" y="1592"/>
                  </a:lnTo>
                  <a:lnTo>
                    <a:pt x="1184" y="1944"/>
                  </a:lnTo>
                  <a:lnTo>
                    <a:pt x="1184" y="1872"/>
                  </a:lnTo>
                  <a:lnTo>
                    <a:pt x="1184" y="1728"/>
                  </a:lnTo>
                  <a:lnTo>
                    <a:pt x="1184" y="1792"/>
                  </a:lnTo>
                  <a:lnTo>
                    <a:pt x="1184" y="1808"/>
                  </a:lnTo>
                  <a:lnTo>
                    <a:pt x="1184" y="1904"/>
                  </a:lnTo>
                  <a:lnTo>
                    <a:pt x="1184" y="1888"/>
                  </a:lnTo>
                  <a:lnTo>
                    <a:pt x="1184" y="1664"/>
                  </a:lnTo>
                  <a:lnTo>
                    <a:pt x="1184" y="1960"/>
                  </a:lnTo>
                  <a:lnTo>
                    <a:pt x="1192" y="1896"/>
                  </a:lnTo>
                  <a:lnTo>
                    <a:pt x="1192" y="1512"/>
                  </a:lnTo>
                  <a:lnTo>
                    <a:pt x="1192" y="1776"/>
                  </a:lnTo>
                  <a:lnTo>
                    <a:pt x="1192" y="1744"/>
                  </a:lnTo>
                  <a:lnTo>
                    <a:pt x="1192" y="1656"/>
                  </a:lnTo>
                  <a:lnTo>
                    <a:pt x="1192" y="1864"/>
                  </a:lnTo>
                  <a:lnTo>
                    <a:pt x="1192" y="1648"/>
                  </a:lnTo>
                  <a:lnTo>
                    <a:pt x="1192" y="1680"/>
                  </a:lnTo>
                  <a:lnTo>
                    <a:pt x="1192" y="1672"/>
                  </a:lnTo>
                  <a:lnTo>
                    <a:pt x="1200" y="1472"/>
                  </a:lnTo>
                  <a:lnTo>
                    <a:pt x="1200" y="1784"/>
                  </a:lnTo>
                  <a:lnTo>
                    <a:pt x="1200" y="1728"/>
                  </a:lnTo>
                  <a:lnTo>
                    <a:pt x="1200" y="1624"/>
                  </a:lnTo>
                  <a:lnTo>
                    <a:pt x="1200" y="1704"/>
                  </a:lnTo>
                  <a:lnTo>
                    <a:pt x="1200" y="1968"/>
                  </a:lnTo>
                  <a:lnTo>
                    <a:pt x="1200" y="1688"/>
                  </a:lnTo>
                  <a:lnTo>
                    <a:pt x="1200" y="1896"/>
                  </a:lnTo>
                  <a:lnTo>
                    <a:pt x="1200" y="1664"/>
                  </a:lnTo>
                  <a:lnTo>
                    <a:pt x="1208" y="1784"/>
                  </a:lnTo>
                  <a:lnTo>
                    <a:pt x="1208" y="1768"/>
                  </a:lnTo>
                  <a:lnTo>
                    <a:pt x="1208" y="1784"/>
                  </a:lnTo>
                  <a:lnTo>
                    <a:pt x="1208" y="1824"/>
                  </a:lnTo>
                  <a:lnTo>
                    <a:pt x="1208" y="1872"/>
                  </a:lnTo>
                  <a:lnTo>
                    <a:pt x="1208" y="1856"/>
                  </a:lnTo>
                  <a:lnTo>
                    <a:pt x="1208" y="1848"/>
                  </a:lnTo>
                  <a:lnTo>
                    <a:pt x="1208" y="1608"/>
                  </a:lnTo>
                  <a:lnTo>
                    <a:pt x="1208" y="1792"/>
                  </a:lnTo>
                  <a:lnTo>
                    <a:pt x="1216" y="1784"/>
                  </a:lnTo>
                  <a:lnTo>
                    <a:pt x="1216" y="1672"/>
                  </a:lnTo>
                  <a:lnTo>
                    <a:pt x="1216" y="1664"/>
                  </a:lnTo>
                  <a:lnTo>
                    <a:pt x="1216" y="1512"/>
                  </a:lnTo>
                  <a:lnTo>
                    <a:pt x="1216" y="1816"/>
                  </a:lnTo>
                  <a:lnTo>
                    <a:pt x="1216" y="2120"/>
                  </a:lnTo>
                  <a:lnTo>
                    <a:pt x="1216" y="1608"/>
                  </a:lnTo>
                  <a:lnTo>
                    <a:pt x="1216" y="1768"/>
                  </a:lnTo>
                  <a:lnTo>
                    <a:pt x="1224" y="1904"/>
                  </a:lnTo>
                  <a:lnTo>
                    <a:pt x="1224" y="1800"/>
                  </a:lnTo>
                  <a:lnTo>
                    <a:pt x="1224" y="1696"/>
                  </a:lnTo>
                  <a:lnTo>
                    <a:pt x="1224" y="1720"/>
                  </a:lnTo>
                  <a:lnTo>
                    <a:pt x="1224" y="1664"/>
                  </a:lnTo>
                  <a:lnTo>
                    <a:pt x="1224" y="1608"/>
                  </a:lnTo>
                  <a:lnTo>
                    <a:pt x="1224" y="1560"/>
                  </a:lnTo>
                  <a:lnTo>
                    <a:pt x="1224" y="1992"/>
                  </a:lnTo>
                  <a:lnTo>
                    <a:pt x="1224" y="1792"/>
                  </a:lnTo>
                  <a:lnTo>
                    <a:pt x="1232" y="1744"/>
                  </a:lnTo>
                  <a:lnTo>
                    <a:pt x="1232" y="1824"/>
                  </a:lnTo>
                  <a:lnTo>
                    <a:pt x="1232" y="1792"/>
                  </a:lnTo>
                  <a:lnTo>
                    <a:pt x="1232" y="1640"/>
                  </a:lnTo>
                  <a:lnTo>
                    <a:pt x="1232" y="1808"/>
                  </a:lnTo>
                  <a:lnTo>
                    <a:pt x="1232" y="1632"/>
                  </a:lnTo>
                  <a:lnTo>
                    <a:pt x="1232" y="1768"/>
                  </a:lnTo>
                  <a:lnTo>
                    <a:pt x="1232" y="1760"/>
                  </a:lnTo>
                  <a:lnTo>
                    <a:pt x="1232" y="1712"/>
                  </a:lnTo>
                  <a:lnTo>
                    <a:pt x="1240" y="1432"/>
                  </a:lnTo>
                  <a:lnTo>
                    <a:pt x="1240" y="1736"/>
                  </a:lnTo>
                  <a:lnTo>
                    <a:pt x="1240" y="2000"/>
                  </a:lnTo>
                  <a:lnTo>
                    <a:pt x="1240" y="1640"/>
                  </a:lnTo>
                  <a:lnTo>
                    <a:pt x="1240" y="1720"/>
                  </a:lnTo>
                  <a:lnTo>
                    <a:pt x="1240" y="1664"/>
                  </a:lnTo>
                  <a:lnTo>
                    <a:pt x="1240" y="1696"/>
                  </a:lnTo>
                  <a:lnTo>
                    <a:pt x="1240" y="1736"/>
                  </a:lnTo>
                  <a:lnTo>
                    <a:pt x="1240" y="1768"/>
                  </a:lnTo>
                  <a:lnTo>
                    <a:pt x="1248" y="1888"/>
                  </a:lnTo>
                  <a:lnTo>
                    <a:pt x="1248" y="2024"/>
                  </a:lnTo>
                  <a:lnTo>
                    <a:pt x="1248" y="1736"/>
                  </a:lnTo>
                  <a:lnTo>
                    <a:pt x="1248" y="1744"/>
                  </a:lnTo>
                  <a:lnTo>
                    <a:pt x="1248" y="2072"/>
                  </a:lnTo>
                  <a:lnTo>
                    <a:pt x="1248" y="1648"/>
                  </a:lnTo>
                  <a:lnTo>
                    <a:pt x="1248" y="1768"/>
                  </a:lnTo>
                  <a:lnTo>
                    <a:pt x="1248" y="1680"/>
                  </a:lnTo>
                  <a:lnTo>
                    <a:pt x="1248" y="1712"/>
                  </a:lnTo>
                  <a:lnTo>
                    <a:pt x="1256" y="1520"/>
                  </a:lnTo>
                  <a:lnTo>
                    <a:pt x="1256" y="1704"/>
                  </a:lnTo>
                  <a:lnTo>
                    <a:pt x="1256" y="2032"/>
                  </a:lnTo>
                  <a:lnTo>
                    <a:pt x="1256" y="1808"/>
                  </a:lnTo>
                  <a:lnTo>
                    <a:pt x="1256" y="1744"/>
                  </a:lnTo>
                  <a:lnTo>
                    <a:pt x="1256" y="1768"/>
                  </a:lnTo>
                  <a:lnTo>
                    <a:pt x="1256" y="1696"/>
                  </a:lnTo>
                  <a:lnTo>
                    <a:pt x="1256" y="1744"/>
                  </a:lnTo>
                  <a:lnTo>
                    <a:pt x="1256" y="1592"/>
                  </a:lnTo>
                  <a:lnTo>
                    <a:pt x="1264" y="1536"/>
                  </a:lnTo>
                  <a:lnTo>
                    <a:pt x="1264" y="1472"/>
                  </a:lnTo>
                  <a:lnTo>
                    <a:pt x="1264" y="1624"/>
                  </a:lnTo>
                  <a:lnTo>
                    <a:pt x="1264" y="1680"/>
                  </a:lnTo>
                  <a:lnTo>
                    <a:pt x="1264" y="2016"/>
                  </a:lnTo>
                  <a:lnTo>
                    <a:pt x="1264" y="1688"/>
                  </a:lnTo>
                  <a:lnTo>
                    <a:pt x="1264" y="1856"/>
                  </a:lnTo>
                  <a:lnTo>
                    <a:pt x="1264" y="1600"/>
                  </a:lnTo>
                  <a:lnTo>
                    <a:pt x="1264" y="1664"/>
                  </a:lnTo>
                  <a:lnTo>
                    <a:pt x="1272" y="1688"/>
                  </a:lnTo>
                  <a:lnTo>
                    <a:pt x="1272" y="1776"/>
                  </a:lnTo>
                  <a:lnTo>
                    <a:pt x="1272" y="1848"/>
                  </a:lnTo>
                  <a:lnTo>
                    <a:pt x="1272" y="1896"/>
                  </a:lnTo>
                  <a:lnTo>
                    <a:pt x="1272" y="1776"/>
                  </a:lnTo>
                  <a:lnTo>
                    <a:pt x="1272" y="1864"/>
                  </a:lnTo>
                  <a:lnTo>
                    <a:pt x="1272" y="1984"/>
                  </a:lnTo>
                  <a:lnTo>
                    <a:pt x="1272" y="1808"/>
                  </a:lnTo>
                  <a:lnTo>
                    <a:pt x="1272" y="1728"/>
                  </a:lnTo>
                  <a:lnTo>
                    <a:pt x="1280" y="1848"/>
                  </a:lnTo>
                  <a:lnTo>
                    <a:pt x="1280" y="1856"/>
                  </a:lnTo>
                  <a:lnTo>
                    <a:pt x="1280" y="1776"/>
                  </a:lnTo>
                  <a:lnTo>
                    <a:pt x="1280" y="1704"/>
                  </a:lnTo>
                  <a:lnTo>
                    <a:pt x="1280" y="1696"/>
                  </a:lnTo>
                  <a:lnTo>
                    <a:pt x="1280" y="1712"/>
                  </a:lnTo>
                  <a:lnTo>
                    <a:pt x="1280" y="1752"/>
                  </a:lnTo>
                  <a:lnTo>
                    <a:pt x="1280" y="2040"/>
                  </a:lnTo>
                  <a:lnTo>
                    <a:pt x="1280" y="1640"/>
                  </a:lnTo>
                  <a:lnTo>
                    <a:pt x="1288" y="1824"/>
                  </a:lnTo>
                  <a:lnTo>
                    <a:pt x="1288" y="1872"/>
                  </a:lnTo>
                  <a:lnTo>
                    <a:pt x="1288" y="1928"/>
                  </a:lnTo>
                  <a:lnTo>
                    <a:pt x="1288" y="1784"/>
                  </a:lnTo>
                  <a:lnTo>
                    <a:pt x="1288" y="1840"/>
                  </a:lnTo>
                  <a:lnTo>
                    <a:pt x="1288" y="1896"/>
                  </a:lnTo>
                  <a:lnTo>
                    <a:pt x="1288" y="1808"/>
                  </a:lnTo>
                  <a:lnTo>
                    <a:pt x="1288" y="1872"/>
                  </a:lnTo>
                  <a:lnTo>
                    <a:pt x="1288" y="1800"/>
                  </a:lnTo>
                  <a:lnTo>
                    <a:pt x="1296" y="1896"/>
                  </a:lnTo>
                  <a:lnTo>
                    <a:pt x="1296" y="1712"/>
                  </a:lnTo>
                  <a:lnTo>
                    <a:pt x="1296" y="1744"/>
                  </a:lnTo>
                  <a:lnTo>
                    <a:pt x="1296" y="1928"/>
                  </a:lnTo>
                  <a:lnTo>
                    <a:pt x="1296" y="1848"/>
                  </a:lnTo>
                  <a:lnTo>
                    <a:pt x="1296" y="1864"/>
                  </a:lnTo>
                  <a:lnTo>
                    <a:pt x="1296" y="1944"/>
                  </a:lnTo>
                  <a:lnTo>
                    <a:pt x="1296" y="1896"/>
                  </a:lnTo>
                  <a:lnTo>
                    <a:pt x="1296" y="1768"/>
                  </a:lnTo>
                  <a:lnTo>
                    <a:pt x="1304" y="1768"/>
                  </a:lnTo>
                  <a:lnTo>
                    <a:pt x="1304" y="1840"/>
                  </a:lnTo>
                  <a:lnTo>
                    <a:pt x="1304" y="1952"/>
                  </a:lnTo>
                  <a:lnTo>
                    <a:pt x="1304" y="2008"/>
                  </a:lnTo>
                  <a:lnTo>
                    <a:pt x="1304" y="1824"/>
                  </a:lnTo>
                  <a:lnTo>
                    <a:pt x="1304" y="1952"/>
                  </a:lnTo>
                  <a:lnTo>
                    <a:pt x="1304" y="1864"/>
                  </a:lnTo>
                  <a:lnTo>
                    <a:pt x="1304" y="2072"/>
                  </a:lnTo>
                  <a:lnTo>
                    <a:pt x="1304" y="1840"/>
                  </a:lnTo>
                  <a:lnTo>
                    <a:pt x="1312" y="2000"/>
                  </a:lnTo>
                  <a:lnTo>
                    <a:pt x="1312" y="1880"/>
                  </a:lnTo>
                  <a:lnTo>
                    <a:pt x="1312" y="1984"/>
                  </a:lnTo>
                  <a:lnTo>
                    <a:pt x="1312" y="1720"/>
                  </a:lnTo>
                  <a:lnTo>
                    <a:pt x="1312" y="2088"/>
                  </a:lnTo>
                  <a:lnTo>
                    <a:pt x="1312" y="1904"/>
                  </a:lnTo>
                  <a:lnTo>
                    <a:pt x="1312" y="2152"/>
                  </a:lnTo>
                  <a:lnTo>
                    <a:pt x="1312" y="2176"/>
                  </a:lnTo>
                  <a:lnTo>
                    <a:pt x="1312" y="2056"/>
                  </a:lnTo>
                  <a:lnTo>
                    <a:pt x="1320" y="2096"/>
                  </a:lnTo>
                  <a:lnTo>
                    <a:pt x="1320" y="2000"/>
                  </a:lnTo>
                  <a:lnTo>
                    <a:pt x="1320" y="1800"/>
                  </a:lnTo>
                  <a:lnTo>
                    <a:pt x="1320" y="2104"/>
                  </a:lnTo>
                  <a:lnTo>
                    <a:pt x="1320" y="1640"/>
                  </a:lnTo>
                  <a:lnTo>
                    <a:pt x="1320" y="2016"/>
                  </a:lnTo>
                  <a:lnTo>
                    <a:pt x="1320" y="2112"/>
                  </a:lnTo>
                  <a:lnTo>
                    <a:pt x="1320" y="2064"/>
                  </a:lnTo>
                  <a:lnTo>
                    <a:pt x="1320" y="2000"/>
                  </a:lnTo>
                  <a:lnTo>
                    <a:pt x="1328" y="1816"/>
                  </a:lnTo>
                  <a:lnTo>
                    <a:pt x="1328" y="1792"/>
                  </a:lnTo>
                  <a:lnTo>
                    <a:pt x="1328" y="1840"/>
                  </a:lnTo>
                  <a:lnTo>
                    <a:pt x="1328" y="1832"/>
                  </a:lnTo>
                  <a:lnTo>
                    <a:pt x="1328" y="1880"/>
                  </a:lnTo>
                  <a:lnTo>
                    <a:pt x="1328" y="1960"/>
                  </a:lnTo>
                  <a:lnTo>
                    <a:pt x="1328" y="1832"/>
                  </a:lnTo>
                  <a:lnTo>
                    <a:pt x="1328" y="1968"/>
                  </a:lnTo>
                  <a:lnTo>
                    <a:pt x="1328" y="2104"/>
                  </a:lnTo>
                  <a:lnTo>
                    <a:pt x="1336" y="1808"/>
                  </a:lnTo>
                  <a:lnTo>
                    <a:pt x="1336" y="1744"/>
                  </a:lnTo>
                  <a:lnTo>
                    <a:pt x="1336" y="1864"/>
                  </a:lnTo>
                  <a:lnTo>
                    <a:pt x="1336" y="1776"/>
                  </a:lnTo>
                  <a:lnTo>
                    <a:pt x="1336" y="1792"/>
                  </a:lnTo>
                  <a:lnTo>
                    <a:pt x="1336" y="1824"/>
                  </a:lnTo>
                  <a:lnTo>
                    <a:pt x="1336" y="1808"/>
                  </a:lnTo>
                  <a:lnTo>
                    <a:pt x="1336" y="1832"/>
                  </a:lnTo>
                  <a:lnTo>
                    <a:pt x="1344" y="1848"/>
                  </a:lnTo>
                  <a:lnTo>
                    <a:pt x="1344" y="1776"/>
                  </a:lnTo>
                  <a:lnTo>
                    <a:pt x="1344" y="1832"/>
                  </a:lnTo>
                  <a:lnTo>
                    <a:pt x="1344" y="1896"/>
                  </a:lnTo>
                  <a:lnTo>
                    <a:pt x="1344" y="2080"/>
                  </a:lnTo>
                  <a:lnTo>
                    <a:pt x="1344" y="2232"/>
                  </a:lnTo>
                  <a:lnTo>
                    <a:pt x="1344" y="2000"/>
                  </a:lnTo>
                  <a:lnTo>
                    <a:pt x="1344" y="1856"/>
                  </a:lnTo>
                  <a:lnTo>
                    <a:pt x="1344" y="1824"/>
                  </a:lnTo>
                  <a:lnTo>
                    <a:pt x="1352" y="2032"/>
                  </a:lnTo>
                  <a:lnTo>
                    <a:pt x="1352" y="2136"/>
                  </a:lnTo>
                  <a:lnTo>
                    <a:pt x="1352" y="1928"/>
                  </a:lnTo>
                  <a:lnTo>
                    <a:pt x="1352" y="1888"/>
                  </a:lnTo>
                  <a:lnTo>
                    <a:pt x="1352" y="2000"/>
                  </a:lnTo>
                  <a:lnTo>
                    <a:pt x="1352" y="1912"/>
                  </a:lnTo>
                  <a:lnTo>
                    <a:pt x="1352" y="1888"/>
                  </a:lnTo>
                  <a:lnTo>
                    <a:pt x="1352" y="1776"/>
                  </a:lnTo>
                  <a:lnTo>
                    <a:pt x="1352" y="1888"/>
                  </a:lnTo>
                  <a:lnTo>
                    <a:pt x="1360" y="1848"/>
                  </a:lnTo>
                  <a:lnTo>
                    <a:pt x="1360" y="1768"/>
                  </a:lnTo>
                  <a:lnTo>
                    <a:pt x="1360" y="1728"/>
                  </a:lnTo>
                  <a:lnTo>
                    <a:pt x="1360" y="1944"/>
                  </a:lnTo>
                  <a:lnTo>
                    <a:pt x="1360" y="1624"/>
                  </a:lnTo>
                  <a:lnTo>
                    <a:pt x="1360" y="1808"/>
                  </a:lnTo>
                  <a:lnTo>
                    <a:pt x="1360" y="1920"/>
                  </a:lnTo>
                  <a:lnTo>
                    <a:pt x="1360" y="1872"/>
                  </a:lnTo>
                  <a:lnTo>
                    <a:pt x="1360" y="1984"/>
                  </a:lnTo>
                  <a:lnTo>
                    <a:pt x="1368" y="2040"/>
                  </a:lnTo>
                  <a:lnTo>
                    <a:pt x="1368" y="1928"/>
                  </a:lnTo>
                  <a:lnTo>
                    <a:pt x="1368" y="1544"/>
                  </a:lnTo>
                  <a:lnTo>
                    <a:pt x="1368" y="1944"/>
                  </a:lnTo>
                  <a:lnTo>
                    <a:pt x="1368" y="2064"/>
                  </a:lnTo>
                  <a:lnTo>
                    <a:pt x="1368" y="2064"/>
                  </a:lnTo>
                  <a:lnTo>
                    <a:pt x="1368" y="2144"/>
                  </a:lnTo>
                  <a:lnTo>
                    <a:pt x="1368" y="2176"/>
                  </a:lnTo>
                  <a:lnTo>
                    <a:pt x="1368" y="1936"/>
                  </a:lnTo>
                  <a:lnTo>
                    <a:pt x="1376" y="2280"/>
                  </a:lnTo>
                  <a:lnTo>
                    <a:pt x="1376" y="2336"/>
                  </a:lnTo>
                  <a:lnTo>
                    <a:pt x="1376" y="1512"/>
                  </a:lnTo>
                  <a:lnTo>
                    <a:pt x="1376" y="2008"/>
                  </a:lnTo>
                  <a:lnTo>
                    <a:pt x="1376" y="2344"/>
                  </a:lnTo>
                  <a:lnTo>
                    <a:pt x="1376" y="1776"/>
                  </a:lnTo>
                  <a:lnTo>
                    <a:pt x="1376" y="2240"/>
                  </a:lnTo>
                  <a:lnTo>
                    <a:pt x="1376" y="2336"/>
                  </a:lnTo>
                  <a:lnTo>
                    <a:pt x="1376" y="2152"/>
                  </a:lnTo>
                  <a:lnTo>
                    <a:pt x="1384" y="2112"/>
                  </a:lnTo>
                  <a:lnTo>
                    <a:pt x="1384" y="2040"/>
                  </a:lnTo>
                  <a:lnTo>
                    <a:pt x="1384" y="2272"/>
                  </a:lnTo>
                  <a:lnTo>
                    <a:pt x="1384" y="2280"/>
                  </a:lnTo>
                  <a:lnTo>
                    <a:pt x="1384" y="1992"/>
                  </a:lnTo>
                  <a:lnTo>
                    <a:pt x="1384" y="2080"/>
                  </a:lnTo>
                  <a:lnTo>
                    <a:pt x="1384" y="2064"/>
                  </a:lnTo>
                  <a:lnTo>
                    <a:pt x="1384" y="1968"/>
                  </a:lnTo>
                  <a:lnTo>
                    <a:pt x="1384" y="2192"/>
                  </a:lnTo>
                  <a:lnTo>
                    <a:pt x="1392" y="2256"/>
                  </a:lnTo>
                  <a:lnTo>
                    <a:pt x="1392" y="2248"/>
                  </a:lnTo>
                  <a:lnTo>
                    <a:pt x="1392" y="2128"/>
                  </a:lnTo>
                  <a:lnTo>
                    <a:pt x="1392" y="2008"/>
                  </a:lnTo>
                  <a:lnTo>
                    <a:pt x="1392" y="2144"/>
                  </a:lnTo>
                  <a:lnTo>
                    <a:pt x="1392" y="2056"/>
                  </a:lnTo>
                  <a:lnTo>
                    <a:pt x="1392" y="2120"/>
                  </a:lnTo>
                  <a:lnTo>
                    <a:pt x="1392" y="2064"/>
                  </a:lnTo>
                  <a:lnTo>
                    <a:pt x="1392" y="1992"/>
                  </a:lnTo>
                  <a:lnTo>
                    <a:pt x="1400" y="2064"/>
                  </a:lnTo>
                  <a:lnTo>
                    <a:pt x="1400" y="2096"/>
                  </a:lnTo>
                  <a:lnTo>
                    <a:pt x="1400" y="2160"/>
                  </a:lnTo>
                  <a:lnTo>
                    <a:pt x="1400" y="2136"/>
                  </a:lnTo>
                  <a:lnTo>
                    <a:pt x="1400" y="2200"/>
                  </a:lnTo>
                  <a:lnTo>
                    <a:pt x="1400" y="2224"/>
                  </a:lnTo>
                  <a:lnTo>
                    <a:pt x="1400" y="2000"/>
                  </a:lnTo>
                  <a:lnTo>
                    <a:pt x="1400" y="2416"/>
                  </a:lnTo>
                  <a:lnTo>
                    <a:pt x="1400" y="2208"/>
                  </a:lnTo>
                  <a:lnTo>
                    <a:pt x="1408" y="2288"/>
                  </a:lnTo>
                  <a:lnTo>
                    <a:pt x="1408" y="2040"/>
                  </a:lnTo>
                  <a:lnTo>
                    <a:pt x="1408" y="2088"/>
                  </a:lnTo>
                  <a:lnTo>
                    <a:pt x="1408" y="1960"/>
                  </a:lnTo>
                  <a:lnTo>
                    <a:pt x="1408" y="2320"/>
                  </a:lnTo>
                  <a:lnTo>
                    <a:pt x="1408" y="2200"/>
                  </a:lnTo>
                  <a:lnTo>
                    <a:pt x="1408" y="2088"/>
                  </a:lnTo>
                  <a:lnTo>
                    <a:pt x="1408" y="2128"/>
                  </a:lnTo>
                  <a:lnTo>
                    <a:pt x="1408" y="2176"/>
                  </a:lnTo>
                  <a:lnTo>
                    <a:pt x="1416" y="2312"/>
                  </a:lnTo>
                  <a:lnTo>
                    <a:pt x="1416" y="1912"/>
                  </a:lnTo>
                  <a:lnTo>
                    <a:pt x="1416" y="2144"/>
                  </a:lnTo>
                  <a:lnTo>
                    <a:pt x="1416" y="2104"/>
                  </a:lnTo>
                  <a:lnTo>
                    <a:pt x="1416" y="2120"/>
                  </a:lnTo>
                  <a:lnTo>
                    <a:pt x="1416" y="2048"/>
                  </a:lnTo>
                  <a:lnTo>
                    <a:pt x="1416" y="2088"/>
                  </a:lnTo>
                  <a:lnTo>
                    <a:pt x="1416" y="2128"/>
                  </a:lnTo>
                  <a:lnTo>
                    <a:pt x="1416" y="2168"/>
                  </a:lnTo>
                  <a:lnTo>
                    <a:pt x="1424" y="2200"/>
                  </a:lnTo>
                  <a:lnTo>
                    <a:pt x="1424" y="2280"/>
                  </a:lnTo>
                  <a:lnTo>
                    <a:pt x="1424" y="2176"/>
                  </a:lnTo>
                  <a:lnTo>
                    <a:pt x="1424" y="2144"/>
                  </a:lnTo>
                  <a:lnTo>
                    <a:pt x="1424" y="2200"/>
                  </a:lnTo>
                  <a:lnTo>
                    <a:pt x="1424" y="2136"/>
                  </a:lnTo>
                  <a:lnTo>
                    <a:pt x="1424" y="2216"/>
                  </a:lnTo>
                  <a:lnTo>
                    <a:pt x="1424" y="2160"/>
                  </a:lnTo>
                  <a:lnTo>
                    <a:pt x="1424" y="2328"/>
                  </a:lnTo>
                  <a:lnTo>
                    <a:pt x="1432" y="2096"/>
                  </a:lnTo>
                  <a:lnTo>
                    <a:pt x="1432" y="2024"/>
                  </a:lnTo>
                  <a:lnTo>
                    <a:pt x="1432" y="2064"/>
                  </a:lnTo>
                  <a:lnTo>
                    <a:pt x="1432" y="1968"/>
                  </a:lnTo>
                  <a:lnTo>
                    <a:pt x="1432" y="2368"/>
                  </a:lnTo>
                  <a:lnTo>
                    <a:pt x="1432" y="2240"/>
                  </a:lnTo>
                  <a:lnTo>
                    <a:pt x="1432" y="1744"/>
                  </a:lnTo>
                  <a:lnTo>
                    <a:pt x="1432" y="2200"/>
                  </a:lnTo>
                  <a:lnTo>
                    <a:pt x="1432" y="2144"/>
                  </a:lnTo>
                  <a:lnTo>
                    <a:pt x="1440" y="2208"/>
                  </a:lnTo>
                  <a:lnTo>
                    <a:pt x="1440" y="2368"/>
                  </a:lnTo>
                  <a:lnTo>
                    <a:pt x="1440" y="2320"/>
                  </a:lnTo>
                  <a:lnTo>
                    <a:pt x="1440" y="2368"/>
                  </a:lnTo>
                  <a:lnTo>
                    <a:pt x="1440" y="2344"/>
                  </a:lnTo>
                  <a:lnTo>
                    <a:pt x="1440" y="2288"/>
                  </a:lnTo>
                  <a:lnTo>
                    <a:pt x="1440" y="2416"/>
                  </a:lnTo>
                  <a:lnTo>
                    <a:pt x="1440" y="2304"/>
                  </a:lnTo>
                  <a:lnTo>
                    <a:pt x="1440" y="2232"/>
                  </a:lnTo>
                  <a:lnTo>
                    <a:pt x="1448" y="2152"/>
                  </a:lnTo>
                  <a:lnTo>
                    <a:pt x="1448" y="1944"/>
                  </a:lnTo>
                  <a:lnTo>
                    <a:pt x="1448" y="2312"/>
                  </a:lnTo>
                  <a:lnTo>
                    <a:pt x="1448" y="2136"/>
                  </a:lnTo>
                  <a:lnTo>
                    <a:pt x="1448" y="2160"/>
                  </a:lnTo>
                  <a:lnTo>
                    <a:pt x="1448" y="2368"/>
                  </a:lnTo>
                  <a:lnTo>
                    <a:pt x="1448" y="2264"/>
                  </a:lnTo>
                  <a:lnTo>
                    <a:pt x="1448" y="2272"/>
                  </a:lnTo>
                  <a:lnTo>
                    <a:pt x="1448" y="2264"/>
                  </a:lnTo>
                  <a:lnTo>
                    <a:pt x="1456" y="2288"/>
                  </a:lnTo>
                  <a:lnTo>
                    <a:pt x="1456" y="2224"/>
                  </a:lnTo>
                  <a:lnTo>
                    <a:pt x="1456" y="2208"/>
                  </a:lnTo>
                  <a:lnTo>
                    <a:pt x="1456" y="2232"/>
                  </a:lnTo>
                  <a:lnTo>
                    <a:pt x="1456" y="2168"/>
                  </a:lnTo>
                  <a:lnTo>
                    <a:pt x="1456" y="2352"/>
                  </a:lnTo>
                  <a:lnTo>
                    <a:pt x="1456" y="2200"/>
                  </a:lnTo>
                  <a:lnTo>
                    <a:pt x="1456" y="2272"/>
                  </a:lnTo>
                  <a:lnTo>
                    <a:pt x="1464" y="2288"/>
                  </a:lnTo>
                  <a:lnTo>
                    <a:pt x="1464" y="2256"/>
                  </a:lnTo>
                  <a:lnTo>
                    <a:pt x="1464" y="2240"/>
                  </a:lnTo>
                  <a:lnTo>
                    <a:pt x="1464" y="2280"/>
                  </a:lnTo>
                  <a:lnTo>
                    <a:pt x="1464" y="2304"/>
                  </a:lnTo>
                  <a:lnTo>
                    <a:pt x="1464" y="2328"/>
                  </a:lnTo>
                  <a:lnTo>
                    <a:pt x="1464" y="2328"/>
                  </a:lnTo>
                  <a:lnTo>
                    <a:pt x="1464" y="2224"/>
                  </a:lnTo>
                  <a:lnTo>
                    <a:pt x="1464" y="2256"/>
                  </a:lnTo>
                  <a:lnTo>
                    <a:pt x="1472" y="2248"/>
                  </a:lnTo>
                  <a:lnTo>
                    <a:pt x="1472" y="2352"/>
                  </a:lnTo>
                  <a:lnTo>
                    <a:pt x="1472" y="2296"/>
                  </a:lnTo>
                  <a:lnTo>
                    <a:pt x="1472" y="2400"/>
                  </a:lnTo>
                  <a:lnTo>
                    <a:pt x="1472" y="2312"/>
                  </a:lnTo>
                  <a:lnTo>
                    <a:pt x="1472" y="2248"/>
                  </a:lnTo>
                  <a:lnTo>
                    <a:pt x="1472" y="2176"/>
                  </a:lnTo>
                  <a:lnTo>
                    <a:pt x="1472" y="2256"/>
                  </a:lnTo>
                  <a:lnTo>
                    <a:pt x="1472" y="2368"/>
                  </a:lnTo>
                  <a:lnTo>
                    <a:pt x="1480" y="2240"/>
                  </a:lnTo>
                  <a:lnTo>
                    <a:pt x="1480" y="2048"/>
                  </a:lnTo>
                  <a:lnTo>
                    <a:pt x="1480" y="2232"/>
                  </a:lnTo>
                  <a:lnTo>
                    <a:pt x="1480" y="2264"/>
                  </a:lnTo>
                  <a:lnTo>
                    <a:pt x="1480" y="2224"/>
                  </a:lnTo>
                  <a:lnTo>
                    <a:pt x="1480" y="2304"/>
                  </a:lnTo>
                  <a:lnTo>
                    <a:pt x="1480" y="2432"/>
                  </a:lnTo>
                  <a:lnTo>
                    <a:pt x="1480" y="2288"/>
                  </a:lnTo>
                  <a:lnTo>
                    <a:pt x="1480" y="2192"/>
                  </a:lnTo>
                  <a:lnTo>
                    <a:pt x="1488" y="2296"/>
                  </a:lnTo>
                  <a:lnTo>
                    <a:pt x="1488" y="2096"/>
                  </a:lnTo>
                  <a:lnTo>
                    <a:pt x="1488" y="2352"/>
                  </a:lnTo>
                  <a:lnTo>
                    <a:pt x="1488" y="2192"/>
                  </a:lnTo>
                  <a:lnTo>
                    <a:pt x="1488" y="2208"/>
                  </a:lnTo>
                  <a:lnTo>
                    <a:pt x="1488" y="2208"/>
                  </a:lnTo>
                  <a:lnTo>
                    <a:pt x="1488" y="2336"/>
                  </a:lnTo>
                  <a:lnTo>
                    <a:pt x="1488" y="2200"/>
                  </a:lnTo>
                  <a:lnTo>
                    <a:pt x="1488" y="2408"/>
                  </a:lnTo>
                  <a:lnTo>
                    <a:pt x="1496" y="2368"/>
                  </a:lnTo>
                  <a:lnTo>
                    <a:pt x="1496" y="2320"/>
                  </a:lnTo>
                  <a:lnTo>
                    <a:pt x="1496" y="2144"/>
                  </a:lnTo>
                  <a:lnTo>
                    <a:pt x="1496" y="1968"/>
                  </a:lnTo>
                  <a:lnTo>
                    <a:pt x="1496" y="1824"/>
                  </a:lnTo>
                  <a:lnTo>
                    <a:pt x="1496" y="1928"/>
                  </a:lnTo>
                  <a:lnTo>
                    <a:pt x="1496" y="2040"/>
                  </a:lnTo>
                  <a:lnTo>
                    <a:pt x="1496" y="2144"/>
                  </a:lnTo>
                  <a:lnTo>
                    <a:pt x="1496" y="2248"/>
                  </a:lnTo>
                  <a:lnTo>
                    <a:pt x="1504" y="2280"/>
                  </a:lnTo>
                  <a:lnTo>
                    <a:pt x="1504" y="2096"/>
                  </a:lnTo>
                  <a:lnTo>
                    <a:pt x="1504" y="2216"/>
                  </a:lnTo>
                  <a:lnTo>
                    <a:pt x="1504" y="2008"/>
                  </a:lnTo>
                  <a:lnTo>
                    <a:pt x="1504" y="2136"/>
                  </a:lnTo>
                  <a:lnTo>
                    <a:pt x="1504" y="2232"/>
                  </a:lnTo>
                  <a:lnTo>
                    <a:pt x="1504" y="1832"/>
                  </a:lnTo>
                  <a:lnTo>
                    <a:pt x="1504" y="1920"/>
                  </a:lnTo>
                  <a:lnTo>
                    <a:pt x="1504" y="2016"/>
                  </a:lnTo>
                  <a:lnTo>
                    <a:pt x="1512" y="2208"/>
                  </a:lnTo>
                  <a:lnTo>
                    <a:pt x="1512" y="2136"/>
                  </a:lnTo>
                  <a:lnTo>
                    <a:pt x="1512" y="2208"/>
                  </a:lnTo>
                  <a:lnTo>
                    <a:pt x="1512" y="2256"/>
                  </a:lnTo>
                  <a:lnTo>
                    <a:pt x="1512" y="2304"/>
                  </a:lnTo>
                  <a:lnTo>
                    <a:pt x="1512" y="2344"/>
                  </a:lnTo>
                  <a:lnTo>
                    <a:pt x="1512" y="2424"/>
                  </a:lnTo>
                  <a:lnTo>
                    <a:pt x="1512" y="2496"/>
                  </a:lnTo>
                  <a:lnTo>
                    <a:pt x="1512" y="2288"/>
                  </a:lnTo>
                  <a:lnTo>
                    <a:pt x="1520" y="2424"/>
                  </a:lnTo>
                  <a:lnTo>
                    <a:pt x="1520" y="2224"/>
                  </a:lnTo>
                  <a:lnTo>
                    <a:pt x="1520" y="2264"/>
                  </a:lnTo>
                  <a:lnTo>
                    <a:pt x="1520" y="2240"/>
                  </a:lnTo>
                  <a:lnTo>
                    <a:pt x="1520" y="2224"/>
                  </a:lnTo>
                  <a:lnTo>
                    <a:pt x="1520" y="2160"/>
                  </a:lnTo>
                  <a:lnTo>
                    <a:pt x="1520" y="2104"/>
                  </a:lnTo>
                  <a:lnTo>
                    <a:pt x="1520" y="2304"/>
                  </a:lnTo>
                  <a:lnTo>
                    <a:pt x="1520" y="2400"/>
                  </a:lnTo>
                  <a:lnTo>
                    <a:pt x="1528" y="2496"/>
                  </a:lnTo>
                  <a:lnTo>
                    <a:pt x="1528" y="2384"/>
                  </a:lnTo>
                  <a:lnTo>
                    <a:pt x="1528" y="2384"/>
                  </a:lnTo>
                  <a:lnTo>
                    <a:pt x="1528" y="2120"/>
                  </a:lnTo>
                  <a:lnTo>
                    <a:pt x="1528" y="2176"/>
                  </a:lnTo>
                  <a:lnTo>
                    <a:pt x="1528" y="2224"/>
                  </a:lnTo>
                  <a:lnTo>
                    <a:pt x="1528" y="2264"/>
                  </a:lnTo>
                  <a:lnTo>
                    <a:pt x="1528" y="2304"/>
                  </a:lnTo>
                  <a:lnTo>
                    <a:pt x="1528" y="2248"/>
                  </a:lnTo>
                  <a:lnTo>
                    <a:pt x="1536" y="2152"/>
                  </a:lnTo>
                  <a:lnTo>
                    <a:pt x="1536" y="2320"/>
                  </a:lnTo>
                  <a:lnTo>
                    <a:pt x="1536" y="2112"/>
                  </a:lnTo>
                  <a:lnTo>
                    <a:pt x="1536" y="2128"/>
                  </a:lnTo>
                  <a:lnTo>
                    <a:pt x="1536" y="2168"/>
                  </a:lnTo>
                  <a:lnTo>
                    <a:pt x="1536" y="2152"/>
                  </a:lnTo>
                  <a:lnTo>
                    <a:pt x="1536" y="2008"/>
                  </a:lnTo>
                  <a:lnTo>
                    <a:pt x="1536" y="2008"/>
                  </a:lnTo>
                  <a:lnTo>
                    <a:pt x="1536" y="2064"/>
                  </a:lnTo>
                  <a:lnTo>
                    <a:pt x="1544" y="2104"/>
                  </a:lnTo>
                  <a:lnTo>
                    <a:pt x="1544" y="2248"/>
                  </a:lnTo>
                  <a:lnTo>
                    <a:pt x="1544" y="2024"/>
                  </a:lnTo>
                  <a:lnTo>
                    <a:pt x="1544" y="2008"/>
                  </a:lnTo>
                  <a:lnTo>
                    <a:pt x="1544" y="2048"/>
                  </a:lnTo>
                  <a:lnTo>
                    <a:pt x="1544" y="2080"/>
                  </a:lnTo>
                  <a:lnTo>
                    <a:pt x="1544" y="2104"/>
                  </a:lnTo>
                  <a:lnTo>
                    <a:pt x="1544" y="2256"/>
                  </a:lnTo>
                  <a:lnTo>
                    <a:pt x="1544" y="2296"/>
                  </a:lnTo>
                  <a:lnTo>
                    <a:pt x="1552" y="2376"/>
                  </a:lnTo>
                  <a:lnTo>
                    <a:pt x="1552" y="2336"/>
                  </a:lnTo>
                  <a:lnTo>
                    <a:pt x="1552" y="2152"/>
                  </a:lnTo>
                  <a:lnTo>
                    <a:pt x="1552" y="2168"/>
                  </a:lnTo>
                  <a:lnTo>
                    <a:pt x="1552" y="2448"/>
                  </a:lnTo>
                  <a:lnTo>
                    <a:pt x="1552" y="2256"/>
                  </a:lnTo>
                  <a:lnTo>
                    <a:pt x="1552" y="2080"/>
                  </a:lnTo>
                  <a:lnTo>
                    <a:pt x="1552" y="2144"/>
                  </a:lnTo>
                  <a:lnTo>
                    <a:pt x="1552" y="2224"/>
                  </a:lnTo>
                  <a:lnTo>
                    <a:pt x="1560" y="2112"/>
                  </a:lnTo>
                  <a:lnTo>
                    <a:pt x="1560" y="2376"/>
                  </a:lnTo>
                  <a:lnTo>
                    <a:pt x="1560" y="2344"/>
                  </a:lnTo>
                  <a:lnTo>
                    <a:pt x="1560" y="1952"/>
                  </a:lnTo>
                  <a:lnTo>
                    <a:pt x="1560" y="2416"/>
                  </a:lnTo>
                  <a:lnTo>
                    <a:pt x="1560" y="2384"/>
                  </a:lnTo>
                  <a:lnTo>
                    <a:pt x="1560" y="2056"/>
                  </a:lnTo>
                  <a:lnTo>
                    <a:pt x="1560" y="2040"/>
                  </a:lnTo>
                  <a:lnTo>
                    <a:pt x="1560" y="2048"/>
                  </a:lnTo>
                  <a:lnTo>
                    <a:pt x="1568" y="2056"/>
                  </a:lnTo>
                  <a:lnTo>
                    <a:pt x="1568" y="2184"/>
                  </a:lnTo>
                  <a:lnTo>
                    <a:pt x="1568" y="2296"/>
                  </a:lnTo>
                  <a:lnTo>
                    <a:pt x="1568" y="2360"/>
                  </a:lnTo>
                  <a:lnTo>
                    <a:pt x="1568" y="2296"/>
                  </a:lnTo>
                  <a:lnTo>
                    <a:pt x="1568" y="2056"/>
                  </a:lnTo>
                  <a:lnTo>
                    <a:pt x="1568" y="2120"/>
                  </a:lnTo>
                  <a:lnTo>
                    <a:pt x="1568" y="2104"/>
                  </a:lnTo>
                  <a:lnTo>
                    <a:pt x="1568" y="2272"/>
                  </a:lnTo>
                  <a:lnTo>
                    <a:pt x="1576" y="2104"/>
                  </a:lnTo>
                  <a:lnTo>
                    <a:pt x="1576" y="2080"/>
                  </a:lnTo>
                  <a:lnTo>
                    <a:pt x="1576" y="2048"/>
                  </a:lnTo>
                  <a:lnTo>
                    <a:pt x="1576" y="2048"/>
                  </a:lnTo>
                  <a:lnTo>
                    <a:pt x="1576" y="2016"/>
                  </a:lnTo>
                  <a:lnTo>
                    <a:pt x="1576" y="2104"/>
                  </a:lnTo>
                  <a:lnTo>
                    <a:pt x="1576" y="2344"/>
                  </a:lnTo>
                  <a:lnTo>
                    <a:pt x="1576" y="2088"/>
                  </a:lnTo>
                  <a:lnTo>
                    <a:pt x="1584" y="1832"/>
                  </a:lnTo>
                  <a:lnTo>
                    <a:pt x="1584" y="2432"/>
                  </a:lnTo>
                  <a:lnTo>
                    <a:pt x="1584" y="1848"/>
                  </a:lnTo>
                  <a:lnTo>
                    <a:pt x="1584" y="1952"/>
                  </a:lnTo>
                  <a:lnTo>
                    <a:pt x="1584" y="2184"/>
                  </a:lnTo>
                  <a:lnTo>
                    <a:pt x="1584" y="2176"/>
                  </a:lnTo>
                  <a:lnTo>
                    <a:pt x="1584" y="2192"/>
                  </a:lnTo>
                  <a:lnTo>
                    <a:pt x="1584" y="2056"/>
                  </a:lnTo>
                  <a:lnTo>
                    <a:pt x="1584" y="2136"/>
                  </a:lnTo>
                  <a:lnTo>
                    <a:pt x="1592" y="2048"/>
                  </a:lnTo>
                  <a:lnTo>
                    <a:pt x="1592" y="2080"/>
                  </a:lnTo>
                  <a:lnTo>
                    <a:pt x="1592" y="2152"/>
                  </a:lnTo>
                  <a:lnTo>
                    <a:pt x="1592" y="2000"/>
                  </a:lnTo>
                  <a:lnTo>
                    <a:pt x="1592" y="1984"/>
                  </a:lnTo>
                  <a:lnTo>
                    <a:pt x="1592" y="1896"/>
                  </a:lnTo>
                  <a:lnTo>
                    <a:pt x="1592" y="1912"/>
                  </a:lnTo>
                  <a:lnTo>
                    <a:pt x="1592" y="1792"/>
                  </a:lnTo>
                  <a:lnTo>
                    <a:pt x="1592" y="1760"/>
                  </a:lnTo>
                  <a:lnTo>
                    <a:pt x="1600" y="2088"/>
                  </a:lnTo>
                  <a:lnTo>
                    <a:pt x="1600" y="1856"/>
                  </a:lnTo>
                  <a:lnTo>
                    <a:pt x="1600" y="1776"/>
                  </a:lnTo>
                  <a:lnTo>
                    <a:pt x="1600" y="1992"/>
                  </a:lnTo>
                  <a:lnTo>
                    <a:pt x="1600" y="1880"/>
                  </a:lnTo>
                  <a:lnTo>
                    <a:pt x="1600" y="1960"/>
                  </a:lnTo>
                  <a:lnTo>
                    <a:pt x="1600" y="2056"/>
                  </a:lnTo>
                  <a:lnTo>
                    <a:pt x="1600" y="1976"/>
                  </a:lnTo>
                  <a:lnTo>
                    <a:pt x="1600" y="2088"/>
                  </a:lnTo>
                  <a:lnTo>
                    <a:pt x="1608" y="2120"/>
                  </a:lnTo>
                  <a:lnTo>
                    <a:pt x="1608" y="1992"/>
                  </a:lnTo>
                  <a:lnTo>
                    <a:pt x="1608" y="2048"/>
                  </a:lnTo>
                  <a:lnTo>
                    <a:pt x="1608" y="1960"/>
                  </a:lnTo>
                  <a:lnTo>
                    <a:pt x="1608" y="2368"/>
                  </a:lnTo>
                  <a:lnTo>
                    <a:pt x="1608" y="1904"/>
                  </a:lnTo>
                  <a:lnTo>
                    <a:pt x="1608" y="2288"/>
                  </a:lnTo>
                  <a:lnTo>
                    <a:pt x="1608" y="2408"/>
                  </a:lnTo>
                  <a:lnTo>
                    <a:pt x="1608" y="2296"/>
                  </a:lnTo>
                  <a:lnTo>
                    <a:pt x="1616" y="2144"/>
                  </a:lnTo>
                  <a:lnTo>
                    <a:pt x="1616" y="2336"/>
                  </a:lnTo>
                  <a:lnTo>
                    <a:pt x="1616" y="2232"/>
                  </a:lnTo>
                  <a:lnTo>
                    <a:pt x="1616" y="2224"/>
                  </a:lnTo>
                  <a:lnTo>
                    <a:pt x="1616" y="2184"/>
                  </a:lnTo>
                  <a:lnTo>
                    <a:pt x="1616" y="1824"/>
                  </a:lnTo>
                  <a:lnTo>
                    <a:pt x="1616" y="2064"/>
                  </a:lnTo>
                  <a:lnTo>
                    <a:pt x="1616" y="2344"/>
                  </a:lnTo>
                  <a:lnTo>
                    <a:pt x="1616" y="2104"/>
                  </a:lnTo>
                  <a:lnTo>
                    <a:pt x="1624" y="2360"/>
                  </a:lnTo>
                  <a:lnTo>
                    <a:pt x="1624" y="2024"/>
                  </a:lnTo>
                  <a:lnTo>
                    <a:pt x="1624" y="2152"/>
                  </a:lnTo>
                  <a:lnTo>
                    <a:pt x="1624" y="2168"/>
                  </a:lnTo>
                  <a:lnTo>
                    <a:pt x="1624" y="2176"/>
                  </a:lnTo>
                  <a:lnTo>
                    <a:pt x="1624" y="2304"/>
                  </a:lnTo>
                  <a:lnTo>
                    <a:pt x="1624" y="2504"/>
                  </a:lnTo>
                  <a:lnTo>
                    <a:pt x="1624" y="2408"/>
                  </a:lnTo>
                  <a:lnTo>
                    <a:pt x="1624" y="2480"/>
                  </a:lnTo>
                  <a:lnTo>
                    <a:pt x="1632" y="1744"/>
                  </a:lnTo>
                  <a:lnTo>
                    <a:pt x="1632" y="2072"/>
                  </a:lnTo>
                  <a:lnTo>
                    <a:pt x="1632" y="2144"/>
                  </a:lnTo>
                  <a:lnTo>
                    <a:pt x="1632" y="2336"/>
                  </a:lnTo>
                  <a:lnTo>
                    <a:pt x="1632" y="2392"/>
                  </a:lnTo>
                  <a:lnTo>
                    <a:pt x="1632" y="2304"/>
                  </a:lnTo>
                  <a:lnTo>
                    <a:pt x="1632" y="1824"/>
                  </a:lnTo>
                  <a:lnTo>
                    <a:pt x="1632" y="2288"/>
                  </a:lnTo>
                  <a:lnTo>
                    <a:pt x="1632" y="2296"/>
                  </a:lnTo>
                  <a:lnTo>
                    <a:pt x="1640" y="2160"/>
                  </a:lnTo>
                  <a:lnTo>
                    <a:pt x="1640" y="2120"/>
                  </a:lnTo>
                  <a:lnTo>
                    <a:pt x="1640" y="2392"/>
                  </a:lnTo>
                  <a:lnTo>
                    <a:pt x="1640" y="2536"/>
                  </a:lnTo>
                  <a:lnTo>
                    <a:pt x="1640" y="2128"/>
                  </a:lnTo>
                  <a:lnTo>
                    <a:pt x="1640" y="2232"/>
                  </a:lnTo>
                  <a:lnTo>
                    <a:pt x="1640" y="2136"/>
                  </a:lnTo>
                  <a:lnTo>
                    <a:pt x="1640" y="2200"/>
                  </a:lnTo>
                  <a:lnTo>
                    <a:pt x="1640" y="2040"/>
                  </a:lnTo>
                  <a:lnTo>
                    <a:pt x="1648" y="2104"/>
                  </a:lnTo>
                  <a:lnTo>
                    <a:pt x="1648" y="2192"/>
                  </a:lnTo>
                  <a:lnTo>
                    <a:pt x="1648" y="2112"/>
                  </a:lnTo>
                  <a:lnTo>
                    <a:pt x="1648" y="1760"/>
                  </a:lnTo>
                  <a:lnTo>
                    <a:pt x="1648" y="1864"/>
                  </a:lnTo>
                  <a:lnTo>
                    <a:pt x="1648" y="2128"/>
                  </a:lnTo>
                  <a:lnTo>
                    <a:pt x="1648" y="1936"/>
                  </a:lnTo>
                  <a:lnTo>
                    <a:pt x="1648" y="1848"/>
                  </a:lnTo>
                  <a:lnTo>
                    <a:pt x="1648" y="1856"/>
                  </a:lnTo>
                  <a:lnTo>
                    <a:pt x="1656" y="2240"/>
                  </a:lnTo>
                  <a:lnTo>
                    <a:pt x="1656" y="2136"/>
                  </a:lnTo>
                  <a:lnTo>
                    <a:pt x="1656" y="2200"/>
                  </a:lnTo>
                  <a:lnTo>
                    <a:pt x="1656" y="2040"/>
                  </a:lnTo>
                  <a:lnTo>
                    <a:pt x="1656" y="2200"/>
                  </a:lnTo>
                  <a:lnTo>
                    <a:pt x="1656" y="1968"/>
                  </a:lnTo>
                  <a:lnTo>
                    <a:pt x="1656" y="2152"/>
                  </a:lnTo>
                  <a:lnTo>
                    <a:pt x="1656" y="2040"/>
                  </a:lnTo>
                  <a:lnTo>
                    <a:pt x="1656" y="2080"/>
                  </a:lnTo>
                  <a:lnTo>
                    <a:pt x="1664" y="2120"/>
                  </a:lnTo>
                  <a:lnTo>
                    <a:pt x="1664" y="2160"/>
                  </a:lnTo>
                  <a:lnTo>
                    <a:pt x="1664" y="2296"/>
                  </a:lnTo>
                  <a:lnTo>
                    <a:pt x="1664" y="2208"/>
                  </a:lnTo>
                  <a:lnTo>
                    <a:pt x="1664" y="2176"/>
                  </a:lnTo>
                  <a:lnTo>
                    <a:pt x="1664" y="2136"/>
                  </a:lnTo>
                  <a:lnTo>
                    <a:pt x="1664" y="2056"/>
                  </a:lnTo>
                  <a:lnTo>
                    <a:pt x="1664" y="1960"/>
                  </a:lnTo>
                  <a:lnTo>
                    <a:pt x="1664" y="1864"/>
                  </a:lnTo>
                  <a:lnTo>
                    <a:pt x="1672" y="1952"/>
                  </a:lnTo>
                  <a:lnTo>
                    <a:pt x="1672" y="1712"/>
                  </a:lnTo>
                  <a:lnTo>
                    <a:pt x="1672" y="1904"/>
                  </a:lnTo>
                  <a:lnTo>
                    <a:pt x="1672" y="1776"/>
                  </a:lnTo>
                  <a:lnTo>
                    <a:pt x="1672" y="1776"/>
                  </a:lnTo>
                  <a:lnTo>
                    <a:pt x="1672" y="1824"/>
                  </a:lnTo>
                  <a:lnTo>
                    <a:pt x="1672" y="1800"/>
                  </a:lnTo>
                  <a:lnTo>
                    <a:pt x="1672" y="1920"/>
                  </a:lnTo>
                  <a:lnTo>
                    <a:pt x="1672" y="1768"/>
                  </a:lnTo>
                  <a:lnTo>
                    <a:pt x="1680" y="1840"/>
                  </a:lnTo>
                  <a:lnTo>
                    <a:pt x="1680" y="1824"/>
                  </a:lnTo>
                  <a:lnTo>
                    <a:pt x="1680" y="1688"/>
                  </a:lnTo>
                  <a:lnTo>
                    <a:pt x="1680" y="1776"/>
                  </a:lnTo>
                  <a:lnTo>
                    <a:pt x="1680" y="1936"/>
                  </a:lnTo>
                  <a:lnTo>
                    <a:pt x="1680" y="2008"/>
                  </a:lnTo>
                  <a:lnTo>
                    <a:pt x="1680" y="1776"/>
                  </a:lnTo>
                  <a:lnTo>
                    <a:pt x="1680" y="1680"/>
                  </a:lnTo>
                  <a:lnTo>
                    <a:pt x="1680" y="1744"/>
                  </a:lnTo>
                  <a:lnTo>
                    <a:pt x="1688" y="1792"/>
                  </a:lnTo>
                  <a:lnTo>
                    <a:pt x="1688" y="1768"/>
                  </a:lnTo>
                  <a:lnTo>
                    <a:pt x="1688" y="1920"/>
                  </a:lnTo>
                  <a:lnTo>
                    <a:pt x="1688" y="1816"/>
                  </a:lnTo>
                  <a:lnTo>
                    <a:pt x="1688" y="1896"/>
                  </a:lnTo>
                  <a:lnTo>
                    <a:pt x="1688" y="1752"/>
                  </a:lnTo>
                  <a:lnTo>
                    <a:pt x="1688" y="1752"/>
                  </a:lnTo>
                  <a:lnTo>
                    <a:pt x="1688" y="2112"/>
                  </a:lnTo>
                  <a:lnTo>
                    <a:pt x="1688" y="2264"/>
                  </a:lnTo>
                  <a:lnTo>
                    <a:pt x="1696" y="1616"/>
                  </a:lnTo>
                  <a:lnTo>
                    <a:pt x="1696" y="1648"/>
                  </a:lnTo>
                  <a:lnTo>
                    <a:pt x="1696" y="1856"/>
                  </a:lnTo>
                  <a:lnTo>
                    <a:pt x="1696" y="1688"/>
                  </a:lnTo>
                  <a:lnTo>
                    <a:pt x="1696" y="1768"/>
                  </a:lnTo>
                  <a:lnTo>
                    <a:pt x="1696" y="1736"/>
                  </a:lnTo>
                  <a:lnTo>
                    <a:pt x="1696" y="1912"/>
                  </a:lnTo>
                  <a:lnTo>
                    <a:pt x="1696" y="1848"/>
                  </a:lnTo>
                  <a:lnTo>
                    <a:pt x="1704" y="1672"/>
                  </a:lnTo>
                  <a:lnTo>
                    <a:pt x="1704" y="1744"/>
                  </a:lnTo>
                  <a:lnTo>
                    <a:pt x="1704" y="1696"/>
                  </a:lnTo>
                  <a:lnTo>
                    <a:pt x="1704" y="1856"/>
                  </a:lnTo>
                  <a:lnTo>
                    <a:pt x="1704" y="1728"/>
                  </a:lnTo>
                  <a:lnTo>
                    <a:pt x="1704" y="1984"/>
                  </a:lnTo>
                  <a:lnTo>
                    <a:pt x="1704" y="1672"/>
                  </a:lnTo>
                  <a:lnTo>
                    <a:pt x="1704" y="1616"/>
                  </a:lnTo>
                  <a:lnTo>
                    <a:pt x="1704" y="1992"/>
                  </a:lnTo>
                  <a:lnTo>
                    <a:pt x="1712" y="1392"/>
                  </a:lnTo>
                  <a:lnTo>
                    <a:pt x="1712" y="1736"/>
                  </a:lnTo>
                  <a:lnTo>
                    <a:pt x="1712" y="1856"/>
                  </a:lnTo>
                  <a:lnTo>
                    <a:pt x="1712" y="1752"/>
                  </a:lnTo>
                  <a:lnTo>
                    <a:pt x="1712" y="1728"/>
                  </a:lnTo>
                  <a:lnTo>
                    <a:pt x="1712" y="2072"/>
                  </a:lnTo>
                  <a:lnTo>
                    <a:pt x="1712" y="2104"/>
                  </a:lnTo>
                  <a:lnTo>
                    <a:pt x="1712" y="1976"/>
                  </a:lnTo>
                  <a:lnTo>
                    <a:pt x="1712" y="1768"/>
                  </a:lnTo>
                  <a:lnTo>
                    <a:pt x="1720" y="1728"/>
                  </a:lnTo>
                  <a:lnTo>
                    <a:pt x="1720" y="1728"/>
                  </a:lnTo>
                  <a:lnTo>
                    <a:pt x="1720" y="2032"/>
                  </a:lnTo>
                  <a:lnTo>
                    <a:pt x="1720" y="1912"/>
                  </a:lnTo>
                  <a:lnTo>
                    <a:pt x="1720" y="1656"/>
                  </a:lnTo>
                  <a:lnTo>
                    <a:pt x="1720" y="1584"/>
                  </a:lnTo>
                  <a:lnTo>
                    <a:pt x="1720" y="1648"/>
                  </a:lnTo>
                  <a:lnTo>
                    <a:pt x="1720" y="1696"/>
                  </a:lnTo>
                  <a:lnTo>
                    <a:pt x="1720" y="2096"/>
                  </a:lnTo>
                  <a:lnTo>
                    <a:pt x="1728" y="1936"/>
                  </a:lnTo>
                  <a:lnTo>
                    <a:pt x="1728" y="1976"/>
                  </a:lnTo>
                  <a:lnTo>
                    <a:pt x="1728" y="1816"/>
                  </a:lnTo>
                  <a:lnTo>
                    <a:pt x="1728" y="1680"/>
                  </a:lnTo>
                  <a:lnTo>
                    <a:pt x="1728" y="1536"/>
                  </a:lnTo>
                  <a:lnTo>
                    <a:pt x="1728" y="1808"/>
                  </a:lnTo>
                  <a:lnTo>
                    <a:pt x="1728" y="2160"/>
                  </a:lnTo>
                  <a:lnTo>
                    <a:pt x="1728" y="1664"/>
                  </a:lnTo>
                  <a:lnTo>
                    <a:pt x="1728" y="1672"/>
                  </a:lnTo>
                  <a:lnTo>
                    <a:pt x="1736" y="1800"/>
                  </a:lnTo>
                  <a:lnTo>
                    <a:pt x="1736" y="1800"/>
                  </a:lnTo>
                  <a:lnTo>
                    <a:pt x="1736" y="1920"/>
                  </a:lnTo>
                  <a:lnTo>
                    <a:pt x="1736" y="1920"/>
                  </a:lnTo>
                  <a:lnTo>
                    <a:pt x="1736" y="2048"/>
                  </a:lnTo>
                  <a:lnTo>
                    <a:pt x="1736" y="2032"/>
                  </a:lnTo>
                  <a:lnTo>
                    <a:pt x="1736" y="1616"/>
                  </a:lnTo>
                  <a:lnTo>
                    <a:pt x="1736" y="1968"/>
                  </a:lnTo>
                  <a:lnTo>
                    <a:pt x="1736" y="1832"/>
                  </a:lnTo>
                  <a:lnTo>
                    <a:pt x="1744" y="1712"/>
                  </a:lnTo>
                  <a:lnTo>
                    <a:pt x="1744" y="2056"/>
                  </a:lnTo>
                  <a:lnTo>
                    <a:pt x="1744" y="1776"/>
                  </a:lnTo>
                  <a:lnTo>
                    <a:pt x="1744" y="1920"/>
                  </a:lnTo>
                  <a:lnTo>
                    <a:pt x="1744" y="1744"/>
                  </a:lnTo>
                  <a:lnTo>
                    <a:pt x="1744" y="2024"/>
                  </a:lnTo>
                  <a:lnTo>
                    <a:pt x="1744" y="1952"/>
                  </a:lnTo>
                  <a:lnTo>
                    <a:pt x="1744" y="1864"/>
                  </a:lnTo>
                  <a:lnTo>
                    <a:pt x="1744" y="1608"/>
                  </a:lnTo>
                  <a:lnTo>
                    <a:pt x="1752" y="1824"/>
                  </a:lnTo>
                  <a:lnTo>
                    <a:pt x="1752" y="1792"/>
                  </a:lnTo>
                  <a:lnTo>
                    <a:pt x="1752" y="1616"/>
                  </a:lnTo>
                  <a:lnTo>
                    <a:pt x="1752" y="1752"/>
                  </a:lnTo>
                  <a:lnTo>
                    <a:pt x="1752" y="1816"/>
                  </a:lnTo>
                  <a:lnTo>
                    <a:pt x="1752" y="1688"/>
                  </a:lnTo>
                  <a:lnTo>
                    <a:pt x="1752" y="1856"/>
                  </a:lnTo>
                  <a:lnTo>
                    <a:pt x="1752" y="1776"/>
                  </a:lnTo>
                  <a:lnTo>
                    <a:pt x="1752" y="1736"/>
                  </a:lnTo>
                  <a:lnTo>
                    <a:pt x="1760" y="1952"/>
                  </a:lnTo>
                  <a:lnTo>
                    <a:pt x="1760" y="1864"/>
                  </a:lnTo>
                  <a:lnTo>
                    <a:pt x="1760" y="1664"/>
                  </a:lnTo>
                  <a:lnTo>
                    <a:pt x="1760" y="1944"/>
                  </a:lnTo>
                  <a:lnTo>
                    <a:pt x="1760" y="1896"/>
                  </a:lnTo>
                  <a:lnTo>
                    <a:pt x="1760" y="1912"/>
                  </a:lnTo>
                  <a:lnTo>
                    <a:pt x="1760" y="1968"/>
                  </a:lnTo>
                  <a:lnTo>
                    <a:pt x="1760" y="1784"/>
                  </a:lnTo>
                  <a:lnTo>
                    <a:pt x="1760" y="1896"/>
                  </a:lnTo>
                  <a:lnTo>
                    <a:pt x="1768" y="2024"/>
                  </a:lnTo>
                  <a:lnTo>
                    <a:pt x="1768" y="1976"/>
                  </a:lnTo>
                  <a:lnTo>
                    <a:pt x="1768" y="1528"/>
                  </a:lnTo>
                  <a:lnTo>
                    <a:pt x="1768" y="2200"/>
                  </a:lnTo>
                  <a:lnTo>
                    <a:pt x="1768" y="1880"/>
                  </a:lnTo>
                  <a:lnTo>
                    <a:pt x="1768" y="1968"/>
                  </a:lnTo>
                  <a:lnTo>
                    <a:pt x="1768" y="1840"/>
                  </a:lnTo>
                  <a:lnTo>
                    <a:pt x="1768" y="1896"/>
                  </a:lnTo>
                  <a:lnTo>
                    <a:pt x="1768" y="1736"/>
                  </a:lnTo>
                  <a:lnTo>
                    <a:pt x="1776" y="2064"/>
                  </a:lnTo>
                  <a:lnTo>
                    <a:pt x="1776" y="1992"/>
                  </a:lnTo>
                  <a:lnTo>
                    <a:pt x="1776" y="1784"/>
                  </a:lnTo>
                  <a:lnTo>
                    <a:pt x="1776" y="1872"/>
                  </a:lnTo>
                  <a:lnTo>
                    <a:pt x="1776" y="1912"/>
                  </a:lnTo>
                  <a:lnTo>
                    <a:pt x="1776" y="1984"/>
                  </a:lnTo>
                  <a:lnTo>
                    <a:pt x="1776" y="1952"/>
                  </a:lnTo>
                  <a:lnTo>
                    <a:pt x="1776" y="1768"/>
                  </a:lnTo>
                  <a:lnTo>
                    <a:pt x="1776" y="1944"/>
                  </a:lnTo>
                  <a:lnTo>
                    <a:pt x="1784" y="2224"/>
                  </a:lnTo>
                  <a:lnTo>
                    <a:pt x="1784" y="2024"/>
                  </a:lnTo>
                  <a:lnTo>
                    <a:pt x="1784" y="1888"/>
                  </a:lnTo>
                  <a:lnTo>
                    <a:pt x="1784" y="1704"/>
                  </a:lnTo>
                  <a:lnTo>
                    <a:pt x="1784" y="1808"/>
                  </a:lnTo>
                  <a:lnTo>
                    <a:pt x="1784" y="1992"/>
                  </a:lnTo>
                  <a:lnTo>
                    <a:pt x="1784" y="2104"/>
                  </a:lnTo>
                  <a:lnTo>
                    <a:pt x="1784" y="2048"/>
                  </a:lnTo>
                  <a:lnTo>
                    <a:pt x="1784" y="1984"/>
                  </a:lnTo>
                  <a:lnTo>
                    <a:pt x="1792" y="2024"/>
                  </a:lnTo>
                  <a:lnTo>
                    <a:pt x="1792" y="2096"/>
                  </a:lnTo>
                  <a:lnTo>
                    <a:pt x="1792" y="2008"/>
                  </a:lnTo>
                  <a:lnTo>
                    <a:pt x="1792" y="1880"/>
                  </a:lnTo>
                  <a:lnTo>
                    <a:pt x="1792" y="1832"/>
                  </a:lnTo>
                  <a:lnTo>
                    <a:pt x="1792" y="1656"/>
                  </a:lnTo>
                  <a:lnTo>
                    <a:pt x="1792" y="1944"/>
                  </a:lnTo>
                  <a:lnTo>
                    <a:pt x="1792" y="1888"/>
                  </a:lnTo>
                  <a:lnTo>
                    <a:pt x="1792" y="2040"/>
                  </a:lnTo>
                  <a:lnTo>
                    <a:pt x="1800" y="1840"/>
                  </a:lnTo>
                  <a:lnTo>
                    <a:pt x="1800" y="1880"/>
                  </a:lnTo>
                  <a:lnTo>
                    <a:pt x="1800" y="2024"/>
                  </a:lnTo>
                  <a:lnTo>
                    <a:pt x="1800" y="1904"/>
                  </a:lnTo>
                  <a:lnTo>
                    <a:pt x="1800" y="1880"/>
                  </a:lnTo>
                  <a:lnTo>
                    <a:pt x="1800" y="2144"/>
                  </a:lnTo>
                  <a:lnTo>
                    <a:pt x="1800" y="1784"/>
                  </a:lnTo>
                  <a:lnTo>
                    <a:pt x="1800" y="1880"/>
                  </a:lnTo>
                  <a:lnTo>
                    <a:pt x="1800" y="1904"/>
                  </a:lnTo>
                  <a:lnTo>
                    <a:pt x="1808" y="1688"/>
                  </a:lnTo>
                  <a:lnTo>
                    <a:pt x="1808" y="1744"/>
                  </a:lnTo>
                  <a:lnTo>
                    <a:pt x="1808" y="1928"/>
                  </a:lnTo>
                  <a:lnTo>
                    <a:pt x="1808" y="1824"/>
                  </a:lnTo>
                  <a:lnTo>
                    <a:pt x="1808" y="1728"/>
                  </a:lnTo>
                  <a:lnTo>
                    <a:pt x="1808" y="1936"/>
                  </a:lnTo>
                  <a:lnTo>
                    <a:pt x="1808" y="1992"/>
                  </a:lnTo>
                  <a:lnTo>
                    <a:pt x="1808" y="1976"/>
                  </a:lnTo>
                  <a:lnTo>
                    <a:pt x="1808" y="1664"/>
                  </a:lnTo>
                  <a:lnTo>
                    <a:pt x="1816" y="1848"/>
                  </a:lnTo>
                  <a:lnTo>
                    <a:pt x="1816" y="1864"/>
                  </a:lnTo>
                  <a:lnTo>
                    <a:pt x="1816" y="1760"/>
                  </a:lnTo>
                  <a:lnTo>
                    <a:pt x="1816" y="1632"/>
                  </a:lnTo>
                  <a:lnTo>
                    <a:pt x="1816" y="1784"/>
                  </a:lnTo>
                  <a:lnTo>
                    <a:pt x="1816" y="2216"/>
                  </a:lnTo>
                  <a:lnTo>
                    <a:pt x="1816" y="1704"/>
                  </a:lnTo>
                  <a:lnTo>
                    <a:pt x="1816" y="1816"/>
                  </a:lnTo>
                  <a:lnTo>
                    <a:pt x="1816" y="2040"/>
                  </a:lnTo>
                  <a:lnTo>
                    <a:pt x="1824" y="2064"/>
                  </a:lnTo>
                  <a:lnTo>
                    <a:pt x="1824" y="1840"/>
                  </a:lnTo>
                  <a:lnTo>
                    <a:pt x="1824" y="1688"/>
                  </a:lnTo>
                  <a:lnTo>
                    <a:pt x="1824" y="1680"/>
                  </a:lnTo>
                  <a:lnTo>
                    <a:pt x="1824" y="1928"/>
                  </a:lnTo>
                  <a:lnTo>
                    <a:pt x="1824" y="2064"/>
                  </a:lnTo>
                  <a:lnTo>
                    <a:pt x="1824" y="2056"/>
                  </a:lnTo>
                  <a:lnTo>
                    <a:pt x="1824" y="2016"/>
                  </a:lnTo>
                  <a:lnTo>
                    <a:pt x="1832" y="2008"/>
                  </a:lnTo>
                  <a:lnTo>
                    <a:pt x="1832" y="2176"/>
                  </a:lnTo>
                  <a:lnTo>
                    <a:pt x="1832" y="2184"/>
                  </a:lnTo>
                  <a:lnTo>
                    <a:pt x="1832" y="1968"/>
                  </a:lnTo>
                  <a:lnTo>
                    <a:pt x="1832" y="1840"/>
                  </a:lnTo>
                  <a:lnTo>
                    <a:pt x="1832" y="1912"/>
                  </a:lnTo>
                  <a:lnTo>
                    <a:pt x="1832" y="1840"/>
                  </a:lnTo>
                  <a:lnTo>
                    <a:pt x="1832" y="1688"/>
                  </a:lnTo>
                  <a:lnTo>
                    <a:pt x="1832" y="1576"/>
                  </a:lnTo>
                  <a:lnTo>
                    <a:pt x="1840" y="1800"/>
                  </a:lnTo>
                  <a:lnTo>
                    <a:pt x="1840" y="1840"/>
                  </a:lnTo>
                  <a:lnTo>
                    <a:pt x="1840" y="1712"/>
                  </a:lnTo>
                  <a:lnTo>
                    <a:pt x="1840" y="1656"/>
                  </a:lnTo>
                  <a:lnTo>
                    <a:pt x="1840" y="1752"/>
                  </a:lnTo>
                  <a:lnTo>
                    <a:pt x="1840" y="1760"/>
                  </a:lnTo>
                  <a:lnTo>
                    <a:pt x="1840" y="1832"/>
                  </a:lnTo>
                  <a:lnTo>
                    <a:pt x="1840" y="1760"/>
                  </a:lnTo>
                  <a:lnTo>
                    <a:pt x="1840" y="1840"/>
                  </a:lnTo>
                  <a:lnTo>
                    <a:pt x="1848" y="1896"/>
                  </a:lnTo>
                  <a:lnTo>
                    <a:pt x="1848" y="1880"/>
                  </a:lnTo>
                  <a:lnTo>
                    <a:pt x="1848" y="1640"/>
                  </a:lnTo>
                  <a:lnTo>
                    <a:pt x="1848" y="1648"/>
                  </a:lnTo>
                  <a:lnTo>
                    <a:pt x="1848" y="2000"/>
                  </a:lnTo>
                  <a:lnTo>
                    <a:pt x="1848" y="1880"/>
                  </a:lnTo>
                  <a:lnTo>
                    <a:pt x="1848" y="2176"/>
                  </a:lnTo>
                  <a:lnTo>
                    <a:pt x="1848" y="1944"/>
                  </a:lnTo>
                  <a:lnTo>
                    <a:pt x="1848" y="1720"/>
                  </a:lnTo>
                  <a:lnTo>
                    <a:pt x="1856" y="1968"/>
                  </a:lnTo>
                  <a:lnTo>
                    <a:pt x="1856" y="1896"/>
                  </a:lnTo>
                  <a:lnTo>
                    <a:pt x="1856" y="1816"/>
                  </a:lnTo>
                  <a:lnTo>
                    <a:pt x="1856" y="1904"/>
                  </a:lnTo>
                  <a:lnTo>
                    <a:pt x="1856" y="1984"/>
                  </a:lnTo>
                  <a:lnTo>
                    <a:pt x="1856" y="1920"/>
                  </a:lnTo>
                  <a:lnTo>
                    <a:pt x="1856" y="1928"/>
                  </a:lnTo>
                  <a:lnTo>
                    <a:pt x="1856" y="1896"/>
                  </a:lnTo>
                  <a:lnTo>
                    <a:pt x="1856" y="1720"/>
                  </a:lnTo>
                  <a:lnTo>
                    <a:pt x="1864" y="1936"/>
                  </a:lnTo>
                  <a:lnTo>
                    <a:pt x="1864" y="1960"/>
                  </a:lnTo>
                  <a:lnTo>
                    <a:pt x="1864" y="1944"/>
                  </a:lnTo>
                  <a:lnTo>
                    <a:pt x="1864" y="1896"/>
                  </a:lnTo>
                  <a:lnTo>
                    <a:pt x="1864" y="1952"/>
                  </a:lnTo>
                  <a:lnTo>
                    <a:pt x="1864" y="2024"/>
                  </a:lnTo>
                  <a:lnTo>
                    <a:pt x="1864" y="2152"/>
                  </a:lnTo>
                  <a:lnTo>
                    <a:pt x="1864" y="1840"/>
                  </a:lnTo>
                  <a:lnTo>
                    <a:pt x="1864" y="1840"/>
                  </a:lnTo>
                  <a:lnTo>
                    <a:pt x="1872" y="1504"/>
                  </a:lnTo>
                  <a:lnTo>
                    <a:pt x="1872" y="2096"/>
                  </a:lnTo>
                  <a:lnTo>
                    <a:pt x="1872" y="1816"/>
                  </a:lnTo>
                  <a:lnTo>
                    <a:pt x="1872" y="1960"/>
                  </a:lnTo>
                  <a:lnTo>
                    <a:pt x="1872" y="1664"/>
                  </a:lnTo>
                  <a:lnTo>
                    <a:pt x="1872" y="1872"/>
                  </a:lnTo>
                  <a:lnTo>
                    <a:pt x="1872" y="1848"/>
                  </a:lnTo>
                  <a:lnTo>
                    <a:pt x="1872" y="1600"/>
                  </a:lnTo>
                  <a:lnTo>
                    <a:pt x="1872" y="1904"/>
                  </a:lnTo>
                  <a:lnTo>
                    <a:pt x="1880" y="1944"/>
                  </a:lnTo>
                  <a:lnTo>
                    <a:pt x="1880" y="2080"/>
                  </a:lnTo>
                  <a:lnTo>
                    <a:pt x="1880" y="1912"/>
                  </a:lnTo>
                  <a:lnTo>
                    <a:pt x="1880" y="1872"/>
                  </a:lnTo>
                  <a:lnTo>
                    <a:pt x="1880" y="1800"/>
                  </a:lnTo>
                  <a:lnTo>
                    <a:pt x="1880" y="1576"/>
                  </a:lnTo>
                  <a:lnTo>
                    <a:pt x="1880" y="1656"/>
                  </a:lnTo>
                  <a:lnTo>
                    <a:pt x="1880" y="1736"/>
                  </a:lnTo>
                  <a:lnTo>
                    <a:pt x="1880" y="1976"/>
                  </a:lnTo>
                  <a:lnTo>
                    <a:pt x="1888" y="2088"/>
                  </a:lnTo>
                  <a:lnTo>
                    <a:pt x="1888" y="1984"/>
                  </a:lnTo>
                  <a:lnTo>
                    <a:pt x="1888" y="1704"/>
                  </a:lnTo>
                  <a:lnTo>
                    <a:pt x="1888" y="1592"/>
                  </a:lnTo>
                  <a:lnTo>
                    <a:pt x="1888" y="1688"/>
                  </a:lnTo>
                  <a:lnTo>
                    <a:pt x="1888" y="1768"/>
                  </a:lnTo>
                  <a:lnTo>
                    <a:pt x="1888" y="1728"/>
                  </a:lnTo>
                  <a:lnTo>
                    <a:pt x="1888" y="1672"/>
                  </a:lnTo>
                  <a:lnTo>
                    <a:pt x="1888" y="1736"/>
                  </a:lnTo>
                  <a:lnTo>
                    <a:pt x="1896" y="2016"/>
                  </a:lnTo>
                  <a:lnTo>
                    <a:pt x="1896" y="2080"/>
                  </a:lnTo>
                  <a:lnTo>
                    <a:pt x="1896" y="1768"/>
                  </a:lnTo>
                  <a:lnTo>
                    <a:pt x="1896" y="2080"/>
                  </a:lnTo>
                  <a:lnTo>
                    <a:pt x="1896" y="2000"/>
                  </a:lnTo>
                  <a:lnTo>
                    <a:pt x="1896" y="1912"/>
                  </a:lnTo>
                  <a:lnTo>
                    <a:pt x="1896" y="1984"/>
                  </a:lnTo>
                  <a:lnTo>
                    <a:pt x="1896" y="2184"/>
                  </a:lnTo>
                  <a:lnTo>
                    <a:pt x="1896" y="1928"/>
                  </a:lnTo>
                  <a:lnTo>
                    <a:pt x="1904" y="1904"/>
                  </a:lnTo>
                  <a:lnTo>
                    <a:pt x="1904" y="1760"/>
                  </a:lnTo>
                  <a:lnTo>
                    <a:pt x="1904" y="1696"/>
                  </a:lnTo>
                  <a:lnTo>
                    <a:pt x="1904" y="1832"/>
                  </a:lnTo>
                  <a:lnTo>
                    <a:pt x="1904" y="1824"/>
                  </a:lnTo>
                  <a:lnTo>
                    <a:pt x="1904" y="1936"/>
                  </a:lnTo>
                  <a:lnTo>
                    <a:pt x="1904" y="1800"/>
                  </a:lnTo>
                  <a:lnTo>
                    <a:pt x="1904" y="1992"/>
                  </a:lnTo>
                  <a:lnTo>
                    <a:pt x="1904" y="1920"/>
                  </a:lnTo>
                  <a:lnTo>
                    <a:pt x="1912" y="1800"/>
                  </a:lnTo>
                  <a:lnTo>
                    <a:pt x="1912" y="1496"/>
                  </a:lnTo>
                  <a:lnTo>
                    <a:pt x="1912" y="1616"/>
                  </a:lnTo>
                  <a:lnTo>
                    <a:pt x="1912" y="1664"/>
                  </a:lnTo>
                  <a:lnTo>
                    <a:pt x="1912" y="1928"/>
                  </a:lnTo>
                  <a:lnTo>
                    <a:pt x="1912" y="1552"/>
                  </a:lnTo>
                  <a:lnTo>
                    <a:pt x="1912" y="1376"/>
                  </a:lnTo>
                  <a:lnTo>
                    <a:pt x="1912" y="1688"/>
                  </a:lnTo>
                  <a:lnTo>
                    <a:pt x="1912" y="1696"/>
                  </a:lnTo>
                  <a:lnTo>
                    <a:pt x="1920" y="1912"/>
                  </a:lnTo>
                  <a:lnTo>
                    <a:pt x="1920" y="1872"/>
                  </a:lnTo>
                  <a:lnTo>
                    <a:pt x="1920" y="1784"/>
                  </a:lnTo>
                  <a:lnTo>
                    <a:pt x="1920" y="1784"/>
                  </a:lnTo>
                  <a:lnTo>
                    <a:pt x="1920" y="1768"/>
                  </a:lnTo>
                  <a:lnTo>
                    <a:pt x="1920" y="1632"/>
                  </a:lnTo>
                  <a:lnTo>
                    <a:pt x="1920" y="1648"/>
                  </a:lnTo>
                  <a:lnTo>
                    <a:pt x="1920" y="1632"/>
                  </a:lnTo>
                  <a:lnTo>
                    <a:pt x="1920" y="1672"/>
                  </a:lnTo>
                  <a:lnTo>
                    <a:pt x="1928" y="1584"/>
                  </a:lnTo>
                  <a:lnTo>
                    <a:pt x="1928" y="1704"/>
                  </a:lnTo>
                  <a:lnTo>
                    <a:pt x="1928" y="1768"/>
                  </a:lnTo>
                  <a:lnTo>
                    <a:pt x="1928" y="1984"/>
                  </a:lnTo>
                  <a:lnTo>
                    <a:pt x="1928" y="2064"/>
                  </a:lnTo>
                  <a:lnTo>
                    <a:pt x="1928" y="1888"/>
                  </a:lnTo>
                  <a:lnTo>
                    <a:pt x="1928" y="1832"/>
                  </a:lnTo>
                  <a:lnTo>
                    <a:pt x="1928" y="1840"/>
                  </a:lnTo>
                  <a:lnTo>
                    <a:pt x="1928" y="1968"/>
                  </a:lnTo>
                  <a:lnTo>
                    <a:pt x="1936" y="1984"/>
                  </a:lnTo>
                  <a:lnTo>
                    <a:pt x="1936" y="1944"/>
                  </a:lnTo>
                  <a:lnTo>
                    <a:pt x="1936" y="1680"/>
                  </a:lnTo>
                  <a:lnTo>
                    <a:pt x="1936" y="1800"/>
                  </a:lnTo>
                  <a:lnTo>
                    <a:pt x="1936" y="1872"/>
                  </a:lnTo>
                  <a:lnTo>
                    <a:pt x="1936" y="1816"/>
                  </a:lnTo>
                  <a:lnTo>
                    <a:pt x="1936" y="1816"/>
                  </a:lnTo>
                  <a:lnTo>
                    <a:pt x="1936" y="2096"/>
                  </a:lnTo>
                  <a:lnTo>
                    <a:pt x="1936" y="1976"/>
                  </a:lnTo>
                  <a:lnTo>
                    <a:pt x="1944" y="1824"/>
                  </a:lnTo>
                  <a:lnTo>
                    <a:pt x="1944" y="2160"/>
                  </a:lnTo>
                  <a:lnTo>
                    <a:pt x="1944" y="2096"/>
                  </a:lnTo>
                  <a:lnTo>
                    <a:pt x="1944" y="1728"/>
                  </a:lnTo>
                  <a:lnTo>
                    <a:pt x="1944" y="1912"/>
                  </a:lnTo>
                  <a:lnTo>
                    <a:pt x="1944" y="1680"/>
                  </a:lnTo>
                  <a:lnTo>
                    <a:pt x="1944" y="1480"/>
                  </a:lnTo>
                  <a:lnTo>
                    <a:pt x="1944" y="1800"/>
                  </a:lnTo>
                  <a:lnTo>
                    <a:pt x="1952" y="1768"/>
                  </a:lnTo>
                  <a:lnTo>
                    <a:pt x="1952" y="1600"/>
                  </a:lnTo>
                  <a:lnTo>
                    <a:pt x="1952" y="1736"/>
                  </a:lnTo>
                  <a:lnTo>
                    <a:pt x="1952" y="2040"/>
                  </a:lnTo>
                  <a:lnTo>
                    <a:pt x="1952" y="1792"/>
                  </a:lnTo>
                  <a:lnTo>
                    <a:pt x="1952" y="1720"/>
                  </a:lnTo>
                  <a:lnTo>
                    <a:pt x="1952" y="1832"/>
                  </a:lnTo>
                  <a:lnTo>
                    <a:pt x="1952" y="1824"/>
                  </a:lnTo>
                  <a:lnTo>
                    <a:pt x="1952" y="1728"/>
                  </a:lnTo>
                  <a:lnTo>
                    <a:pt x="1960" y="1776"/>
                  </a:lnTo>
                  <a:lnTo>
                    <a:pt x="1960" y="2040"/>
                  </a:lnTo>
                  <a:lnTo>
                    <a:pt x="1960" y="1848"/>
                  </a:lnTo>
                  <a:lnTo>
                    <a:pt x="1960" y="1824"/>
                  </a:lnTo>
                  <a:lnTo>
                    <a:pt x="1960" y="2072"/>
                  </a:lnTo>
                  <a:lnTo>
                    <a:pt x="1960" y="1872"/>
                  </a:lnTo>
                  <a:lnTo>
                    <a:pt x="1960" y="2136"/>
                  </a:lnTo>
                  <a:lnTo>
                    <a:pt x="1960" y="1944"/>
                  </a:lnTo>
                  <a:lnTo>
                    <a:pt x="1960" y="1816"/>
                  </a:lnTo>
                  <a:lnTo>
                    <a:pt x="1968" y="2096"/>
                  </a:lnTo>
                  <a:lnTo>
                    <a:pt x="1968" y="1848"/>
                  </a:lnTo>
                  <a:lnTo>
                    <a:pt x="1968" y="1920"/>
                  </a:lnTo>
                  <a:lnTo>
                    <a:pt x="1968" y="1880"/>
                  </a:lnTo>
                  <a:lnTo>
                    <a:pt x="1968" y="2184"/>
                  </a:lnTo>
                  <a:lnTo>
                    <a:pt x="1968" y="2192"/>
                  </a:lnTo>
                  <a:lnTo>
                    <a:pt x="1968" y="1808"/>
                  </a:lnTo>
                  <a:lnTo>
                    <a:pt x="1968" y="1848"/>
                  </a:lnTo>
                  <a:lnTo>
                    <a:pt x="1968" y="1976"/>
                  </a:lnTo>
                  <a:lnTo>
                    <a:pt x="1976" y="1880"/>
                  </a:lnTo>
                  <a:lnTo>
                    <a:pt x="1976" y="2152"/>
                  </a:lnTo>
                  <a:lnTo>
                    <a:pt x="1976" y="2120"/>
                  </a:lnTo>
                  <a:lnTo>
                    <a:pt x="1976" y="1752"/>
                  </a:lnTo>
                  <a:lnTo>
                    <a:pt x="1976" y="1960"/>
                  </a:lnTo>
                  <a:lnTo>
                    <a:pt x="1976" y="2176"/>
                  </a:lnTo>
                  <a:lnTo>
                    <a:pt x="1976" y="1992"/>
                  </a:lnTo>
                  <a:lnTo>
                    <a:pt x="1976" y="1720"/>
                  </a:lnTo>
                  <a:lnTo>
                    <a:pt x="1976" y="1968"/>
                  </a:lnTo>
                  <a:lnTo>
                    <a:pt x="1984" y="2088"/>
                  </a:lnTo>
                  <a:lnTo>
                    <a:pt x="1984" y="2120"/>
                  </a:lnTo>
                  <a:lnTo>
                    <a:pt x="1984" y="2176"/>
                  </a:lnTo>
                  <a:lnTo>
                    <a:pt x="1984" y="1960"/>
                  </a:lnTo>
                  <a:lnTo>
                    <a:pt x="1984" y="2008"/>
                  </a:lnTo>
                  <a:lnTo>
                    <a:pt x="1984" y="2192"/>
                  </a:lnTo>
                  <a:lnTo>
                    <a:pt x="1984" y="1992"/>
                  </a:lnTo>
                  <a:lnTo>
                    <a:pt x="1984" y="1856"/>
                  </a:lnTo>
                  <a:lnTo>
                    <a:pt x="1984" y="1808"/>
                  </a:lnTo>
                  <a:lnTo>
                    <a:pt x="1992" y="2152"/>
                  </a:lnTo>
                  <a:lnTo>
                    <a:pt x="1992" y="2024"/>
                  </a:lnTo>
                  <a:lnTo>
                    <a:pt x="1992" y="1944"/>
                  </a:lnTo>
                  <a:lnTo>
                    <a:pt x="1992" y="1976"/>
                  </a:lnTo>
                  <a:lnTo>
                    <a:pt x="1992" y="2136"/>
                  </a:lnTo>
                  <a:lnTo>
                    <a:pt x="1992" y="2224"/>
                  </a:lnTo>
                  <a:lnTo>
                    <a:pt x="1992" y="1896"/>
                  </a:lnTo>
                  <a:lnTo>
                    <a:pt x="1992" y="1576"/>
                  </a:lnTo>
                  <a:lnTo>
                    <a:pt x="1992" y="1696"/>
                  </a:lnTo>
                  <a:lnTo>
                    <a:pt x="2000" y="1728"/>
                  </a:lnTo>
                  <a:lnTo>
                    <a:pt x="2000" y="1896"/>
                  </a:lnTo>
                  <a:lnTo>
                    <a:pt x="2000" y="2016"/>
                  </a:lnTo>
                  <a:lnTo>
                    <a:pt x="2000" y="2032"/>
                  </a:lnTo>
                  <a:lnTo>
                    <a:pt x="2000" y="2056"/>
                  </a:lnTo>
                  <a:lnTo>
                    <a:pt x="2000" y="2080"/>
                  </a:lnTo>
                  <a:lnTo>
                    <a:pt x="2000" y="2032"/>
                  </a:lnTo>
                  <a:lnTo>
                    <a:pt x="2000" y="2136"/>
                  </a:lnTo>
                  <a:lnTo>
                    <a:pt x="2000" y="1808"/>
                  </a:lnTo>
                  <a:lnTo>
                    <a:pt x="2008" y="2248"/>
                  </a:lnTo>
                  <a:lnTo>
                    <a:pt x="2008" y="1904"/>
                  </a:lnTo>
                  <a:lnTo>
                    <a:pt x="2008" y="1960"/>
                  </a:lnTo>
                  <a:lnTo>
                    <a:pt x="2008" y="2096"/>
                  </a:lnTo>
                  <a:lnTo>
                    <a:pt x="2008" y="2160"/>
                  </a:lnTo>
                  <a:lnTo>
                    <a:pt x="2008" y="2168"/>
                  </a:lnTo>
                  <a:lnTo>
                    <a:pt x="2008" y="1680"/>
                  </a:lnTo>
                  <a:lnTo>
                    <a:pt x="2008" y="1768"/>
                  </a:lnTo>
                  <a:lnTo>
                    <a:pt x="2008" y="2032"/>
                  </a:lnTo>
                  <a:lnTo>
                    <a:pt x="2016" y="1808"/>
                  </a:lnTo>
                  <a:lnTo>
                    <a:pt x="2016" y="2088"/>
                  </a:lnTo>
                  <a:lnTo>
                    <a:pt x="2016" y="2104"/>
                  </a:lnTo>
                  <a:lnTo>
                    <a:pt x="2016" y="1992"/>
                  </a:lnTo>
                  <a:lnTo>
                    <a:pt x="2016" y="2216"/>
                  </a:lnTo>
                  <a:lnTo>
                    <a:pt x="2016" y="2192"/>
                  </a:lnTo>
                  <a:lnTo>
                    <a:pt x="2016" y="2032"/>
                  </a:lnTo>
                  <a:lnTo>
                    <a:pt x="2016" y="2208"/>
                  </a:lnTo>
                  <a:lnTo>
                    <a:pt x="2016" y="1920"/>
                  </a:lnTo>
                  <a:lnTo>
                    <a:pt x="2024" y="2128"/>
                  </a:lnTo>
                  <a:lnTo>
                    <a:pt x="2024" y="2376"/>
                  </a:lnTo>
                  <a:lnTo>
                    <a:pt x="2024" y="1912"/>
                  </a:lnTo>
                  <a:lnTo>
                    <a:pt x="2024" y="1848"/>
                  </a:lnTo>
                  <a:lnTo>
                    <a:pt x="2024" y="2200"/>
                  </a:lnTo>
                  <a:lnTo>
                    <a:pt x="2024" y="1976"/>
                  </a:lnTo>
                  <a:lnTo>
                    <a:pt x="2024" y="2104"/>
                  </a:lnTo>
                  <a:lnTo>
                    <a:pt x="2024" y="2072"/>
                  </a:lnTo>
                  <a:lnTo>
                    <a:pt x="2024" y="1976"/>
                  </a:lnTo>
                  <a:lnTo>
                    <a:pt x="2032" y="2104"/>
                  </a:lnTo>
                  <a:lnTo>
                    <a:pt x="2032" y="2008"/>
                  </a:lnTo>
                  <a:lnTo>
                    <a:pt x="2032" y="1816"/>
                  </a:lnTo>
                  <a:lnTo>
                    <a:pt x="2032" y="2040"/>
                  </a:lnTo>
                  <a:lnTo>
                    <a:pt x="2032" y="1912"/>
                  </a:lnTo>
                  <a:lnTo>
                    <a:pt x="2032" y="1904"/>
                  </a:lnTo>
                  <a:lnTo>
                    <a:pt x="2032" y="1984"/>
                  </a:lnTo>
                  <a:lnTo>
                    <a:pt x="2032" y="1888"/>
                  </a:lnTo>
                  <a:lnTo>
                    <a:pt x="2032" y="1992"/>
                  </a:lnTo>
                  <a:lnTo>
                    <a:pt x="2040" y="2232"/>
                  </a:lnTo>
                  <a:lnTo>
                    <a:pt x="2040" y="2080"/>
                  </a:lnTo>
                  <a:lnTo>
                    <a:pt x="2040" y="1888"/>
                  </a:lnTo>
                  <a:lnTo>
                    <a:pt x="2040" y="1728"/>
                  </a:lnTo>
                  <a:lnTo>
                    <a:pt x="2040" y="1608"/>
                  </a:lnTo>
                  <a:lnTo>
                    <a:pt x="2040" y="1872"/>
                  </a:lnTo>
                  <a:lnTo>
                    <a:pt x="2040" y="1560"/>
                  </a:lnTo>
                  <a:lnTo>
                    <a:pt x="2040" y="1848"/>
                  </a:lnTo>
                  <a:lnTo>
                    <a:pt x="2040" y="1784"/>
                  </a:lnTo>
                  <a:lnTo>
                    <a:pt x="2048" y="1904"/>
                  </a:lnTo>
                  <a:lnTo>
                    <a:pt x="2048" y="1560"/>
                  </a:lnTo>
                  <a:lnTo>
                    <a:pt x="2048" y="1864"/>
                  </a:lnTo>
                  <a:lnTo>
                    <a:pt x="2048" y="1800"/>
                  </a:lnTo>
                  <a:lnTo>
                    <a:pt x="2048" y="2208"/>
                  </a:lnTo>
                  <a:lnTo>
                    <a:pt x="2048" y="2200"/>
                  </a:lnTo>
                  <a:lnTo>
                    <a:pt x="2048" y="1640"/>
                  </a:lnTo>
                  <a:lnTo>
                    <a:pt x="2048" y="1864"/>
                  </a:lnTo>
                  <a:lnTo>
                    <a:pt x="2048" y="1760"/>
                  </a:lnTo>
                  <a:lnTo>
                    <a:pt x="2056" y="2192"/>
                  </a:lnTo>
                  <a:lnTo>
                    <a:pt x="2056" y="2240"/>
                  </a:lnTo>
                  <a:lnTo>
                    <a:pt x="2056" y="1832"/>
                  </a:lnTo>
                  <a:lnTo>
                    <a:pt x="2056" y="2064"/>
                  </a:lnTo>
                  <a:lnTo>
                    <a:pt x="2056" y="1664"/>
                  </a:lnTo>
                  <a:lnTo>
                    <a:pt x="2056" y="2184"/>
                  </a:lnTo>
                  <a:lnTo>
                    <a:pt x="2056" y="2112"/>
                  </a:lnTo>
                  <a:lnTo>
                    <a:pt x="2056" y="1992"/>
                  </a:lnTo>
                  <a:lnTo>
                    <a:pt x="2056" y="2104"/>
                  </a:lnTo>
                  <a:lnTo>
                    <a:pt x="2064" y="1992"/>
                  </a:lnTo>
                  <a:lnTo>
                    <a:pt x="2064" y="1968"/>
                  </a:lnTo>
                  <a:lnTo>
                    <a:pt x="2064" y="2040"/>
                  </a:lnTo>
                  <a:lnTo>
                    <a:pt x="2064" y="2032"/>
                  </a:lnTo>
                  <a:lnTo>
                    <a:pt x="2064" y="1736"/>
                  </a:lnTo>
                  <a:lnTo>
                    <a:pt x="2064" y="2000"/>
                  </a:lnTo>
                  <a:lnTo>
                    <a:pt x="2064" y="1696"/>
                  </a:lnTo>
                  <a:lnTo>
                    <a:pt x="2064" y="1592"/>
                  </a:lnTo>
                  <a:lnTo>
                    <a:pt x="2072" y="1944"/>
                  </a:lnTo>
                  <a:lnTo>
                    <a:pt x="2072" y="1696"/>
                  </a:lnTo>
                  <a:lnTo>
                    <a:pt x="2072" y="1944"/>
                  </a:lnTo>
                  <a:lnTo>
                    <a:pt x="2072" y="1640"/>
                  </a:lnTo>
                  <a:lnTo>
                    <a:pt x="2072" y="1672"/>
                  </a:lnTo>
                  <a:lnTo>
                    <a:pt x="2072" y="2000"/>
                  </a:lnTo>
                  <a:lnTo>
                    <a:pt x="2072" y="1872"/>
                  </a:lnTo>
                  <a:lnTo>
                    <a:pt x="2072" y="1896"/>
                  </a:lnTo>
                  <a:lnTo>
                    <a:pt x="2072" y="1712"/>
                  </a:lnTo>
                  <a:lnTo>
                    <a:pt x="2080" y="1928"/>
                  </a:lnTo>
                  <a:lnTo>
                    <a:pt x="2080" y="1848"/>
                  </a:lnTo>
                  <a:lnTo>
                    <a:pt x="2080" y="1768"/>
                  </a:lnTo>
                  <a:lnTo>
                    <a:pt x="2080" y="1904"/>
                  </a:lnTo>
                  <a:lnTo>
                    <a:pt x="2080" y="2000"/>
                  </a:lnTo>
                  <a:lnTo>
                    <a:pt x="2080" y="1792"/>
                  </a:lnTo>
                  <a:lnTo>
                    <a:pt x="2080" y="1616"/>
                  </a:lnTo>
                  <a:lnTo>
                    <a:pt x="2080" y="2088"/>
                  </a:lnTo>
                  <a:lnTo>
                    <a:pt x="2080" y="1800"/>
                  </a:lnTo>
                  <a:lnTo>
                    <a:pt x="2088" y="1880"/>
                  </a:lnTo>
                  <a:lnTo>
                    <a:pt x="2088" y="1760"/>
                  </a:lnTo>
                  <a:lnTo>
                    <a:pt x="2088" y="1856"/>
                  </a:lnTo>
                  <a:lnTo>
                    <a:pt x="2088" y="1144"/>
                  </a:lnTo>
                  <a:lnTo>
                    <a:pt x="2088" y="1736"/>
                  </a:lnTo>
                  <a:lnTo>
                    <a:pt x="2088" y="1752"/>
                  </a:lnTo>
                  <a:lnTo>
                    <a:pt x="2088" y="1696"/>
                  </a:lnTo>
                  <a:lnTo>
                    <a:pt x="2088" y="1720"/>
                  </a:lnTo>
                  <a:lnTo>
                    <a:pt x="2088" y="2008"/>
                  </a:lnTo>
                  <a:lnTo>
                    <a:pt x="2096" y="1912"/>
                  </a:lnTo>
                  <a:lnTo>
                    <a:pt x="2096" y="1672"/>
                  </a:lnTo>
                  <a:lnTo>
                    <a:pt x="2096" y="1864"/>
                  </a:lnTo>
                  <a:lnTo>
                    <a:pt x="2096" y="1752"/>
                  </a:lnTo>
                  <a:lnTo>
                    <a:pt x="2096" y="1968"/>
                  </a:lnTo>
                  <a:lnTo>
                    <a:pt x="2096" y="1424"/>
                  </a:lnTo>
                  <a:lnTo>
                    <a:pt x="2096" y="1888"/>
                  </a:lnTo>
                  <a:lnTo>
                    <a:pt x="2096" y="1920"/>
                  </a:lnTo>
                  <a:lnTo>
                    <a:pt x="2096" y="1768"/>
                  </a:lnTo>
                  <a:lnTo>
                    <a:pt x="2104" y="1776"/>
                  </a:lnTo>
                  <a:lnTo>
                    <a:pt x="2104" y="2272"/>
                  </a:lnTo>
                  <a:lnTo>
                    <a:pt x="2104" y="2040"/>
                  </a:lnTo>
                  <a:lnTo>
                    <a:pt x="2104" y="2176"/>
                  </a:lnTo>
                  <a:lnTo>
                    <a:pt x="2104" y="2256"/>
                  </a:lnTo>
                  <a:lnTo>
                    <a:pt x="2104" y="2208"/>
                  </a:lnTo>
                  <a:lnTo>
                    <a:pt x="2104" y="2064"/>
                  </a:lnTo>
                  <a:lnTo>
                    <a:pt x="2104" y="1896"/>
                  </a:lnTo>
                  <a:lnTo>
                    <a:pt x="2104" y="1952"/>
                  </a:lnTo>
                  <a:lnTo>
                    <a:pt x="2112" y="2216"/>
                  </a:lnTo>
                  <a:lnTo>
                    <a:pt x="2112" y="2072"/>
                  </a:lnTo>
                  <a:lnTo>
                    <a:pt x="2112" y="2208"/>
                  </a:lnTo>
                  <a:lnTo>
                    <a:pt x="2112" y="2128"/>
                  </a:lnTo>
                  <a:lnTo>
                    <a:pt x="2112" y="2280"/>
                  </a:lnTo>
                  <a:lnTo>
                    <a:pt x="2112" y="2128"/>
                  </a:lnTo>
                  <a:lnTo>
                    <a:pt x="2112" y="1696"/>
                  </a:lnTo>
                  <a:lnTo>
                    <a:pt x="2112" y="1688"/>
                  </a:lnTo>
                  <a:lnTo>
                    <a:pt x="2112" y="1992"/>
                  </a:lnTo>
                  <a:lnTo>
                    <a:pt x="2120" y="1992"/>
                  </a:lnTo>
                  <a:lnTo>
                    <a:pt x="2120" y="1824"/>
                  </a:lnTo>
                  <a:lnTo>
                    <a:pt x="2120" y="1840"/>
                  </a:lnTo>
                  <a:lnTo>
                    <a:pt x="2120" y="2072"/>
                  </a:lnTo>
                  <a:lnTo>
                    <a:pt x="2120" y="2040"/>
                  </a:lnTo>
                  <a:lnTo>
                    <a:pt x="2120" y="1784"/>
                  </a:lnTo>
                  <a:lnTo>
                    <a:pt x="2120" y="2240"/>
                  </a:lnTo>
                  <a:lnTo>
                    <a:pt x="2120" y="1840"/>
                  </a:lnTo>
                  <a:lnTo>
                    <a:pt x="2120" y="2152"/>
                  </a:lnTo>
                  <a:lnTo>
                    <a:pt x="2128" y="2264"/>
                  </a:lnTo>
                  <a:lnTo>
                    <a:pt x="2128" y="2248"/>
                  </a:lnTo>
                  <a:lnTo>
                    <a:pt x="2128" y="2088"/>
                  </a:lnTo>
                  <a:lnTo>
                    <a:pt x="2128" y="2256"/>
                  </a:lnTo>
                  <a:lnTo>
                    <a:pt x="2128" y="2208"/>
                  </a:lnTo>
                  <a:lnTo>
                    <a:pt x="2128" y="2296"/>
                  </a:lnTo>
                  <a:lnTo>
                    <a:pt x="2128" y="2088"/>
                  </a:lnTo>
                  <a:lnTo>
                    <a:pt x="2128" y="2224"/>
                  </a:lnTo>
                  <a:lnTo>
                    <a:pt x="2128" y="1928"/>
                  </a:lnTo>
                  <a:lnTo>
                    <a:pt x="2136" y="1816"/>
                  </a:lnTo>
                  <a:lnTo>
                    <a:pt x="2136" y="1632"/>
                  </a:lnTo>
                  <a:lnTo>
                    <a:pt x="2136" y="2016"/>
                  </a:lnTo>
                  <a:lnTo>
                    <a:pt x="2136" y="2192"/>
                  </a:lnTo>
                  <a:lnTo>
                    <a:pt x="2136" y="2424"/>
                  </a:lnTo>
                  <a:lnTo>
                    <a:pt x="2136" y="1872"/>
                  </a:lnTo>
                  <a:lnTo>
                    <a:pt x="2136" y="1936"/>
                  </a:lnTo>
                  <a:lnTo>
                    <a:pt x="2136" y="2280"/>
                  </a:lnTo>
                  <a:lnTo>
                    <a:pt x="2136" y="2304"/>
                  </a:lnTo>
                  <a:lnTo>
                    <a:pt x="2144" y="1664"/>
                  </a:lnTo>
                  <a:lnTo>
                    <a:pt x="2144" y="2072"/>
                  </a:lnTo>
                  <a:lnTo>
                    <a:pt x="2144" y="2248"/>
                  </a:lnTo>
                  <a:lnTo>
                    <a:pt x="2144" y="2304"/>
                  </a:lnTo>
                  <a:lnTo>
                    <a:pt x="2144" y="2288"/>
                  </a:lnTo>
                  <a:lnTo>
                    <a:pt x="2144" y="2288"/>
                  </a:lnTo>
                  <a:lnTo>
                    <a:pt x="2144" y="2040"/>
                  </a:lnTo>
                  <a:lnTo>
                    <a:pt x="2144" y="2112"/>
                  </a:lnTo>
                  <a:lnTo>
                    <a:pt x="2144" y="2312"/>
                  </a:lnTo>
                  <a:lnTo>
                    <a:pt x="2152" y="2120"/>
                  </a:lnTo>
                  <a:lnTo>
                    <a:pt x="2152" y="2384"/>
                  </a:lnTo>
                  <a:lnTo>
                    <a:pt x="2152" y="2280"/>
                  </a:lnTo>
                  <a:lnTo>
                    <a:pt x="2152" y="2312"/>
                  </a:lnTo>
                  <a:lnTo>
                    <a:pt x="2152" y="2128"/>
                  </a:lnTo>
                  <a:lnTo>
                    <a:pt x="2152" y="2368"/>
                  </a:lnTo>
                  <a:lnTo>
                    <a:pt x="2152" y="1912"/>
                  </a:lnTo>
                  <a:lnTo>
                    <a:pt x="2152" y="2272"/>
                  </a:lnTo>
                  <a:lnTo>
                    <a:pt x="2152" y="1872"/>
                  </a:lnTo>
                  <a:lnTo>
                    <a:pt x="2160" y="2216"/>
                  </a:lnTo>
                  <a:lnTo>
                    <a:pt x="2160" y="2136"/>
                  </a:lnTo>
                  <a:lnTo>
                    <a:pt x="2160" y="2056"/>
                  </a:lnTo>
                  <a:lnTo>
                    <a:pt x="2160" y="1992"/>
                  </a:lnTo>
                  <a:lnTo>
                    <a:pt x="2160" y="2200"/>
                  </a:lnTo>
                  <a:lnTo>
                    <a:pt x="2160" y="2168"/>
                  </a:lnTo>
                  <a:lnTo>
                    <a:pt x="2160" y="2104"/>
                  </a:lnTo>
                  <a:lnTo>
                    <a:pt x="2160" y="2096"/>
                  </a:lnTo>
                  <a:lnTo>
                    <a:pt x="2160" y="2000"/>
                  </a:lnTo>
                  <a:lnTo>
                    <a:pt x="2168" y="2024"/>
                  </a:lnTo>
                  <a:lnTo>
                    <a:pt x="2168" y="2056"/>
                  </a:lnTo>
                  <a:lnTo>
                    <a:pt x="2168" y="2152"/>
                  </a:lnTo>
                  <a:lnTo>
                    <a:pt x="2168" y="2008"/>
                  </a:lnTo>
                  <a:lnTo>
                    <a:pt x="2168" y="1856"/>
                  </a:lnTo>
                  <a:lnTo>
                    <a:pt x="2168" y="1880"/>
                  </a:lnTo>
                  <a:lnTo>
                    <a:pt x="2168" y="1744"/>
                  </a:lnTo>
                  <a:lnTo>
                    <a:pt x="2168" y="2168"/>
                  </a:lnTo>
                  <a:lnTo>
                    <a:pt x="2168" y="2136"/>
                  </a:lnTo>
                  <a:lnTo>
                    <a:pt x="2176" y="1896"/>
                  </a:lnTo>
                  <a:lnTo>
                    <a:pt x="2176" y="2120"/>
                  </a:lnTo>
                  <a:lnTo>
                    <a:pt x="2176" y="2096"/>
                  </a:lnTo>
                  <a:lnTo>
                    <a:pt x="2176" y="2368"/>
                  </a:lnTo>
                  <a:lnTo>
                    <a:pt x="2176" y="1864"/>
                  </a:lnTo>
                  <a:lnTo>
                    <a:pt x="2176" y="2152"/>
                  </a:lnTo>
                  <a:lnTo>
                    <a:pt x="2176" y="2088"/>
                  </a:lnTo>
                  <a:lnTo>
                    <a:pt x="2176" y="2216"/>
                  </a:lnTo>
                  <a:lnTo>
                    <a:pt x="2176" y="2096"/>
                  </a:lnTo>
                  <a:lnTo>
                    <a:pt x="2184" y="2016"/>
                  </a:lnTo>
                  <a:lnTo>
                    <a:pt x="2184" y="2272"/>
                  </a:lnTo>
                  <a:lnTo>
                    <a:pt x="2184" y="2152"/>
                  </a:lnTo>
                  <a:lnTo>
                    <a:pt x="2184" y="1992"/>
                  </a:lnTo>
                  <a:lnTo>
                    <a:pt x="2184" y="1832"/>
                  </a:lnTo>
                  <a:lnTo>
                    <a:pt x="2184" y="2376"/>
                  </a:lnTo>
                  <a:lnTo>
                    <a:pt x="2184" y="2320"/>
                  </a:lnTo>
                  <a:lnTo>
                    <a:pt x="2184" y="2088"/>
                  </a:lnTo>
                  <a:lnTo>
                    <a:pt x="2192" y="2080"/>
                  </a:lnTo>
                  <a:lnTo>
                    <a:pt x="2192" y="1968"/>
                  </a:lnTo>
                  <a:lnTo>
                    <a:pt x="2192" y="2032"/>
                  </a:lnTo>
                  <a:lnTo>
                    <a:pt x="2192" y="2016"/>
                  </a:lnTo>
                  <a:lnTo>
                    <a:pt x="2192" y="1984"/>
                  </a:lnTo>
                  <a:lnTo>
                    <a:pt x="2192" y="1952"/>
                  </a:lnTo>
                  <a:lnTo>
                    <a:pt x="2192" y="1936"/>
                  </a:lnTo>
                  <a:lnTo>
                    <a:pt x="2192" y="1992"/>
                  </a:lnTo>
                  <a:lnTo>
                    <a:pt x="2192" y="2040"/>
                  </a:lnTo>
                  <a:lnTo>
                    <a:pt x="2200" y="2104"/>
                  </a:lnTo>
                  <a:lnTo>
                    <a:pt x="2200" y="2080"/>
                  </a:lnTo>
                  <a:lnTo>
                    <a:pt x="2200" y="1944"/>
                  </a:lnTo>
                  <a:lnTo>
                    <a:pt x="2200" y="1992"/>
                  </a:lnTo>
                  <a:lnTo>
                    <a:pt x="2200" y="1824"/>
                  </a:lnTo>
                  <a:lnTo>
                    <a:pt x="2200" y="1904"/>
                  </a:lnTo>
                  <a:lnTo>
                    <a:pt x="2200" y="1672"/>
                  </a:lnTo>
                  <a:lnTo>
                    <a:pt x="2200" y="1912"/>
                  </a:lnTo>
                  <a:lnTo>
                    <a:pt x="2200" y="1768"/>
                  </a:lnTo>
                  <a:lnTo>
                    <a:pt x="2208" y="2080"/>
                  </a:lnTo>
                  <a:lnTo>
                    <a:pt x="2208" y="2016"/>
                  </a:lnTo>
                  <a:lnTo>
                    <a:pt x="2208" y="1888"/>
                  </a:lnTo>
                  <a:lnTo>
                    <a:pt x="2208" y="1960"/>
                  </a:lnTo>
                  <a:lnTo>
                    <a:pt x="2208" y="2032"/>
                  </a:lnTo>
                  <a:lnTo>
                    <a:pt x="2208" y="2080"/>
                  </a:lnTo>
                  <a:lnTo>
                    <a:pt x="2208" y="1584"/>
                  </a:lnTo>
                  <a:lnTo>
                    <a:pt x="2208" y="2096"/>
                  </a:lnTo>
                  <a:lnTo>
                    <a:pt x="2208" y="1912"/>
                  </a:lnTo>
                  <a:lnTo>
                    <a:pt x="2216" y="2016"/>
                  </a:lnTo>
                  <a:lnTo>
                    <a:pt x="2216" y="2184"/>
                  </a:lnTo>
                  <a:lnTo>
                    <a:pt x="2216" y="2104"/>
                  </a:lnTo>
                  <a:lnTo>
                    <a:pt x="2216" y="2144"/>
                  </a:lnTo>
                  <a:lnTo>
                    <a:pt x="2216" y="1952"/>
                  </a:lnTo>
                  <a:lnTo>
                    <a:pt x="2216" y="2144"/>
                  </a:lnTo>
                  <a:lnTo>
                    <a:pt x="2216" y="1936"/>
                  </a:lnTo>
                  <a:lnTo>
                    <a:pt x="2216" y="1616"/>
                  </a:lnTo>
                  <a:lnTo>
                    <a:pt x="2216" y="1624"/>
                  </a:lnTo>
                  <a:lnTo>
                    <a:pt x="2224" y="1760"/>
                  </a:lnTo>
                  <a:lnTo>
                    <a:pt x="2224" y="1920"/>
                  </a:lnTo>
                  <a:lnTo>
                    <a:pt x="2224" y="1808"/>
                  </a:lnTo>
                  <a:lnTo>
                    <a:pt x="2224" y="1664"/>
                  </a:lnTo>
                  <a:lnTo>
                    <a:pt x="2224" y="2128"/>
                  </a:lnTo>
                  <a:lnTo>
                    <a:pt x="2224" y="2080"/>
                  </a:lnTo>
                  <a:lnTo>
                    <a:pt x="2224" y="1880"/>
                  </a:lnTo>
                  <a:lnTo>
                    <a:pt x="2224" y="2128"/>
                  </a:lnTo>
                  <a:lnTo>
                    <a:pt x="2224" y="1912"/>
                  </a:lnTo>
                  <a:lnTo>
                    <a:pt x="2232" y="1544"/>
                  </a:lnTo>
                  <a:lnTo>
                    <a:pt x="2232" y="1696"/>
                  </a:lnTo>
                  <a:lnTo>
                    <a:pt x="2232" y="1664"/>
                  </a:lnTo>
                  <a:lnTo>
                    <a:pt x="2232" y="1992"/>
                  </a:lnTo>
                  <a:lnTo>
                    <a:pt x="2232" y="1736"/>
                  </a:lnTo>
                  <a:lnTo>
                    <a:pt x="2232" y="1848"/>
                  </a:lnTo>
                  <a:lnTo>
                    <a:pt x="2232" y="2080"/>
                  </a:lnTo>
                  <a:lnTo>
                    <a:pt x="2232" y="1736"/>
                  </a:lnTo>
                  <a:lnTo>
                    <a:pt x="2232" y="1880"/>
                  </a:lnTo>
                  <a:lnTo>
                    <a:pt x="2240" y="1816"/>
                  </a:lnTo>
                  <a:lnTo>
                    <a:pt x="2240" y="1624"/>
                  </a:lnTo>
                  <a:lnTo>
                    <a:pt x="2240" y="1696"/>
                  </a:lnTo>
                  <a:lnTo>
                    <a:pt x="2240" y="2000"/>
                  </a:lnTo>
                  <a:lnTo>
                    <a:pt x="2240" y="1872"/>
                  </a:lnTo>
                  <a:lnTo>
                    <a:pt x="2240" y="1976"/>
                  </a:lnTo>
                  <a:lnTo>
                    <a:pt x="2240" y="1968"/>
                  </a:lnTo>
                  <a:lnTo>
                    <a:pt x="2240" y="1632"/>
                  </a:lnTo>
                  <a:lnTo>
                    <a:pt x="2240" y="2136"/>
                  </a:lnTo>
                  <a:lnTo>
                    <a:pt x="2248" y="1960"/>
                  </a:lnTo>
                  <a:lnTo>
                    <a:pt x="2248" y="1720"/>
                  </a:lnTo>
                  <a:lnTo>
                    <a:pt x="2248" y="2032"/>
                  </a:lnTo>
                  <a:lnTo>
                    <a:pt x="2248" y="1816"/>
                  </a:lnTo>
                  <a:lnTo>
                    <a:pt x="2248" y="2000"/>
                  </a:lnTo>
                  <a:lnTo>
                    <a:pt x="2248" y="1856"/>
                  </a:lnTo>
                  <a:lnTo>
                    <a:pt x="2248" y="1696"/>
                  </a:lnTo>
                  <a:lnTo>
                    <a:pt x="2248" y="1600"/>
                  </a:lnTo>
                  <a:lnTo>
                    <a:pt x="2248" y="1744"/>
                  </a:lnTo>
                  <a:lnTo>
                    <a:pt x="2256" y="1952"/>
                  </a:lnTo>
                  <a:lnTo>
                    <a:pt x="2256" y="1880"/>
                  </a:lnTo>
                  <a:lnTo>
                    <a:pt x="2256" y="1888"/>
                  </a:lnTo>
                  <a:lnTo>
                    <a:pt x="2256" y="1704"/>
                  </a:lnTo>
                  <a:lnTo>
                    <a:pt x="2256" y="1936"/>
                  </a:lnTo>
                  <a:lnTo>
                    <a:pt x="2256" y="1856"/>
                  </a:lnTo>
                  <a:lnTo>
                    <a:pt x="2256" y="1888"/>
                  </a:lnTo>
                  <a:lnTo>
                    <a:pt x="2256" y="1840"/>
                  </a:lnTo>
                  <a:lnTo>
                    <a:pt x="2256" y="1960"/>
                  </a:lnTo>
                  <a:lnTo>
                    <a:pt x="2264" y="1840"/>
                  </a:lnTo>
                  <a:lnTo>
                    <a:pt x="2264" y="1680"/>
                  </a:lnTo>
                  <a:lnTo>
                    <a:pt x="2264" y="1760"/>
                  </a:lnTo>
                  <a:lnTo>
                    <a:pt x="2264" y="1824"/>
                  </a:lnTo>
                  <a:lnTo>
                    <a:pt x="2264" y="2072"/>
                  </a:lnTo>
                  <a:lnTo>
                    <a:pt x="2264" y="1984"/>
                  </a:lnTo>
                  <a:lnTo>
                    <a:pt x="2264" y="1456"/>
                  </a:lnTo>
                  <a:lnTo>
                    <a:pt x="2264" y="1656"/>
                  </a:lnTo>
                  <a:lnTo>
                    <a:pt x="2264" y="1800"/>
                  </a:lnTo>
                  <a:lnTo>
                    <a:pt x="2272" y="1496"/>
                  </a:lnTo>
                  <a:lnTo>
                    <a:pt x="2272" y="1864"/>
                  </a:lnTo>
                  <a:lnTo>
                    <a:pt x="2272" y="1624"/>
                  </a:lnTo>
                  <a:lnTo>
                    <a:pt x="2272" y="1624"/>
                  </a:lnTo>
                  <a:lnTo>
                    <a:pt x="2272" y="1752"/>
                  </a:lnTo>
                  <a:lnTo>
                    <a:pt x="2272" y="1744"/>
                  </a:lnTo>
                  <a:lnTo>
                    <a:pt x="2272" y="1576"/>
                  </a:lnTo>
                  <a:lnTo>
                    <a:pt x="2272" y="1656"/>
                  </a:lnTo>
                  <a:lnTo>
                    <a:pt x="2272" y="1768"/>
                  </a:lnTo>
                  <a:lnTo>
                    <a:pt x="2280" y="1696"/>
                  </a:lnTo>
                  <a:lnTo>
                    <a:pt x="2280" y="1488"/>
                  </a:lnTo>
                  <a:lnTo>
                    <a:pt x="2280" y="1880"/>
                  </a:lnTo>
                  <a:lnTo>
                    <a:pt x="2280" y="1584"/>
                  </a:lnTo>
                  <a:lnTo>
                    <a:pt x="2280" y="1552"/>
                  </a:lnTo>
                  <a:lnTo>
                    <a:pt x="2280" y="1712"/>
                  </a:lnTo>
                  <a:lnTo>
                    <a:pt x="2280" y="1624"/>
                  </a:lnTo>
                  <a:lnTo>
                    <a:pt x="2280" y="1504"/>
                  </a:lnTo>
                  <a:lnTo>
                    <a:pt x="2280" y="1568"/>
                  </a:lnTo>
                  <a:lnTo>
                    <a:pt x="2288" y="1896"/>
                  </a:lnTo>
                  <a:lnTo>
                    <a:pt x="2288" y="1784"/>
                  </a:lnTo>
                  <a:lnTo>
                    <a:pt x="2288" y="1288"/>
                  </a:lnTo>
                  <a:lnTo>
                    <a:pt x="2288" y="1928"/>
                  </a:lnTo>
                  <a:lnTo>
                    <a:pt x="2288" y="1896"/>
                  </a:lnTo>
                  <a:lnTo>
                    <a:pt x="2288" y="1912"/>
                  </a:lnTo>
                  <a:lnTo>
                    <a:pt x="2288" y="1696"/>
                  </a:lnTo>
                  <a:lnTo>
                    <a:pt x="2288" y="1680"/>
                  </a:lnTo>
                  <a:lnTo>
                    <a:pt x="2288" y="1792"/>
                  </a:lnTo>
                  <a:lnTo>
                    <a:pt x="2296" y="1888"/>
                  </a:lnTo>
                  <a:lnTo>
                    <a:pt x="2296" y="1840"/>
                  </a:lnTo>
                  <a:lnTo>
                    <a:pt x="2296" y="1904"/>
                  </a:lnTo>
                  <a:lnTo>
                    <a:pt x="2296" y="1680"/>
                  </a:lnTo>
                  <a:lnTo>
                    <a:pt x="2296" y="1672"/>
                  </a:lnTo>
                  <a:lnTo>
                    <a:pt x="2296" y="1816"/>
                  </a:lnTo>
                  <a:lnTo>
                    <a:pt x="2296" y="2024"/>
                  </a:lnTo>
                  <a:lnTo>
                    <a:pt x="2296" y="1768"/>
                  </a:lnTo>
                  <a:lnTo>
                    <a:pt x="2296" y="1992"/>
                  </a:lnTo>
                  <a:lnTo>
                    <a:pt x="2304" y="2272"/>
                  </a:lnTo>
                  <a:lnTo>
                    <a:pt x="2304" y="2224"/>
                  </a:lnTo>
                  <a:lnTo>
                    <a:pt x="2304" y="2120"/>
                  </a:lnTo>
                  <a:lnTo>
                    <a:pt x="2304" y="2248"/>
                  </a:lnTo>
                  <a:lnTo>
                    <a:pt x="2304" y="1896"/>
                  </a:lnTo>
                  <a:lnTo>
                    <a:pt x="2304" y="1864"/>
                  </a:lnTo>
                  <a:lnTo>
                    <a:pt x="2304" y="1904"/>
                  </a:lnTo>
                  <a:lnTo>
                    <a:pt x="2304" y="1952"/>
                  </a:lnTo>
                  <a:lnTo>
                    <a:pt x="2312" y="1976"/>
                  </a:lnTo>
                  <a:lnTo>
                    <a:pt x="2312" y="1872"/>
                  </a:lnTo>
                  <a:lnTo>
                    <a:pt x="2312" y="2264"/>
                  </a:lnTo>
                  <a:lnTo>
                    <a:pt x="2312" y="2024"/>
                  </a:lnTo>
                  <a:lnTo>
                    <a:pt x="2312" y="2104"/>
                  </a:lnTo>
                  <a:lnTo>
                    <a:pt x="2312" y="1672"/>
                  </a:lnTo>
                  <a:lnTo>
                    <a:pt x="2312" y="1728"/>
                  </a:lnTo>
                  <a:lnTo>
                    <a:pt x="2312" y="1720"/>
                  </a:lnTo>
                  <a:lnTo>
                    <a:pt x="2312" y="2008"/>
                  </a:lnTo>
                  <a:lnTo>
                    <a:pt x="2320" y="2224"/>
                  </a:lnTo>
                  <a:lnTo>
                    <a:pt x="2320" y="1896"/>
                  </a:lnTo>
                  <a:lnTo>
                    <a:pt x="2320" y="1920"/>
                  </a:lnTo>
                  <a:lnTo>
                    <a:pt x="2320" y="1864"/>
                  </a:lnTo>
                  <a:lnTo>
                    <a:pt x="2320" y="1784"/>
                  </a:lnTo>
                  <a:lnTo>
                    <a:pt x="2320" y="2152"/>
                  </a:lnTo>
                  <a:lnTo>
                    <a:pt x="2320" y="1992"/>
                  </a:lnTo>
                  <a:lnTo>
                    <a:pt x="2320" y="1880"/>
                  </a:lnTo>
                  <a:lnTo>
                    <a:pt x="2320" y="1904"/>
                  </a:lnTo>
                  <a:lnTo>
                    <a:pt x="2328" y="2016"/>
                  </a:lnTo>
                  <a:lnTo>
                    <a:pt x="2328" y="2072"/>
                  </a:lnTo>
                  <a:lnTo>
                    <a:pt x="2328" y="1712"/>
                  </a:lnTo>
                  <a:lnTo>
                    <a:pt x="2328" y="1712"/>
                  </a:lnTo>
                  <a:lnTo>
                    <a:pt x="2328" y="1912"/>
                  </a:lnTo>
                  <a:lnTo>
                    <a:pt x="2328" y="1768"/>
                  </a:lnTo>
                  <a:lnTo>
                    <a:pt x="2328" y="1736"/>
                  </a:lnTo>
                  <a:lnTo>
                    <a:pt x="2328" y="1968"/>
                  </a:lnTo>
                  <a:lnTo>
                    <a:pt x="2328" y="2216"/>
                  </a:lnTo>
                  <a:lnTo>
                    <a:pt x="2336" y="2008"/>
                  </a:lnTo>
                  <a:lnTo>
                    <a:pt x="2336" y="1696"/>
                  </a:lnTo>
                  <a:lnTo>
                    <a:pt x="2336" y="2096"/>
                  </a:lnTo>
                  <a:lnTo>
                    <a:pt x="2336" y="1880"/>
                  </a:lnTo>
                  <a:lnTo>
                    <a:pt x="2336" y="2056"/>
                  </a:lnTo>
                  <a:lnTo>
                    <a:pt x="2336" y="2200"/>
                  </a:lnTo>
                  <a:lnTo>
                    <a:pt x="2336" y="1936"/>
                  </a:lnTo>
                  <a:lnTo>
                    <a:pt x="2336" y="1864"/>
                  </a:lnTo>
                  <a:lnTo>
                    <a:pt x="2336" y="2104"/>
                  </a:lnTo>
                  <a:lnTo>
                    <a:pt x="2344" y="2368"/>
                  </a:lnTo>
                  <a:lnTo>
                    <a:pt x="2344" y="2160"/>
                  </a:lnTo>
                  <a:lnTo>
                    <a:pt x="2344" y="2208"/>
                  </a:lnTo>
                  <a:lnTo>
                    <a:pt x="2344" y="2024"/>
                  </a:lnTo>
                  <a:lnTo>
                    <a:pt x="2344" y="2336"/>
                  </a:lnTo>
                  <a:lnTo>
                    <a:pt x="2344" y="2120"/>
                  </a:lnTo>
                  <a:lnTo>
                    <a:pt x="2344" y="2128"/>
                  </a:lnTo>
                  <a:lnTo>
                    <a:pt x="2344" y="2352"/>
                  </a:lnTo>
                  <a:lnTo>
                    <a:pt x="2344" y="2368"/>
                  </a:lnTo>
                  <a:lnTo>
                    <a:pt x="2352" y="2312"/>
                  </a:lnTo>
                  <a:lnTo>
                    <a:pt x="2352" y="2184"/>
                  </a:lnTo>
                  <a:lnTo>
                    <a:pt x="2352" y="2168"/>
                  </a:lnTo>
                  <a:lnTo>
                    <a:pt x="2352" y="2136"/>
                  </a:lnTo>
                  <a:lnTo>
                    <a:pt x="2352" y="2072"/>
                  </a:lnTo>
                  <a:lnTo>
                    <a:pt x="2352" y="1728"/>
                  </a:lnTo>
                  <a:lnTo>
                    <a:pt x="2352" y="2072"/>
                  </a:lnTo>
                  <a:lnTo>
                    <a:pt x="2352" y="2008"/>
                  </a:lnTo>
                  <a:lnTo>
                    <a:pt x="2352" y="2424"/>
                  </a:lnTo>
                  <a:lnTo>
                    <a:pt x="2360" y="1952"/>
                  </a:lnTo>
                  <a:lnTo>
                    <a:pt x="2360" y="1984"/>
                  </a:lnTo>
                  <a:lnTo>
                    <a:pt x="2360" y="1888"/>
                  </a:lnTo>
                  <a:lnTo>
                    <a:pt x="2360" y="1928"/>
                  </a:lnTo>
                  <a:lnTo>
                    <a:pt x="2360" y="2096"/>
                  </a:lnTo>
                  <a:lnTo>
                    <a:pt x="2360" y="2256"/>
                  </a:lnTo>
                  <a:lnTo>
                    <a:pt x="2360" y="1976"/>
                  </a:lnTo>
                  <a:lnTo>
                    <a:pt x="2360" y="2168"/>
                  </a:lnTo>
                  <a:lnTo>
                    <a:pt x="2360" y="2008"/>
                  </a:lnTo>
                  <a:lnTo>
                    <a:pt x="2368" y="1768"/>
                  </a:lnTo>
                  <a:lnTo>
                    <a:pt x="2368" y="1792"/>
                  </a:lnTo>
                  <a:lnTo>
                    <a:pt x="2368" y="1904"/>
                  </a:lnTo>
                  <a:lnTo>
                    <a:pt x="2368" y="1792"/>
                  </a:lnTo>
                  <a:lnTo>
                    <a:pt x="2368" y="1864"/>
                  </a:lnTo>
                  <a:lnTo>
                    <a:pt x="2368" y="1872"/>
                  </a:lnTo>
                  <a:lnTo>
                    <a:pt x="2368" y="1936"/>
                  </a:lnTo>
                  <a:lnTo>
                    <a:pt x="2368" y="1952"/>
                  </a:lnTo>
                  <a:lnTo>
                    <a:pt x="2368" y="2168"/>
                  </a:lnTo>
                  <a:lnTo>
                    <a:pt x="2376" y="2176"/>
                  </a:lnTo>
                  <a:lnTo>
                    <a:pt x="2376" y="2088"/>
                  </a:lnTo>
                  <a:lnTo>
                    <a:pt x="2376" y="2016"/>
                  </a:lnTo>
                  <a:lnTo>
                    <a:pt x="2376" y="2184"/>
                  </a:lnTo>
                  <a:lnTo>
                    <a:pt x="2376" y="2104"/>
                  </a:lnTo>
                  <a:lnTo>
                    <a:pt x="2376" y="2136"/>
                  </a:lnTo>
                  <a:lnTo>
                    <a:pt x="2376" y="1952"/>
                  </a:lnTo>
                  <a:lnTo>
                    <a:pt x="2376" y="2384"/>
                  </a:lnTo>
                  <a:lnTo>
                    <a:pt x="2376" y="2336"/>
                  </a:lnTo>
                  <a:lnTo>
                    <a:pt x="2384" y="1992"/>
                  </a:lnTo>
                  <a:lnTo>
                    <a:pt x="2384" y="2416"/>
                  </a:lnTo>
                  <a:lnTo>
                    <a:pt x="2384" y="2016"/>
                  </a:lnTo>
                  <a:lnTo>
                    <a:pt x="2384" y="2312"/>
                  </a:lnTo>
                  <a:lnTo>
                    <a:pt x="2384" y="2064"/>
                  </a:lnTo>
                  <a:lnTo>
                    <a:pt x="2384" y="2008"/>
                  </a:lnTo>
                  <a:lnTo>
                    <a:pt x="2384" y="2136"/>
                  </a:lnTo>
                  <a:lnTo>
                    <a:pt x="2384" y="1840"/>
                  </a:lnTo>
                  <a:lnTo>
                    <a:pt x="2384" y="2288"/>
                  </a:lnTo>
                  <a:lnTo>
                    <a:pt x="2392" y="2344"/>
                  </a:lnTo>
                  <a:lnTo>
                    <a:pt x="2392" y="2264"/>
                  </a:lnTo>
                  <a:lnTo>
                    <a:pt x="2392" y="2088"/>
                  </a:lnTo>
                  <a:lnTo>
                    <a:pt x="2392" y="2208"/>
                  </a:lnTo>
                  <a:lnTo>
                    <a:pt x="2392" y="2296"/>
                  </a:lnTo>
                  <a:lnTo>
                    <a:pt x="2392" y="2408"/>
                  </a:lnTo>
                  <a:lnTo>
                    <a:pt x="2392" y="2456"/>
                  </a:lnTo>
                  <a:lnTo>
                    <a:pt x="2392" y="2328"/>
                  </a:lnTo>
                  <a:lnTo>
                    <a:pt x="2392" y="2304"/>
                  </a:lnTo>
                  <a:lnTo>
                    <a:pt x="2400" y="2320"/>
                  </a:lnTo>
                  <a:lnTo>
                    <a:pt x="2400" y="2248"/>
                  </a:lnTo>
                  <a:lnTo>
                    <a:pt x="2400" y="2320"/>
                  </a:lnTo>
                  <a:lnTo>
                    <a:pt x="2400" y="2224"/>
                  </a:lnTo>
                  <a:lnTo>
                    <a:pt x="2400" y="2096"/>
                  </a:lnTo>
                  <a:lnTo>
                    <a:pt x="2400" y="2216"/>
                  </a:lnTo>
                  <a:lnTo>
                    <a:pt x="2400" y="2000"/>
                  </a:lnTo>
                  <a:lnTo>
                    <a:pt x="2400" y="2296"/>
                  </a:lnTo>
                  <a:lnTo>
                    <a:pt x="2400" y="2256"/>
                  </a:lnTo>
                  <a:lnTo>
                    <a:pt x="2408" y="2320"/>
                  </a:lnTo>
                  <a:lnTo>
                    <a:pt x="2408" y="2536"/>
                  </a:lnTo>
                  <a:lnTo>
                    <a:pt x="2408" y="2192"/>
                  </a:lnTo>
                  <a:lnTo>
                    <a:pt x="2408" y="2408"/>
                  </a:lnTo>
                  <a:lnTo>
                    <a:pt x="2408" y="2336"/>
                  </a:lnTo>
                  <a:lnTo>
                    <a:pt x="2408" y="2312"/>
                  </a:lnTo>
                  <a:lnTo>
                    <a:pt x="2408" y="1904"/>
                  </a:lnTo>
                  <a:lnTo>
                    <a:pt x="2408" y="2200"/>
                  </a:lnTo>
                  <a:lnTo>
                    <a:pt x="2408" y="2144"/>
                  </a:lnTo>
                  <a:lnTo>
                    <a:pt x="2416" y="2200"/>
                  </a:lnTo>
                  <a:lnTo>
                    <a:pt x="2416" y="2248"/>
                  </a:lnTo>
                  <a:lnTo>
                    <a:pt x="2416" y="2296"/>
                  </a:lnTo>
                  <a:lnTo>
                    <a:pt x="2416" y="2312"/>
                  </a:lnTo>
                  <a:lnTo>
                    <a:pt x="2416" y="2336"/>
                  </a:lnTo>
                  <a:lnTo>
                    <a:pt x="2416" y="2240"/>
                  </a:lnTo>
                  <a:lnTo>
                    <a:pt x="2416" y="2240"/>
                  </a:lnTo>
                  <a:lnTo>
                    <a:pt x="2416" y="2040"/>
                  </a:lnTo>
                  <a:lnTo>
                    <a:pt x="2416" y="1904"/>
                  </a:lnTo>
                  <a:lnTo>
                    <a:pt x="2424" y="2104"/>
                  </a:lnTo>
                  <a:lnTo>
                    <a:pt x="2424" y="2240"/>
                  </a:lnTo>
                  <a:lnTo>
                    <a:pt x="2424" y="2184"/>
                  </a:lnTo>
                  <a:lnTo>
                    <a:pt x="2424" y="2208"/>
                  </a:lnTo>
                  <a:lnTo>
                    <a:pt x="2424" y="2184"/>
                  </a:lnTo>
                  <a:lnTo>
                    <a:pt x="2424" y="2136"/>
                  </a:lnTo>
                  <a:lnTo>
                    <a:pt x="2424" y="1896"/>
                  </a:lnTo>
                  <a:lnTo>
                    <a:pt x="2424" y="2392"/>
                  </a:lnTo>
                  <a:lnTo>
                    <a:pt x="2424" y="2376"/>
                  </a:lnTo>
                  <a:lnTo>
                    <a:pt x="2432" y="2360"/>
                  </a:lnTo>
                  <a:lnTo>
                    <a:pt x="2432" y="2256"/>
                  </a:lnTo>
                  <a:lnTo>
                    <a:pt x="2432" y="2040"/>
                  </a:lnTo>
                  <a:lnTo>
                    <a:pt x="2432" y="2592"/>
                  </a:lnTo>
                  <a:lnTo>
                    <a:pt x="2432" y="2144"/>
                  </a:lnTo>
                  <a:lnTo>
                    <a:pt x="2432" y="2232"/>
                  </a:lnTo>
                  <a:lnTo>
                    <a:pt x="2432" y="2184"/>
                  </a:lnTo>
                  <a:lnTo>
                    <a:pt x="2432" y="2216"/>
                  </a:lnTo>
                  <a:lnTo>
                    <a:pt x="2440" y="2312"/>
                  </a:lnTo>
                  <a:lnTo>
                    <a:pt x="2440" y="2024"/>
                  </a:lnTo>
                  <a:lnTo>
                    <a:pt x="2440" y="2320"/>
                  </a:lnTo>
                  <a:lnTo>
                    <a:pt x="2440" y="2392"/>
                  </a:lnTo>
                  <a:lnTo>
                    <a:pt x="2440" y="2024"/>
                  </a:lnTo>
                  <a:lnTo>
                    <a:pt x="2440" y="2240"/>
                  </a:lnTo>
                  <a:lnTo>
                    <a:pt x="2440" y="2152"/>
                  </a:lnTo>
                  <a:lnTo>
                    <a:pt x="2440" y="2168"/>
                  </a:lnTo>
                  <a:lnTo>
                    <a:pt x="2440" y="2064"/>
                  </a:lnTo>
                  <a:lnTo>
                    <a:pt x="2448" y="2072"/>
                  </a:lnTo>
                  <a:lnTo>
                    <a:pt x="2448" y="2200"/>
                  </a:lnTo>
                  <a:lnTo>
                    <a:pt x="2448" y="2264"/>
                  </a:lnTo>
                  <a:lnTo>
                    <a:pt x="2448" y="2272"/>
                  </a:lnTo>
                  <a:lnTo>
                    <a:pt x="2448" y="2120"/>
                  </a:lnTo>
                  <a:lnTo>
                    <a:pt x="2448" y="2032"/>
                  </a:lnTo>
                  <a:lnTo>
                    <a:pt x="2448" y="2120"/>
                  </a:lnTo>
                  <a:lnTo>
                    <a:pt x="2448" y="2096"/>
                  </a:lnTo>
                  <a:lnTo>
                    <a:pt x="2448" y="2104"/>
                  </a:lnTo>
                  <a:lnTo>
                    <a:pt x="2456" y="2168"/>
                  </a:lnTo>
                  <a:lnTo>
                    <a:pt x="2456" y="2048"/>
                  </a:lnTo>
                  <a:lnTo>
                    <a:pt x="2456" y="2080"/>
                  </a:lnTo>
                  <a:lnTo>
                    <a:pt x="2456" y="2168"/>
                  </a:lnTo>
                  <a:lnTo>
                    <a:pt x="2456" y="2312"/>
                  </a:lnTo>
                  <a:lnTo>
                    <a:pt x="2456" y="2192"/>
                  </a:lnTo>
                  <a:lnTo>
                    <a:pt x="2456" y="1920"/>
                  </a:lnTo>
                  <a:lnTo>
                    <a:pt x="2456" y="2360"/>
                  </a:lnTo>
                  <a:lnTo>
                    <a:pt x="2456" y="2240"/>
                  </a:lnTo>
                  <a:lnTo>
                    <a:pt x="2464" y="2272"/>
                  </a:lnTo>
                  <a:lnTo>
                    <a:pt x="2464" y="2072"/>
                  </a:lnTo>
                  <a:lnTo>
                    <a:pt x="2464" y="2192"/>
                  </a:lnTo>
                  <a:lnTo>
                    <a:pt x="2464" y="2136"/>
                  </a:lnTo>
                  <a:lnTo>
                    <a:pt x="2464" y="1968"/>
                  </a:lnTo>
                  <a:lnTo>
                    <a:pt x="2464" y="2168"/>
                  </a:lnTo>
                  <a:lnTo>
                    <a:pt x="2464" y="2288"/>
                  </a:lnTo>
                  <a:lnTo>
                    <a:pt x="2464" y="1704"/>
                  </a:lnTo>
                  <a:lnTo>
                    <a:pt x="2464" y="2328"/>
                  </a:lnTo>
                  <a:lnTo>
                    <a:pt x="2472" y="2248"/>
                  </a:lnTo>
                  <a:lnTo>
                    <a:pt x="2472" y="2200"/>
                  </a:lnTo>
                  <a:lnTo>
                    <a:pt x="2472" y="1960"/>
                  </a:lnTo>
                  <a:lnTo>
                    <a:pt x="2472" y="2248"/>
                  </a:lnTo>
                  <a:lnTo>
                    <a:pt x="2472" y="2208"/>
                  </a:lnTo>
                  <a:lnTo>
                    <a:pt x="2472" y="2192"/>
                  </a:lnTo>
                  <a:lnTo>
                    <a:pt x="2472" y="1800"/>
                  </a:lnTo>
                  <a:lnTo>
                    <a:pt x="2472" y="1952"/>
                  </a:lnTo>
                  <a:lnTo>
                    <a:pt x="2472" y="2104"/>
                  </a:lnTo>
                  <a:lnTo>
                    <a:pt x="2480" y="2248"/>
                  </a:lnTo>
                  <a:lnTo>
                    <a:pt x="2480" y="2152"/>
                  </a:lnTo>
                  <a:lnTo>
                    <a:pt x="2480" y="2224"/>
                  </a:lnTo>
                  <a:lnTo>
                    <a:pt x="2480" y="2176"/>
                  </a:lnTo>
                  <a:lnTo>
                    <a:pt x="2480" y="1992"/>
                  </a:lnTo>
                  <a:lnTo>
                    <a:pt x="2480" y="1992"/>
                  </a:lnTo>
                  <a:lnTo>
                    <a:pt x="2480" y="2192"/>
                  </a:lnTo>
                  <a:lnTo>
                    <a:pt x="2480" y="2128"/>
                  </a:lnTo>
                  <a:lnTo>
                    <a:pt x="2480" y="2232"/>
                  </a:lnTo>
                  <a:lnTo>
                    <a:pt x="2488" y="2216"/>
                  </a:lnTo>
                  <a:lnTo>
                    <a:pt x="2488" y="2280"/>
                  </a:lnTo>
                  <a:lnTo>
                    <a:pt x="2488" y="2256"/>
                  </a:lnTo>
                  <a:lnTo>
                    <a:pt x="2488" y="2232"/>
                  </a:lnTo>
                  <a:lnTo>
                    <a:pt x="2488" y="2352"/>
                  </a:lnTo>
                  <a:lnTo>
                    <a:pt x="2488" y="2344"/>
                  </a:lnTo>
                  <a:lnTo>
                    <a:pt x="2488" y="2104"/>
                  </a:lnTo>
                  <a:lnTo>
                    <a:pt x="2488" y="2144"/>
                  </a:lnTo>
                  <a:lnTo>
                    <a:pt x="2488" y="2136"/>
                  </a:lnTo>
                  <a:lnTo>
                    <a:pt x="2496" y="2096"/>
                  </a:lnTo>
                  <a:lnTo>
                    <a:pt x="2496" y="2280"/>
                  </a:lnTo>
                  <a:lnTo>
                    <a:pt x="2496" y="2288"/>
                  </a:lnTo>
                  <a:lnTo>
                    <a:pt x="2496" y="2288"/>
                  </a:lnTo>
                  <a:lnTo>
                    <a:pt x="2496" y="2264"/>
                  </a:lnTo>
                  <a:lnTo>
                    <a:pt x="2496" y="2056"/>
                  </a:lnTo>
                  <a:lnTo>
                    <a:pt x="2496" y="2224"/>
                  </a:lnTo>
                  <a:lnTo>
                    <a:pt x="2496" y="2272"/>
                  </a:lnTo>
                  <a:lnTo>
                    <a:pt x="2496" y="2280"/>
                  </a:lnTo>
                  <a:lnTo>
                    <a:pt x="2504" y="2064"/>
                  </a:lnTo>
                  <a:lnTo>
                    <a:pt x="2504" y="2080"/>
                  </a:lnTo>
                  <a:lnTo>
                    <a:pt x="2504" y="2224"/>
                  </a:lnTo>
                  <a:lnTo>
                    <a:pt x="2504" y="2160"/>
                  </a:lnTo>
                  <a:lnTo>
                    <a:pt x="2504" y="2272"/>
                  </a:lnTo>
                  <a:lnTo>
                    <a:pt x="2504" y="2240"/>
                  </a:lnTo>
                  <a:lnTo>
                    <a:pt x="2504" y="2288"/>
                  </a:lnTo>
                  <a:lnTo>
                    <a:pt x="2504" y="2392"/>
                  </a:lnTo>
                  <a:lnTo>
                    <a:pt x="2504" y="2224"/>
                  </a:lnTo>
                  <a:lnTo>
                    <a:pt x="2512" y="2248"/>
                  </a:lnTo>
                  <a:lnTo>
                    <a:pt x="2512" y="2152"/>
                  </a:lnTo>
                  <a:lnTo>
                    <a:pt x="2512" y="2232"/>
                  </a:lnTo>
                  <a:lnTo>
                    <a:pt x="2512" y="2088"/>
                  </a:lnTo>
                  <a:lnTo>
                    <a:pt x="2512" y="2136"/>
                  </a:lnTo>
                  <a:lnTo>
                    <a:pt x="2512" y="1936"/>
                  </a:lnTo>
                  <a:lnTo>
                    <a:pt x="2512" y="2312"/>
                  </a:lnTo>
                  <a:lnTo>
                    <a:pt x="2512" y="2400"/>
                  </a:lnTo>
                  <a:lnTo>
                    <a:pt x="2512" y="2248"/>
                  </a:lnTo>
                  <a:lnTo>
                    <a:pt x="2520" y="2136"/>
                  </a:lnTo>
                  <a:lnTo>
                    <a:pt x="2520" y="2016"/>
                  </a:lnTo>
                  <a:lnTo>
                    <a:pt x="2520" y="2232"/>
                  </a:lnTo>
                  <a:lnTo>
                    <a:pt x="2520" y="1968"/>
                  </a:lnTo>
                  <a:lnTo>
                    <a:pt x="2520" y="2048"/>
                  </a:lnTo>
                  <a:lnTo>
                    <a:pt x="2520" y="1864"/>
                  </a:lnTo>
                  <a:lnTo>
                    <a:pt x="2520" y="2000"/>
                  </a:lnTo>
                  <a:lnTo>
                    <a:pt x="2520" y="1920"/>
                  </a:lnTo>
                  <a:lnTo>
                    <a:pt x="2520" y="2000"/>
                  </a:lnTo>
                  <a:lnTo>
                    <a:pt x="2528" y="2080"/>
                  </a:lnTo>
                  <a:lnTo>
                    <a:pt x="2528" y="2048"/>
                  </a:lnTo>
                  <a:lnTo>
                    <a:pt x="2528" y="2184"/>
                  </a:lnTo>
                  <a:lnTo>
                    <a:pt x="2528" y="2048"/>
                  </a:lnTo>
                  <a:lnTo>
                    <a:pt x="2528" y="1976"/>
                  </a:lnTo>
                  <a:lnTo>
                    <a:pt x="2528" y="2048"/>
                  </a:lnTo>
                  <a:lnTo>
                    <a:pt x="2528" y="2184"/>
                  </a:lnTo>
                  <a:lnTo>
                    <a:pt x="2528" y="1952"/>
                  </a:lnTo>
                  <a:lnTo>
                    <a:pt x="2528" y="2152"/>
                  </a:lnTo>
                  <a:lnTo>
                    <a:pt x="2536" y="2112"/>
                  </a:lnTo>
                  <a:lnTo>
                    <a:pt x="2536" y="2304"/>
                  </a:lnTo>
                  <a:lnTo>
                    <a:pt x="2536" y="2232"/>
                  </a:lnTo>
                  <a:lnTo>
                    <a:pt x="2536" y="2048"/>
                  </a:lnTo>
                  <a:lnTo>
                    <a:pt x="2536" y="2088"/>
                  </a:lnTo>
                  <a:lnTo>
                    <a:pt x="2536" y="1784"/>
                  </a:lnTo>
                  <a:lnTo>
                    <a:pt x="2536" y="1632"/>
                  </a:lnTo>
                  <a:lnTo>
                    <a:pt x="2536" y="1808"/>
                  </a:lnTo>
                  <a:lnTo>
                    <a:pt x="2536" y="2256"/>
                  </a:lnTo>
                  <a:lnTo>
                    <a:pt x="2544" y="1584"/>
                  </a:lnTo>
                  <a:lnTo>
                    <a:pt x="2544" y="2216"/>
                  </a:lnTo>
                  <a:lnTo>
                    <a:pt x="2544" y="2096"/>
                  </a:lnTo>
                  <a:lnTo>
                    <a:pt x="2544" y="1968"/>
                  </a:lnTo>
                  <a:lnTo>
                    <a:pt x="2544" y="1928"/>
                  </a:lnTo>
                  <a:lnTo>
                    <a:pt x="2544" y="2168"/>
                  </a:lnTo>
                  <a:lnTo>
                    <a:pt x="2544" y="2304"/>
                  </a:lnTo>
                  <a:lnTo>
                    <a:pt x="2544" y="2256"/>
                  </a:lnTo>
                  <a:lnTo>
                    <a:pt x="2544" y="2240"/>
                  </a:lnTo>
                  <a:lnTo>
                    <a:pt x="2552" y="1856"/>
                  </a:lnTo>
                  <a:lnTo>
                    <a:pt x="2552" y="1808"/>
                  </a:lnTo>
                  <a:lnTo>
                    <a:pt x="2552" y="2096"/>
                  </a:lnTo>
                  <a:lnTo>
                    <a:pt x="2552" y="1888"/>
                  </a:lnTo>
                  <a:lnTo>
                    <a:pt x="2552" y="1968"/>
                  </a:lnTo>
                  <a:lnTo>
                    <a:pt x="2552" y="1864"/>
                  </a:lnTo>
                  <a:lnTo>
                    <a:pt x="2552" y="1952"/>
                  </a:lnTo>
                  <a:lnTo>
                    <a:pt x="2552" y="1872"/>
                  </a:lnTo>
                  <a:lnTo>
                    <a:pt x="2560" y="1872"/>
                  </a:lnTo>
                  <a:lnTo>
                    <a:pt x="2560" y="2016"/>
                  </a:lnTo>
                  <a:lnTo>
                    <a:pt x="2560" y="1952"/>
                  </a:lnTo>
                  <a:lnTo>
                    <a:pt x="2560" y="1832"/>
                  </a:lnTo>
                  <a:lnTo>
                    <a:pt x="2560" y="1760"/>
                  </a:lnTo>
                  <a:lnTo>
                    <a:pt x="2560" y="2088"/>
                  </a:lnTo>
                  <a:lnTo>
                    <a:pt x="2560" y="1808"/>
                  </a:lnTo>
                  <a:lnTo>
                    <a:pt x="2560" y="1952"/>
                  </a:lnTo>
                  <a:lnTo>
                    <a:pt x="2560" y="1952"/>
                  </a:lnTo>
                  <a:lnTo>
                    <a:pt x="2568" y="1888"/>
                  </a:lnTo>
                  <a:lnTo>
                    <a:pt x="2568" y="1936"/>
                  </a:lnTo>
                  <a:lnTo>
                    <a:pt x="2568" y="1776"/>
                  </a:lnTo>
                  <a:lnTo>
                    <a:pt x="2568" y="2008"/>
                  </a:lnTo>
                  <a:lnTo>
                    <a:pt x="2568" y="1896"/>
                  </a:lnTo>
                  <a:lnTo>
                    <a:pt x="2568" y="2008"/>
                  </a:lnTo>
                  <a:lnTo>
                    <a:pt x="2568" y="1664"/>
                  </a:lnTo>
                  <a:lnTo>
                    <a:pt x="2568" y="1448"/>
                  </a:lnTo>
                  <a:lnTo>
                    <a:pt x="2568" y="2120"/>
                  </a:lnTo>
                  <a:lnTo>
                    <a:pt x="2576" y="1520"/>
                  </a:lnTo>
                  <a:lnTo>
                    <a:pt x="2576" y="2008"/>
                  </a:lnTo>
                  <a:lnTo>
                    <a:pt x="2576" y="2072"/>
                  </a:lnTo>
                  <a:lnTo>
                    <a:pt x="2576" y="2048"/>
                  </a:lnTo>
                  <a:lnTo>
                    <a:pt x="2576" y="1904"/>
                  </a:lnTo>
                  <a:lnTo>
                    <a:pt x="2576" y="1808"/>
                  </a:lnTo>
                  <a:lnTo>
                    <a:pt x="2576" y="2240"/>
                  </a:lnTo>
                  <a:lnTo>
                    <a:pt x="2576" y="2336"/>
                  </a:lnTo>
                  <a:lnTo>
                    <a:pt x="2576" y="1488"/>
                  </a:lnTo>
                  <a:lnTo>
                    <a:pt x="2584" y="2048"/>
                  </a:lnTo>
                  <a:lnTo>
                    <a:pt x="2584" y="1776"/>
                  </a:lnTo>
                  <a:lnTo>
                    <a:pt x="2584" y="1736"/>
                  </a:lnTo>
                  <a:lnTo>
                    <a:pt x="2584" y="2384"/>
                  </a:lnTo>
                  <a:lnTo>
                    <a:pt x="2584" y="2592"/>
                  </a:lnTo>
                  <a:lnTo>
                    <a:pt x="2584" y="1616"/>
                  </a:lnTo>
                  <a:lnTo>
                    <a:pt x="2584" y="2208"/>
                  </a:lnTo>
                  <a:lnTo>
                    <a:pt x="2584" y="2152"/>
                  </a:lnTo>
                  <a:lnTo>
                    <a:pt x="2584" y="2224"/>
                  </a:lnTo>
                  <a:lnTo>
                    <a:pt x="2592" y="1768"/>
                  </a:lnTo>
                  <a:lnTo>
                    <a:pt x="2592" y="1904"/>
                  </a:lnTo>
                  <a:lnTo>
                    <a:pt x="2592" y="2088"/>
                  </a:lnTo>
                  <a:lnTo>
                    <a:pt x="2592" y="2144"/>
                  </a:lnTo>
                  <a:lnTo>
                    <a:pt x="2592" y="1976"/>
                  </a:lnTo>
                  <a:lnTo>
                    <a:pt x="2592" y="2088"/>
                  </a:lnTo>
                  <a:lnTo>
                    <a:pt x="2592" y="1680"/>
                  </a:lnTo>
                  <a:lnTo>
                    <a:pt x="2592" y="2384"/>
                  </a:lnTo>
                  <a:lnTo>
                    <a:pt x="2592" y="2216"/>
                  </a:lnTo>
                  <a:lnTo>
                    <a:pt x="2600" y="1584"/>
                  </a:lnTo>
                  <a:lnTo>
                    <a:pt x="2600" y="2472"/>
                  </a:lnTo>
                  <a:lnTo>
                    <a:pt x="2600" y="1880"/>
                  </a:lnTo>
                  <a:lnTo>
                    <a:pt x="2600" y="1984"/>
                  </a:lnTo>
                  <a:lnTo>
                    <a:pt x="2600" y="2016"/>
                  </a:lnTo>
                  <a:lnTo>
                    <a:pt x="2600" y="1704"/>
                  </a:lnTo>
                  <a:lnTo>
                    <a:pt x="2600" y="2272"/>
                  </a:lnTo>
                  <a:lnTo>
                    <a:pt x="2600" y="2040"/>
                  </a:lnTo>
                  <a:lnTo>
                    <a:pt x="2600" y="1872"/>
                  </a:lnTo>
                  <a:lnTo>
                    <a:pt x="2608" y="1776"/>
                  </a:lnTo>
                  <a:lnTo>
                    <a:pt x="2608" y="1696"/>
                  </a:lnTo>
                  <a:lnTo>
                    <a:pt x="2608" y="1632"/>
                  </a:lnTo>
                  <a:lnTo>
                    <a:pt x="2608" y="2112"/>
                  </a:lnTo>
                  <a:lnTo>
                    <a:pt x="2608" y="1912"/>
                  </a:lnTo>
                  <a:lnTo>
                    <a:pt x="2608" y="2184"/>
                  </a:lnTo>
                  <a:lnTo>
                    <a:pt x="2608" y="1848"/>
                  </a:lnTo>
                  <a:lnTo>
                    <a:pt x="2608" y="1528"/>
                  </a:lnTo>
                  <a:lnTo>
                    <a:pt x="2608" y="2144"/>
                  </a:lnTo>
                  <a:lnTo>
                    <a:pt x="2616" y="2032"/>
                  </a:lnTo>
                  <a:lnTo>
                    <a:pt x="2616" y="2120"/>
                  </a:lnTo>
                  <a:lnTo>
                    <a:pt x="2616" y="1688"/>
                  </a:lnTo>
                  <a:lnTo>
                    <a:pt x="2616" y="1816"/>
                  </a:lnTo>
                  <a:lnTo>
                    <a:pt x="2616" y="2056"/>
                  </a:lnTo>
                  <a:lnTo>
                    <a:pt x="2616" y="2376"/>
                  </a:lnTo>
                  <a:lnTo>
                    <a:pt x="2616" y="2360"/>
                  </a:lnTo>
                  <a:lnTo>
                    <a:pt x="2616" y="1704"/>
                  </a:lnTo>
                  <a:lnTo>
                    <a:pt x="2616" y="1992"/>
                  </a:lnTo>
                  <a:lnTo>
                    <a:pt x="2624" y="1984"/>
                  </a:lnTo>
                  <a:lnTo>
                    <a:pt x="2624" y="2032"/>
                  </a:lnTo>
                  <a:lnTo>
                    <a:pt x="2624" y="1864"/>
                  </a:lnTo>
                  <a:lnTo>
                    <a:pt x="2624" y="2016"/>
                  </a:lnTo>
                  <a:lnTo>
                    <a:pt x="2624" y="1976"/>
                  </a:lnTo>
                  <a:lnTo>
                    <a:pt x="2624" y="1600"/>
                  </a:lnTo>
                  <a:lnTo>
                    <a:pt x="2624" y="2024"/>
                  </a:lnTo>
                  <a:lnTo>
                    <a:pt x="2624" y="2216"/>
                  </a:lnTo>
                  <a:lnTo>
                    <a:pt x="2624" y="2328"/>
                  </a:lnTo>
                  <a:lnTo>
                    <a:pt x="2632" y="2200"/>
                  </a:lnTo>
                  <a:lnTo>
                    <a:pt x="2632" y="1888"/>
                  </a:lnTo>
                  <a:lnTo>
                    <a:pt x="2632" y="1840"/>
                  </a:lnTo>
                  <a:lnTo>
                    <a:pt x="2632" y="1872"/>
                  </a:lnTo>
                  <a:lnTo>
                    <a:pt x="2632" y="2000"/>
                  </a:lnTo>
                  <a:lnTo>
                    <a:pt x="2632" y="2016"/>
                  </a:lnTo>
                  <a:lnTo>
                    <a:pt x="2632" y="2128"/>
                  </a:lnTo>
                  <a:lnTo>
                    <a:pt x="2632" y="1656"/>
                  </a:lnTo>
                  <a:lnTo>
                    <a:pt x="2632" y="2112"/>
                  </a:lnTo>
                  <a:lnTo>
                    <a:pt x="2640" y="2264"/>
                  </a:lnTo>
                  <a:lnTo>
                    <a:pt x="2640" y="2072"/>
                  </a:lnTo>
                  <a:lnTo>
                    <a:pt x="2640" y="1952"/>
                  </a:lnTo>
                  <a:lnTo>
                    <a:pt x="2640" y="1856"/>
                  </a:lnTo>
                  <a:lnTo>
                    <a:pt x="2640" y="2008"/>
                  </a:lnTo>
                  <a:lnTo>
                    <a:pt x="2640" y="1800"/>
                  </a:lnTo>
                  <a:lnTo>
                    <a:pt x="2640" y="1920"/>
                  </a:lnTo>
                  <a:lnTo>
                    <a:pt x="2640" y="2048"/>
                  </a:lnTo>
                  <a:lnTo>
                    <a:pt x="2640" y="1688"/>
                  </a:lnTo>
                  <a:lnTo>
                    <a:pt x="2648" y="1768"/>
                  </a:lnTo>
                  <a:lnTo>
                    <a:pt x="2648" y="1720"/>
                  </a:lnTo>
                  <a:lnTo>
                    <a:pt x="2648" y="1600"/>
                  </a:lnTo>
                  <a:lnTo>
                    <a:pt x="2648" y="1840"/>
                  </a:lnTo>
                  <a:lnTo>
                    <a:pt x="2648" y="1848"/>
                  </a:lnTo>
                  <a:lnTo>
                    <a:pt x="2648" y="2080"/>
                  </a:lnTo>
                  <a:lnTo>
                    <a:pt x="2648" y="1872"/>
                  </a:lnTo>
                  <a:lnTo>
                    <a:pt x="2648" y="1672"/>
                  </a:lnTo>
                  <a:lnTo>
                    <a:pt x="2648" y="1464"/>
                  </a:lnTo>
                  <a:lnTo>
                    <a:pt x="2656" y="1512"/>
                  </a:lnTo>
                  <a:lnTo>
                    <a:pt x="2656" y="1960"/>
                  </a:lnTo>
                  <a:lnTo>
                    <a:pt x="2656" y="1432"/>
                  </a:lnTo>
                  <a:lnTo>
                    <a:pt x="2656" y="1440"/>
                  </a:lnTo>
                  <a:lnTo>
                    <a:pt x="2656" y="1936"/>
                  </a:lnTo>
                  <a:lnTo>
                    <a:pt x="2656" y="1560"/>
                  </a:lnTo>
                  <a:lnTo>
                    <a:pt x="2656" y="1728"/>
                  </a:lnTo>
                  <a:lnTo>
                    <a:pt x="2656" y="1520"/>
                  </a:lnTo>
                  <a:lnTo>
                    <a:pt x="2656" y="1408"/>
                  </a:lnTo>
                  <a:lnTo>
                    <a:pt x="2664" y="1464"/>
                  </a:lnTo>
                  <a:lnTo>
                    <a:pt x="2664" y="1520"/>
                  </a:lnTo>
                  <a:lnTo>
                    <a:pt x="2664" y="1568"/>
                  </a:lnTo>
                  <a:lnTo>
                    <a:pt x="2664" y="1624"/>
                  </a:lnTo>
                  <a:lnTo>
                    <a:pt x="2664" y="1672"/>
                  </a:lnTo>
                  <a:lnTo>
                    <a:pt x="2664" y="1456"/>
                  </a:lnTo>
                  <a:lnTo>
                    <a:pt x="2664" y="1456"/>
                  </a:lnTo>
                  <a:lnTo>
                    <a:pt x="2664" y="1368"/>
                  </a:lnTo>
                  <a:lnTo>
                    <a:pt x="2664" y="1344"/>
                  </a:lnTo>
                  <a:lnTo>
                    <a:pt x="2672" y="1392"/>
                  </a:lnTo>
                  <a:lnTo>
                    <a:pt x="2672" y="1784"/>
                  </a:lnTo>
                  <a:lnTo>
                    <a:pt x="2672" y="1664"/>
                  </a:lnTo>
                  <a:lnTo>
                    <a:pt x="2672" y="1792"/>
                  </a:lnTo>
                  <a:lnTo>
                    <a:pt x="2672" y="1928"/>
                  </a:lnTo>
                  <a:lnTo>
                    <a:pt x="2672" y="1568"/>
                  </a:lnTo>
                  <a:lnTo>
                    <a:pt x="2672" y="1752"/>
                  </a:lnTo>
                  <a:lnTo>
                    <a:pt x="2672" y="1384"/>
                  </a:lnTo>
                  <a:lnTo>
                    <a:pt x="2680" y="1640"/>
                  </a:lnTo>
                  <a:lnTo>
                    <a:pt x="2680" y="1544"/>
                  </a:lnTo>
                  <a:lnTo>
                    <a:pt x="2680" y="1560"/>
                  </a:lnTo>
                  <a:lnTo>
                    <a:pt x="2680" y="1576"/>
                  </a:lnTo>
                  <a:lnTo>
                    <a:pt x="2680" y="1592"/>
                  </a:lnTo>
                  <a:lnTo>
                    <a:pt x="2680" y="1608"/>
                  </a:lnTo>
                  <a:lnTo>
                    <a:pt x="2680" y="1672"/>
                  </a:lnTo>
                  <a:lnTo>
                    <a:pt x="2680" y="1728"/>
                  </a:lnTo>
                  <a:lnTo>
                    <a:pt x="2680" y="1792"/>
                  </a:lnTo>
                  <a:lnTo>
                    <a:pt x="2688" y="1776"/>
                  </a:lnTo>
                  <a:lnTo>
                    <a:pt x="2688" y="1736"/>
                  </a:lnTo>
                  <a:lnTo>
                    <a:pt x="2688" y="1696"/>
                  </a:lnTo>
                  <a:lnTo>
                    <a:pt x="2688" y="1688"/>
                  </a:lnTo>
                  <a:lnTo>
                    <a:pt x="2688" y="1712"/>
                  </a:lnTo>
                  <a:lnTo>
                    <a:pt x="2688" y="1736"/>
                  </a:lnTo>
                  <a:lnTo>
                    <a:pt x="2688" y="1768"/>
                  </a:lnTo>
                  <a:lnTo>
                    <a:pt x="2688" y="1792"/>
                  </a:lnTo>
                  <a:lnTo>
                    <a:pt x="2688" y="1824"/>
                  </a:lnTo>
                  <a:lnTo>
                    <a:pt x="2696" y="1856"/>
                  </a:lnTo>
                  <a:lnTo>
                    <a:pt x="2696" y="1888"/>
                  </a:lnTo>
                  <a:lnTo>
                    <a:pt x="2696" y="1920"/>
                  </a:lnTo>
                  <a:lnTo>
                    <a:pt x="2696" y="1952"/>
                  </a:lnTo>
                  <a:lnTo>
                    <a:pt x="2696" y="1992"/>
                  </a:lnTo>
                  <a:lnTo>
                    <a:pt x="2696" y="2040"/>
                  </a:lnTo>
                  <a:lnTo>
                    <a:pt x="2696" y="2064"/>
                  </a:lnTo>
                  <a:lnTo>
                    <a:pt x="2696" y="2024"/>
                  </a:lnTo>
                  <a:lnTo>
                    <a:pt x="2696" y="1984"/>
                  </a:lnTo>
                  <a:lnTo>
                    <a:pt x="2704" y="1880"/>
                  </a:lnTo>
                  <a:lnTo>
                    <a:pt x="2704" y="1784"/>
                  </a:lnTo>
                  <a:lnTo>
                    <a:pt x="2704" y="1680"/>
                  </a:lnTo>
                  <a:lnTo>
                    <a:pt x="2704" y="1584"/>
                  </a:lnTo>
                  <a:lnTo>
                    <a:pt x="2704" y="1520"/>
                  </a:lnTo>
                  <a:lnTo>
                    <a:pt x="2704" y="1664"/>
                  </a:lnTo>
                  <a:lnTo>
                    <a:pt x="2704" y="1800"/>
                  </a:lnTo>
                  <a:lnTo>
                    <a:pt x="2704" y="1936"/>
                  </a:lnTo>
                  <a:lnTo>
                    <a:pt x="2704" y="1992"/>
                  </a:lnTo>
                  <a:lnTo>
                    <a:pt x="2712" y="1704"/>
                  </a:lnTo>
                  <a:lnTo>
                    <a:pt x="2712" y="1880"/>
                  </a:lnTo>
                  <a:lnTo>
                    <a:pt x="2712" y="1864"/>
                  </a:lnTo>
                  <a:lnTo>
                    <a:pt x="2712" y="1800"/>
                  </a:lnTo>
                  <a:lnTo>
                    <a:pt x="2712" y="1968"/>
                  </a:lnTo>
                  <a:lnTo>
                    <a:pt x="2712" y="1832"/>
                  </a:lnTo>
                  <a:lnTo>
                    <a:pt x="2712" y="1544"/>
                  </a:lnTo>
                  <a:lnTo>
                    <a:pt x="2712" y="1880"/>
                  </a:lnTo>
                  <a:lnTo>
                    <a:pt x="2712" y="1832"/>
                  </a:lnTo>
                  <a:lnTo>
                    <a:pt x="2720" y="1712"/>
                  </a:lnTo>
                  <a:lnTo>
                    <a:pt x="2720" y="1672"/>
                  </a:lnTo>
                  <a:lnTo>
                    <a:pt x="2720" y="1920"/>
                  </a:lnTo>
                  <a:lnTo>
                    <a:pt x="2720" y="1544"/>
                  </a:lnTo>
                  <a:lnTo>
                    <a:pt x="2720" y="1368"/>
                  </a:lnTo>
                  <a:lnTo>
                    <a:pt x="2720" y="1416"/>
                  </a:lnTo>
                  <a:lnTo>
                    <a:pt x="2720" y="1464"/>
                  </a:lnTo>
                  <a:lnTo>
                    <a:pt x="2720" y="1888"/>
                  </a:lnTo>
                  <a:lnTo>
                    <a:pt x="2720" y="1920"/>
                  </a:lnTo>
                  <a:lnTo>
                    <a:pt x="2728" y="1944"/>
                  </a:lnTo>
                  <a:lnTo>
                    <a:pt x="2728" y="1704"/>
                  </a:lnTo>
                  <a:lnTo>
                    <a:pt x="2728" y="1848"/>
                  </a:lnTo>
                  <a:lnTo>
                    <a:pt x="2728" y="1592"/>
                  </a:lnTo>
                  <a:lnTo>
                    <a:pt x="2728" y="1592"/>
                  </a:lnTo>
                  <a:lnTo>
                    <a:pt x="2728" y="1680"/>
                  </a:lnTo>
                  <a:lnTo>
                    <a:pt x="2728" y="1768"/>
                  </a:lnTo>
                  <a:lnTo>
                    <a:pt x="2728" y="1752"/>
                  </a:lnTo>
                  <a:lnTo>
                    <a:pt x="2728" y="1744"/>
                  </a:lnTo>
                  <a:lnTo>
                    <a:pt x="2736" y="1640"/>
                  </a:lnTo>
                  <a:lnTo>
                    <a:pt x="2736" y="1608"/>
                  </a:lnTo>
                  <a:lnTo>
                    <a:pt x="2736" y="1504"/>
                  </a:lnTo>
                  <a:lnTo>
                    <a:pt x="2736" y="1648"/>
                  </a:lnTo>
                  <a:lnTo>
                    <a:pt x="2736" y="1792"/>
                  </a:lnTo>
                  <a:lnTo>
                    <a:pt x="2736" y="1648"/>
                  </a:lnTo>
                  <a:lnTo>
                    <a:pt x="2736" y="1632"/>
                  </a:lnTo>
                  <a:lnTo>
                    <a:pt x="2736" y="1640"/>
                  </a:lnTo>
                  <a:lnTo>
                    <a:pt x="2736" y="1656"/>
                  </a:lnTo>
                  <a:lnTo>
                    <a:pt x="2744" y="1392"/>
                  </a:lnTo>
                  <a:lnTo>
                    <a:pt x="2744" y="1384"/>
                  </a:lnTo>
                  <a:lnTo>
                    <a:pt x="2744" y="1376"/>
                  </a:lnTo>
                  <a:lnTo>
                    <a:pt x="2744" y="1336"/>
                  </a:lnTo>
                  <a:lnTo>
                    <a:pt x="2744" y="1352"/>
                  </a:lnTo>
                  <a:lnTo>
                    <a:pt x="2744" y="1424"/>
                  </a:lnTo>
                  <a:lnTo>
                    <a:pt x="2744" y="1504"/>
                  </a:lnTo>
                  <a:lnTo>
                    <a:pt x="2744" y="1584"/>
                  </a:lnTo>
                  <a:lnTo>
                    <a:pt x="2744" y="1552"/>
                  </a:lnTo>
                  <a:lnTo>
                    <a:pt x="2752" y="1536"/>
                  </a:lnTo>
                  <a:lnTo>
                    <a:pt x="2752" y="1552"/>
                  </a:lnTo>
                  <a:lnTo>
                    <a:pt x="2752" y="1760"/>
                  </a:lnTo>
                  <a:lnTo>
                    <a:pt x="2752" y="1800"/>
                  </a:lnTo>
                  <a:lnTo>
                    <a:pt x="2752" y="1800"/>
                  </a:lnTo>
                  <a:lnTo>
                    <a:pt x="2752" y="1752"/>
                  </a:lnTo>
                  <a:lnTo>
                    <a:pt x="2752" y="1672"/>
                  </a:lnTo>
                  <a:lnTo>
                    <a:pt x="2752" y="1416"/>
                  </a:lnTo>
                  <a:lnTo>
                    <a:pt x="2752" y="1408"/>
                  </a:lnTo>
                  <a:lnTo>
                    <a:pt x="2760" y="1408"/>
                  </a:lnTo>
                  <a:lnTo>
                    <a:pt x="2760" y="1408"/>
                  </a:lnTo>
                  <a:lnTo>
                    <a:pt x="2760" y="1544"/>
                  </a:lnTo>
                  <a:lnTo>
                    <a:pt x="2760" y="1600"/>
                  </a:lnTo>
                  <a:lnTo>
                    <a:pt x="2760" y="1608"/>
                  </a:lnTo>
                  <a:lnTo>
                    <a:pt x="2760" y="1568"/>
                  </a:lnTo>
                  <a:lnTo>
                    <a:pt x="2760" y="1504"/>
                  </a:lnTo>
                  <a:lnTo>
                    <a:pt x="2760" y="1440"/>
                  </a:lnTo>
                  <a:lnTo>
                    <a:pt x="2760" y="1568"/>
                  </a:lnTo>
                  <a:lnTo>
                    <a:pt x="2768" y="1720"/>
                  </a:lnTo>
                  <a:lnTo>
                    <a:pt x="2768" y="1416"/>
                  </a:lnTo>
                  <a:lnTo>
                    <a:pt x="2768" y="1448"/>
                  </a:lnTo>
                  <a:lnTo>
                    <a:pt x="2768" y="1472"/>
                  </a:lnTo>
                  <a:lnTo>
                    <a:pt x="2768" y="1448"/>
                  </a:lnTo>
                  <a:lnTo>
                    <a:pt x="2768" y="1656"/>
                  </a:lnTo>
                  <a:lnTo>
                    <a:pt x="2768" y="1856"/>
                  </a:lnTo>
                  <a:lnTo>
                    <a:pt x="2768" y="1888"/>
                  </a:lnTo>
                  <a:lnTo>
                    <a:pt x="2768" y="1944"/>
                  </a:lnTo>
                  <a:lnTo>
                    <a:pt x="2776" y="1960"/>
                  </a:lnTo>
                  <a:lnTo>
                    <a:pt x="2776" y="1800"/>
                  </a:lnTo>
                  <a:lnTo>
                    <a:pt x="2776" y="1552"/>
                  </a:lnTo>
                  <a:lnTo>
                    <a:pt x="2776" y="1336"/>
                  </a:lnTo>
                  <a:lnTo>
                    <a:pt x="2776" y="1504"/>
                  </a:lnTo>
                  <a:lnTo>
                    <a:pt x="2776" y="1672"/>
                  </a:lnTo>
                  <a:lnTo>
                    <a:pt x="2776" y="1504"/>
                  </a:lnTo>
                  <a:lnTo>
                    <a:pt x="2776" y="1416"/>
                  </a:lnTo>
                  <a:lnTo>
                    <a:pt x="2776" y="1664"/>
                  </a:lnTo>
                  <a:lnTo>
                    <a:pt x="2784" y="1408"/>
                  </a:lnTo>
                  <a:lnTo>
                    <a:pt x="2784" y="1584"/>
                  </a:lnTo>
                  <a:lnTo>
                    <a:pt x="2784" y="1760"/>
                  </a:lnTo>
                  <a:lnTo>
                    <a:pt x="2784" y="1568"/>
                  </a:lnTo>
                  <a:lnTo>
                    <a:pt x="2784" y="1576"/>
                  </a:lnTo>
                  <a:lnTo>
                    <a:pt x="2784" y="1592"/>
                  </a:lnTo>
                  <a:lnTo>
                    <a:pt x="2784" y="1744"/>
                  </a:lnTo>
                  <a:lnTo>
                    <a:pt x="2784" y="1728"/>
                  </a:lnTo>
                  <a:lnTo>
                    <a:pt x="2784" y="1552"/>
                  </a:lnTo>
                  <a:lnTo>
                    <a:pt x="2792" y="1384"/>
                  </a:lnTo>
                  <a:lnTo>
                    <a:pt x="2792" y="1848"/>
                  </a:lnTo>
                  <a:lnTo>
                    <a:pt x="2792" y="1368"/>
                  </a:lnTo>
                  <a:lnTo>
                    <a:pt x="2792" y="1832"/>
                  </a:lnTo>
                  <a:lnTo>
                    <a:pt x="2792" y="1768"/>
                  </a:lnTo>
                  <a:lnTo>
                    <a:pt x="2792" y="1704"/>
                  </a:lnTo>
                  <a:lnTo>
                    <a:pt x="2792" y="1640"/>
                  </a:lnTo>
                  <a:lnTo>
                    <a:pt x="2792" y="1408"/>
                  </a:lnTo>
                  <a:lnTo>
                    <a:pt x="2800" y="1280"/>
                  </a:lnTo>
                  <a:lnTo>
                    <a:pt x="2800" y="1768"/>
                  </a:lnTo>
                  <a:lnTo>
                    <a:pt x="2800" y="1696"/>
                  </a:lnTo>
                  <a:lnTo>
                    <a:pt x="2800" y="1328"/>
                  </a:lnTo>
                  <a:lnTo>
                    <a:pt x="2800" y="1336"/>
                  </a:lnTo>
                  <a:lnTo>
                    <a:pt x="2800" y="1352"/>
                  </a:lnTo>
                  <a:lnTo>
                    <a:pt x="2800" y="1360"/>
                  </a:lnTo>
                  <a:lnTo>
                    <a:pt x="2800" y="1400"/>
                  </a:lnTo>
                  <a:lnTo>
                    <a:pt x="2800" y="1440"/>
                  </a:lnTo>
                  <a:lnTo>
                    <a:pt x="2808" y="1496"/>
                  </a:lnTo>
                  <a:lnTo>
                    <a:pt x="2808" y="1832"/>
                  </a:lnTo>
                  <a:lnTo>
                    <a:pt x="2808" y="2112"/>
                  </a:lnTo>
                  <a:lnTo>
                    <a:pt x="2808" y="1472"/>
                  </a:lnTo>
                  <a:lnTo>
                    <a:pt x="2808" y="1656"/>
                  </a:lnTo>
                  <a:lnTo>
                    <a:pt x="2808" y="1608"/>
                  </a:lnTo>
                  <a:lnTo>
                    <a:pt x="2808" y="1576"/>
                  </a:lnTo>
                  <a:lnTo>
                    <a:pt x="2808" y="2152"/>
                  </a:lnTo>
                  <a:lnTo>
                    <a:pt x="2808" y="1920"/>
                  </a:lnTo>
                  <a:lnTo>
                    <a:pt x="2816" y="1880"/>
                  </a:lnTo>
                  <a:lnTo>
                    <a:pt x="2816" y="1832"/>
                  </a:lnTo>
                  <a:lnTo>
                    <a:pt x="2816" y="1784"/>
                  </a:lnTo>
                  <a:lnTo>
                    <a:pt x="2816" y="1688"/>
                  </a:lnTo>
                  <a:lnTo>
                    <a:pt x="2816" y="1656"/>
                  </a:lnTo>
                  <a:lnTo>
                    <a:pt x="2816" y="1944"/>
                  </a:lnTo>
                  <a:lnTo>
                    <a:pt x="2816" y="1992"/>
                  </a:lnTo>
                  <a:lnTo>
                    <a:pt x="2816" y="1720"/>
                  </a:lnTo>
                  <a:lnTo>
                    <a:pt x="2816" y="1840"/>
                  </a:lnTo>
                  <a:lnTo>
                    <a:pt x="2824" y="1200"/>
                  </a:lnTo>
                  <a:lnTo>
                    <a:pt x="2824" y="1936"/>
                  </a:lnTo>
                  <a:lnTo>
                    <a:pt x="2824" y="1872"/>
                  </a:lnTo>
                  <a:lnTo>
                    <a:pt x="2824" y="1872"/>
                  </a:lnTo>
                  <a:lnTo>
                    <a:pt x="2824" y="1584"/>
                  </a:lnTo>
                  <a:lnTo>
                    <a:pt x="2824" y="1664"/>
                  </a:lnTo>
                  <a:lnTo>
                    <a:pt x="2824" y="1752"/>
                  </a:lnTo>
                  <a:lnTo>
                    <a:pt x="2824" y="1840"/>
                  </a:lnTo>
                  <a:lnTo>
                    <a:pt x="2824" y="1848"/>
                  </a:lnTo>
                  <a:lnTo>
                    <a:pt x="2832" y="1792"/>
                  </a:lnTo>
                  <a:lnTo>
                    <a:pt x="2832" y="1768"/>
                  </a:lnTo>
                  <a:lnTo>
                    <a:pt x="2832" y="1776"/>
                  </a:lnTo>
                  <a:lnTo>
                    <a:pt x="2832" y="1784"/>
                  </a:lnTo>
                  <a:lnTo>
                    <a:pt x="2832" y="1688"/>
                  </a:lnTo>
                  <a:lnTo>
                    <a:pt x="2832" y="1576"/>
                  </a:lnTo>
                  <a:lnTo>
                    <a:pt x="2832" y="1960"/>
                  </a:lnTo>
                  <a:lnTo>
                    <a:pt x="2832" y="1872"/>
                  </a:lnTo>
                  <a:lnTo>
                    <a:pt x="2832" y="1688"/>
                  </a:lnTo>
                  <a:lnTo>
                    <a:pt x="2840" y="1456"/>
                  </a:lnTo>
                  <a:lnTo>
                    <a:pt x="2840" y="1728"/>
                  </a:lnTo>
                  <a:lnTo>
                    <a:pt x="2840" y="1576"/>
                  </a:lnTo>
                  <a:lnTo>
                    <a:pt x="2840" y="1368"/>
                  </a:lnTo>
                  <a:lnTo>
                    <a:pt x="2840" y="1400"/>
                  </a:lnTo>
                  <a:lnTo>
                    <a:pt x="2840" y="1560"/>
                  </a:lnTo>
                  <a:lnTo>
                    <a:pt x="2840" y="1752"/>
                  </a:lnTo>
                  <a:lnTo>
                    <a:pt x="2840" y="1752"/>
                  </a:lnTo>
                  <a:lnTo>
                    <a:pt x="2840" y="1760"/>
                  </a:lnTo>
                  <a:lnTo>
                    <a:pt x="2848" y="1408"/>
                  </a:lnTo>
                  <a:lnTo>
                    <a:pt x="2848" y="1408"/>
                  </a:lnTo>
                  <a:lnTo>
                    <a:pt x="2848" y="1416"/>
                  </a:lnTo>
                  <a:lnTo>
                    <a:pt x="2848" y="1808"/>
                  </a:lnTo>
                  <a:lnTo>
                    <a:pt x="2848" y="1576"/>
                  </a:lnTo>
                  <a:lnTo>
                    <a:pt x="2848" y="1384"/>
                  </a:lnTo>
                  <a:lnTo>
                    <a:pt x="2848" y="1424"/>
                  </a:lnTo>
                  <a:lnTo>
                    <a:pt x="2848" y="1456"/>
                  </a:lnTo>
                  <a:lnTo>
                    <a:pt x="2848" y="1800"/>
                  </a:lnTo>
                  <a:lnTo>
                    <a:pt x="2856" y="1704"/>
                  </a:lnTo>
                  <a:lnTo>
                    <a:pt x="2856" y="1616"/>
                  </a:lnTo>
                  <a:lnTo>
                    <a:pt x="2856" y="1704"/>
                  </a:lnTo>
                  <a:lnTo>
                    <a:pt x="2856" y="1704"/>
                  </a:lnTo>
                  <a:lnTo>
                    <a:pt x="2856" y="1368"/>
                  </a:lnTo>
                  <a:lnTo>
                    <a:pt x="2856" y="1416"/>
                  </a:lnTo>
                  <a:lnTo>
                    <a:pt x="2856" y="1472"/>
                  </a:lnTo>
                  <a:lnTo>
                    <a:pt x="2856" y="1664"/>
                  </a:lnTo>
                  <a:lnTo>
                    <a:pt x="2856" y="1720"/>
                  </a:lnTo>
                  <a:lnTo>
                    <a:pt x="2864" y="1768"/>
                  </a:lnTo>
                  <a:lnTo>
                    <a:pt x="2864" y="1816"/>
                  </a:lnTo>
                  <a:lnTo>
                    <a:pt x="2864" y="1696"/>
                  </a:lnTo>
                  <a:lnTo>
                    <a:pt x="2864" y="1816"/>
                  </a:lnTo>
                  <a:lnTo>
                    <a:pt x="2864" y="1648"/>
                  </a:lnTo>
                  <a:lnTo>
                    <a:pt x="2864" y="1600"/>
                  </a:lnTo>
                  <a:lnTo>
                    <a:pt x="2864" y="1720"/>
                  </a:lnTo>
                  <a:lnTo>
                    <a:pt x="2864" y="1592"/>
                  </a:lnTo>
                  <a:lnTo>
                    <a:pt x="2864" y="1560"/>
                  </a:lnTo>
                  <a:lnTo>
                    <a:pt x="2872" y="1536"/>
                  </a:lnTo>
                  <a:lnTo>
                    <a:pt x="2872" y="1744"/>
                  </a:lnTo>
                  <a:lnTo>
                    <a:pt x="2872" y="1776"/>
                  </a:lnTo>
                  <a:lnTo>
                    <a:pt x="2872" y="1688"/>
                  </a:lnTo>
                  <a:lnTo>
                    <a:pt x="2872" y="1632"/>
                  </a:lnTo>
                  <a:lnTo>
                    <a:pt x="2872" y="1544"/>
                  </a:lnTo>
                  <a:lnTo>
                    <a:pt x="2872" y="1512"/>
                  </a:lnTo>
                  <a:lnTo>
                    <a:pt x="2872" y="1880"/>
                  </a:lnTo>
                  <a:lnTo>
                    <a:pt x="2872" y="1816"/>
                  </a:lnTo>
                  <a:lnTo>
                    <a:pt x="2880" y="1760"/>
                  </a:lnTo>
                  <a:lnTo>
                    <a:pt x="2880" y="1696"/>
                  </a:lnTo>
                  <a:lnTo>
                    <a:pt x="2880" y="1664"/>
                  </a:lnTo>
                  <a:lnTo>
                    <a:pt x="2880" y="1528"/>
                  </a:lnTo>
                  <a:lnTo>
                    <a:pt x="2880" y="1776"/>
                  </a:lnTo>
                  <a:lnTo>
                    <a:pt x="2880" y="1736"/>
                  </a:lnTo>
                  <a:lnTo>
                    <a:pt x="2880" y="2056"/>
                  </a:lnTo>
                  <a:lnTo>
                    <a:pt x="2880" y="1824"/>
                  </a:lnTo>
                  <a:lnTo>
                    <a:pt x="2880" y="1472"/>
                  </a:lnTo>
                  <a:lnTo>
                    <a:pt x="2888" y="1728"/>
                  </a:lnTo>
                  <a:lnTo>
                    <a:pt x="2888" y="1936"/>
                  </a:lnTo>
                  <a:lnTo>
                    <a:pt x="2888" y="1656"/>
                  </a:lnTo>
                  <a:lnTo>
                    <a:pt x="2888" y="1736"/>
                  </a:lnTo>
                  <a:lnTo>
                    <a:pt x="2888" y="1472"/>
                  </a:lnTo>
                  <a:lnTo>
                    <a:pt x="2888" y="1728"/>
                  </a:lnTo>
                  <a:lnTo>
                    <a:pt x="2888" y="1552"/>
                  </a:lnTo>
                  <a:lnTo>
                    <a:pt x="2888" y="1720"/>
                  </a:lnTo>
                  <a:lnTo>
                    <a:pt x="2888" y="1624"/>
                  </a:lnTo>
                  <a:lnTo>
                    <a:pt x="2896" y="1392"/>
                  </a:lnTo>
                  <a:lnTo>
                    <a:pt x="2896" y="1440"/>
                  </a:lnTo>
                  <a:lnTo>
                    <a:pt x="2896" y="1816"/>
                  </a:lnTo>
                  <a:lnTo>
                    <a:pt x="2896" y="1784"/>
                  </a:lnTo>
                  <a:lnTo>
                    <a:pt x="2896" y="1760"/>
                  </a:lnTo>
                  <a:lnTo>
                    <a:pt x="2896" y="1488"/>
                  </a:lnTo>
                  <a:lnTo>
                    <a:pt x="2896" y="1768"/>
                  </a:lnTo>
                  <a:lnTo>
                    <a:pt x="2896" y="1672"/>
                  </a:lnTo>
                  <a:lnTo>
                    <a:pt x="2896" y="1560"/>
                  </a:lnTo>
                  <a:lnTo>
                    <a:pt x="2904" y="1880"/>
                  </a:lnTo>
                  <a:lnTo>
                    <a:pt x="2904" y="1648"/>
                  </a:lnTo>
                  <a:lnTo>
                    <a:pt x="2904" y="1904"/>
                  </a:lnTo>
                  <a:lnTo>
                    <a:pt x="2904" y="1616"/>
                  </a:lnTo>
                  <a:lnTo>
                    <a:pt x="2904" y="1648"/>
                  </a:lnTo>
                  <a:lnTo>
                    <a:pt x="2904" y="1904"/>
                  </a:lnTo>
                  <a:lnTo>
                    <a:pt x="2904" y="1920"/>
                  </a:lnTo>
                  <a:lnTo>
                    <a:pt x="2904" y="1712"/>
                  </a:lnTo>
                  <a:lnTo>
                    <a:pt x="2904" y="1832"/>
                  </a:lnTo>
                  <a:lnTo>
                    <a:pt x="2912" y="1728"/>
                  </a:lnTo>
                  <a:lnTo>
                    <a:pt x="2912" y="1640"/>
                  </a:lnTo>
                  <a:lnTo>
                    <a:pt x="2912" y="1664"/>
                  </a:lnTo>
                  <a:lnTo>
                    <a:pt x="2912" y="1744"/>
                  </a:lnTo>
                  <a:lnTo>
                    <a:pt x="2912" y="1776"/>
                  </a:lnTo>
                  <a:lnTo>
                    <a:pt x="2912" y="1624"/>
                  </a:lnTo>
                  <a:lnTo>
                    <a:pt x="2912" y="1472"/>
                  </a:lnTo>
                  <a:lnTo>
                    <a:pt x="2912" y="1864"/>
                  </a:lnTo>
                  <a:lnTo>
                    <a:pt x="2912" y="1784"/>
                  </a:lnTo>
                  <a:lnTo>
                    <a:pt x="2920" y="1560"/>
                  </a:lnTo>
                  <a:lnTo>
                    <a:pt x="2920" y="1656"/>
                  </a:lnTo>
                  <a:lnTo>
                    <a:pt x="2920" y="1544"/>
                  </a:lnTo>
                  <a:lnTo>
                    <a:pt x="2920" y="1416"/>
                  </a:lnTo>
                  <a:lnTo>
                    <a:pt x="2920" y="1640"/>
                  </a:lnTo>
                  <a:lnTo>
                    <a:pt x="2920" y="1608"/>
                  </a:lnTo>
                  <a:lnTo>
                    <a:pt x="2920" y="2016"/>
                  </a:lnTo>
                  <a:lnTo>
                    <a:pt x="2920" y="1928"/>
                  </a:lnTo>
                  <a:lnTo>
                    <a:pt x="2928" y="1848"/>
                  </a:lnTo>
                  <a:lnTo>
                    <a:pt x="2928" y="1760"/>
                  </a:lnTo>
                  <a:lnTo>
                    <a:pt x="2928" y="1776"/>
                  </a:lnTo>
                  <a:lnTo>
                    <a:pt x="2928" y="1816"/>
                  </a:lnTo>
                  <a:lnTo>
                    <a:pt x="2928" y="1848"/>
                  </a:lnTo>
                  <a:lnTo>
                    <a:pt x="2928" y="1880"/>
                  </a:lnTo>
                  <a:lnTo>
                    <a:pt x="2928" y="1904"/>
                  </a:lnTo>
                  <a:lnTo>
                    <a:pt x="2928" y="1896"/>
                  </a:lnTo>
                  <a:lnTo>
                    <a:pt x="2928" y="1888"/>
                  </a:lnTo>
                  <a:lnTo>
                    <a:pt x="2936" y="1888"/>
                  </a:lnTo>
                  <a:lnTo>
                    <a:pt x="2936" y="1880"/>
                  </a:lnTo>
                  <a:lnTo>
                    <a:pt x="2936" y="1856"/>
                  </a:lnTo>
                  <a:lnTo>
                    <a:pt x="2936" y="1840"/>
                  </a:lnTo>
                  <a:lnTo>
                    <a:pt x="2936" y="1816"/>
                  </a:lnTo>
                  <a:lnTo>
                    <a:pt x="2936" y="1800"/>
                  </a:lnTo>
                  <a:lnTo>
                    <a:pt x="2936" y="1848"/>
                  </a:lnTo>
                  <a:lnTo>
                    <a:pt x="2936" y="1928"/>
                  </a:lnTo>
                  <a:lnTo>
                    <a:pt x="2936" y="1968"/>
                  </a:lnTo>
                  <a:lnTo>
                    <a:pt x="2944" y="2016"/>
                  </a:lnTo>
                  <a:lnTo>
                    <a:pt x="2944" y="2056"/>
                  </a:lnTo>
                  <a:lnTo>
                    <a:pt x="2944" y="2088"/>
                  </a:lnTo>
                  <a:lnTo>
                    <a:pt x="2944" y="1808"/>
                  </a:lnTo>
                  <a:lnTo>
                    <a:pt x="2944" y="1792"/>
                  </a:lnTo>
                  <a:lnTo>
                    <a:pt x="2944" y="1560"/>
                  </a:lnTo>
                  <a:lnTo>
                    <a:pt x="2944" y="1992"/>
                  </a:lnTo>
                  <a:lnTo>
                    <a:pt x="2944" y="1848"/>
                  </a:lnTo>
                  <a:lnTo>
                    <a:pt x="2944" y="1528"/>
                  </a:lnTo>
                  <a:lnTo>
                    <a:pt x="2952" y="1768"/>
                  </a:lnTo>
                  <a:lnTo>
                    <a:pt x="2952" y="1752"/>
                  </a:lnTo>
                  <a:lnTo>
                    <a:pt x="2952" y="1648"/>
                  </a:lnTo>
                  <a:lnTo>
                    <a:pt x="2952" y="1784"/>
                  </a:lnTo>
                  <a:lnTo>
                    <a:pt x="2952" y="1912"/>
                  </a:lnTo>
                  <a:lnTo>
                    <a:pt x="2952" y="1608"/>
                  </a:lnTo>
                  <a:lnTo>
                    <a:pt x="2952" y="1528"/>
                  </a:lnTo>
                  <a:lnTo>
                    <a:pt x="2952" y="1656"/>
                  </a:lnTo>
                  <a:lnTo>
                    <a:pt x="2952" y="1792"/>
                  </a:lnTo>
                  <a:lnTo>
                    <a:pt x="2960" y="1744"/>
                  </a:lnTo>
                  <a:lnTo>
                    <a:pt x="2960" y="1544"/>
                  </a:lnTo>
                  <a:lnTo>
                    <a:pt x="2960" y="1400"/>
                  </a:lnTo>
                  <a:lnTo>
                    <a:pt x="2960" y="1464"/>
                  </a:lnTo>
                  <a:lnTo>
                    <a:pt x="2960" y="1528"/>
                  </a:lnTo>
                  <a:lnTo>
                    <a:pt x="2960" y="1760"/>
                  </a:lnTo>
                  <a:lnTo>
                    <a:pt x="2960" y="1832"/>
                  </a:lnTo>
                  <a:lnTo>
                    <a:pt x="2960" y="1544"/>
                  </a:lnTo>
                  <a:lnTo>
                    <a:pt x="2960" y="1552"/>
                  </a:lnTo>
                  <a:lnTo>
                    <a:pt x="2968" y="1560"/>
                  </a:lnTo>
                  <a:lnTo>
                    <a:pt x="2968" y="1624"/>
                  </a:lnTo>
                  <a:lnTo>
                    <a:pt x="2968" y="1616"/>
                  </a:lnTo>
                  <a:lnTo>
                    <a:pt x="2968" y="1456"/>
                  </a:lnTo>
                  <a:lnTo>
                    <a:pt x="2968" y="1672"/>
                  </a:lnTo>
                  <a:lnTo>
                    <a:pt x="2968" y="1824"/>
                  </a:lnTo>
                  <a:lnTo>
                    <a:pt x="2968" y="1872"/>
                  </a:lnTo>
                  <a:lnTo>
                    <a:pt x="2968" y="1544"/>
                  </a:lnTo>
                  <a:lnTo>
                    <a:pt x="2968" y="1568"/>
                  </a:lnTo>
                  <a:lnTo>
                    <a:pt x="2976" y="1712"/>
                  </a:lnTo>
                  <a:lnTo>
                    <a:pt x="2976" y="1744"/>
                  </a:lnTo>
                  <a:lnTo>
                    <a:pt x="2976" y="1712"/>
                  </a:lnTo>
                  <a:lnTo>
                    <a:pt x="2976" y="1520"/>
                  </a:lnTo>
                  <a:lnTo>
                    <a:pt x="2976" y="1496"/>
                  </a:lnTo>
                  <a:lnTo>
                    <a:pt x="2976" y="1728"/>
                  </a:lnTo>
                  <a:lnTo>
                    <a:pt x="2976" y="1568"/>
                  </a:lnTo>
                  <a:lnTo>
                    <a:pt x="2976" y="1560"/>
                  </a:lnTo>
                  <a:lnTo>
                    <a:pt x="2976" y="1896"/>
                  </a:lnTo>
                  <a:lnTo>
                    <a:pt x="2984" y="1536"/>
                  </a:lnTo>
                  <a:lnTo>
                    <a:pt x="2984" y="1824"/>
                  </a:lnTo>
                  <a:lnTo>
                    <a:pt x="2984" y="1544"/>
                  </a:lnTo>
                  <a:lnTo>
                    <a:pt x="2984" y="1712"/>
                  </a:lnTo>
                  <a:lnTo>
                    <a:pt x="2984" y="1680"/>
                  </a:lnTo>
                  <a:lnTo>
                    <a:pt x="2984" y="1456"/>
                  </a:lnTo>
                  <a:lnTo>
                    <a:pt x="2984" y="1464"/>
                  </a:lnTo>
                  <a:lnTo>
                    <a:pt x="2984" y="1536"/>
                  </a:lnTo>
                  <a:lnTo>
                    <a:pt x="2984" y="1976"/>
                  </a:lnTo>
                  <a:lnTo>
                    <a:pt x="2992" y="1792"/>
                  </a:lnTo>
                  <a:lnTo>
                    <a:pt x="2992" y="1600"/>
                  </a:lnTo>
                  <a:lnTo>
                    <a:pt x="2992" y="1416"/>
                  </a:lnTo>
                  <a:lnTo>
                    <a:pt x="2992" y="1616"/>
                  </a:lnTo>
                  <a:lnTo>
                    <a:pt x="2992" y="1624"/>
                  </a:lnTo>
                  <a:lnTo>
                    <a:pt x="2992" y="1848"/>
                  </a:lnTo>
                  <a:lnTo>
                    <a:pt x="2992" y="1808"/>
                  </a:lnTo>
                  <a:lnTo>
                    <a:pt x="2992" y="1536"/>
                  </a:lnTo>
                  <a:lnTo>
                    <a:pt x="2992" y="1592"/>
                  </a:lnTo>
                  <a:lnTo>
                    <a:pt x="3000" y="1784"/>
                  </a:lnTo>
                  <a:lnTo>
                    <a:pt x="3000" y="1576"/>
                  </a:lnTo>
                  <a:lnTo>
                    <a:pt x="3000" y="1488"/>
                  </a:lnTo>
                  <a:lnTo>
                    <a:pt x="3000" y="1600"/>
                  </a:lnTo>
                  <a:lnTo>
                    <a:pt x="3000" y="2000"/>
                  </a:lnTo>
                  <a:lnTo>
                    <a:pt x="3000" y="1888"/>
                  </a:lnTo>
                  <a:lnTo>
                    <a:pt x="3000" y="1736"/>
                  </a:lnTo>
                  <a:lnTo>
                    <a:pt x="3000" y="1584"/>
                  </a:lnTo>
                  <a:lnTo>
                    <a:pt x="3000" y="1592"/>
                  </a:lnTo>
                  <a:lnTo>
                    <a:pt x="3008" y="1752"/>
                  </a:lnTo>
                  <a:lnTo>
                    <a:pt x="3008" y="1576"/>
                  </a:lnTo>
                  <a:lnTo>
                    <a:pt x="3008" y="1584"/>
                  </a:lnTo>
                  <a:lnTo>
                    <a:pt x="3008" y="1544"/>
                  </a:lnTo>
                  <a:lnTo>
                    <a:pt x="3008" y="1624"/>
                  </a:lnTo>
                  <a:lnTo>
                    <a:pt x="3008" y="1792"/>
                  </a:lnTo>
                  <a:lnTo>
                    <a:pt x="3008" y="1568"/>
                  </a:lnTo>
                  <a:lnTo>
                    <a:pt x="3008" y="1384"/>
                  </a:lnTo>
                  <a:lnTo>
                    <a:pt x="3008" y="1448"/>
                  </a:lnTo>
                  <a:lnTo>
                    <a:pt x="3016" y="1592"/>
                  </a:lnTo>
                  <a:lnTo>
                    <a:pt x="3016" y="1744"/>
                  </a:lnTo>
                  <a:lnTo>
                    <a:pt x="3016" y="1568"/>
                  </a:lnTo>
                  <a:lnTo>
                    <a:pt x="3016" y="1504"/>
                  </a:lnTo>
                  <a:lnTo>
                    <a:pt x="3016" y="1760"/>
                  </a:lnTo>
                  <a:lnTo>
                    <a:pt x="3016" y="1576"/>
                  </a:lnTo>
                  <a:lnTo>
                    <a:pt x="3016" y="1872"/>
                  </a:lnTo>
                  <a:lnTo>
                    <a:pt x="3016" y="1976"/>
                  </a:lnTo>
                  <a:lnTo>
                    <a:pt x="3016" y="1488"/>
                  </a:lnTo>
                  <a:lnTo>
                    <a:pt x="3024" y="1680"/>
                  </a:lnTo>
                  <a:lnTo>
                    <a:pt x="3024" y="1616"/>
                  </a:lnTo>
                  <a:lnTo>
                    <a:pt x="3024" y="1528"/>
                  </a:lnTo>
                  <a:lnTo>
                    <a:pt x="3024" y="1552"/>
                  </a:lnTo>
                  <a:lnTo>
                    <a:pt x="3024" y="1664"/>
                  </a:lnTo>
                  <a:lnTo>
                    <a:pt x="3024" y="1568"/>
                  </a:lnTo>
                  <a:lnTo>
                    <a:pt x="3024" y="1672"/>
                  </a:lnTo>
                  <a:lnTo>
                    <a:pt x="3024" y="1672"/>
                  </a:lnTo>
                  <a:lnTo>
                    <a:pt x="3024" y="1640"/>
                  </a:lnTo>
                  <a:lnTo>
                    <a:pt x="3032" y="1768"/>
                  </a:lnTo>
                  <a:lnTo>
                    <a:pt x="3032" y="1704"/>
                  </a:lnTo>
                  <a:lnTo>
                    <a:pt x="3032" y="1648"/>
                  </a:lnTo>
                  <a:lnTo>
                    <a:pt x="3032" y="1592"/>
                  </a:lnTo>
                  <a:lnTo>
                    <a:pt x="3032" y="1744"/>
                  </a:lnTo>
                  <a:lnTo>
                    <a:pt x="3032" y="1592"/>
                  </a:lnTo>
                  <a:lnTo>
                    <a:pt x="3032" y="1640"/>
                  </a:lnTo>
                  <a:lnTo>
                    <a:pt x="3032" y="1528"/>
                  </a:lnTo>
                  <a:lnTo>
                    <a:pt x="3032" y="1872"/>
                  </a:lnTo>
                  <a:lnTo>
                    <a:pt x="3040" y="1720"/>
                  </a:lnTo>
                  <a:lnTo>
                    <a:pt x="3040" y="1688"/>
                  </a:lnTo>
                  <a:lnTo>
                    <a:pt x="3040" y="1584"/>
                  </a:lnTo>
                  <a:lnTo>
                    <a:pt x="3040" y="1536"/>
                  </a:lnTo>
                  <a:lnTo>
                    <a:pt x="3040" y="1696"/>
                  </a:lnTo>
                  <a:lnTo>
                    <a:pt x="3040" y="1680"/>
                  </a:lnTo>
                  <a:lnTo>
                    <a:pt x="3040" y="1472"/>
                  </a:lnTo>
                  <a:lnTo>
                    <a:pt x="3040" y="1568"/>
                  </a:lnTo>
                  <a:lnTo>
                    <a:pt x="3048" y="1456"/>
                  </a:lnTo>
                  <a:lnTo>
                    <a:pt x="3048" y="1904"/>
                  </a:lnTo>
                  <a:lnTo>
                    <a:pt x="3048" y="1480"/>
                  </a:lnTo>
                  <a:lnTo>
                    <a:pt x="3048" y="1536"/>
                  </a:lnTo>
                  <a:lnTo>
                    <a:pt x="3048" y="1592"/>
                  </a:lnTo>
                  <a:lnTo>
                    <a:pt x="3048" y="1600"/>
                  </a:lnTo>
                  <a:lnTo>
                    <a:pt x="3048" y="1592"/>
                  </a:lnTo>
                  <a:lnTo>
                    <a:pt x="3048" y="1568"/>
                  </a:lnTo>
                  <a:lnTo>
                    <a:pt x="3048" y="1600"/>
                  </a:lnTo>
                  <a:lnTo>
                    <a:pt x="3056" y="1448"/>
                  </a:lnTo>
                  <a:lnTo>
                    <a:pt x="3056" y="1480"/>
                  </a:lnTo>
                  <a:lnTo>
                    <a:pt x="3056" y="1976"/>
                  </a:lnTo>
                  <a:lnTo>
                    <a:pt x="3056" y="1736"/>
                  </a:lnTo>
                  <a:lnTo>
                    <a:pt x="3056" y="1544"/>
                  </a:lnTo>
                  <a:lnTo>
                    <a:pt x="3056" y="1568"/>
                  </a:lnTo>
                  <a:lnTo>
                    <a:pt x="3056" y="1496"/>
                  </a:lnTo>
                  <a:lnTo>
                    <a:pt x="3056" y="1400"/>
                  </a:lnTo>
                  <a:lnTo>
                    <a:pt x="3056" y="1408"/>
                  </a:lnTo>
                  <a:lnTo>
                    <a:pt x="3064" y="1648"/>
                  </a:lnTo>
                  <a:lnTo>
                    <a:pt x="3064" y="1656"/>
                  </a:lnTo>
                  <a:lnTo>
                    <a:pt x="3064" y="1720"/>
                  </a:lnTo>
                  <a:lnTo>
                    <a:pt x="3064" y="1680"/>
                  </a:lnTo>
                  <a:lnTo>
                    <a:pt x="3064" y="1976"/>
                  </a:lnTo>
                  <a:lnTo>
                    <a:pt x="3064" y="1912"/>
                  </a:lnTo>
                  <a:lnTo>
                    <a:pt x="3064" y="1632"/>
                  </a:lnTo>
                  <a:lnTo>
                    <a:pt x="3064" y="1616"/>
                  </a:lnTo>
                  <a:lnTo>
                    <a:pt x="3064" y="1752"/>
                  </a:lnTo>
                  <a:lnTo>
                    <a:pt x="3072" y="1704"/>
                  </a:lnTo>
                  <a:lnTo>
                    <a:pt x="3072" y="1680"/>
                  </a:lnTo>
                  <a:lnTo>
                    <a:pt x="3072" y="1792"/>
                  </a:lnTo>
                  <a:lnTo>
                    <a:pt x="3072" y="1784"/>
                  </a:lnTo>
                  <a:lnTo>
                    <a:pt x="3072" y="1840"/>
                  </a:lnTo>
                  <a:lnTo>
                    <a:pt x="3072" y="1808"/>
                  </a:lnTo>
                  <a:lnTo>
                    <a:pt x="3072" y="1728"/>
                  </a:lnTo>
                  <a:lnTo>
                    <a:pt x="3072" y="1752"/>
                  </a:lnTo>
                  <a:lnTo>
                    <a:pt x="3072" y="1608"/>
                  </a:lnTo>
                  <a:lnTo>
                    <a:pt x="3080" y="1808"/>
                  </a:lnTo>
                  <a:lnTo>
                    <a:pt x="3080" y="1736"/>
                  </a:lnTo>
                  <a:lnTo>
                    <a:pt x="3080" y="1704"/>
                  </a:lnTo>
                  <a:lnTo>
                    <a:pt x="3080" y="1712"/>
                  </a:lnTo>
                  <a:lnTo>
                    <a:pt x="3080" y="1720"/>
                  </a:lnTo>
                  <a:lnTo>
                    <a:pt x="3080" y="1704"/>
                  </a:lnTo>
                  <a:lnTo>
                    <a:pt x="3080" y="1696"/>
                  </a:lnTo>
                  <a:lnTo>
                    <a:pt x="3080" y="1752"/>
                  </a:lnTo>
                  <a:lnTo>
                    <a:pt x="3080" y="1760"/>
                  </a:lnTo>
                  <a:lnTo>
                    <a:pt x="3088" y="1768"/>
                  </a:lnTo>
                  <a:lnTo>
                    <a:pt x="3088" y="1616"/>
                  </a:lnTo>
                  <a:lnTo>
                    <a:pt x="3088" y="1696"/>
                  </a:lnTo>
                  <a:lnTo>
                    <a:pt x="3088" y="1720"/>
                  </a:lnTo>
                  <a:lnTo>
                    <a:pt x="3088" y="1744"/>
                  </a:lnTo>
                  <a:lnTo>
                    <a:pt x="3088" y="1616"/>
                  </a:lnTo>
                  <a:lnTo>
                    <a:pt x="3088" y="1840"/>
                  </a:lnTo>
                  <a:lnTo>
                    <a:pt x="3088" y="1744"/>
                  </a:lnTo>
                  <a:lnTo>
                    <a:pt x="3088" y="1752"/>
                  </a:lnTo>
                  <a:lnTo>
                    <a:pt x="3096" y="1560"/>
                  </a:lnTo>
                  <a:lnTo>
                    <a:pt x="3096" y="1808"/>
                  </a:lnTo>
                  <a:lnTo>
                    <a:pt x="3096" y="1640"/>
                  </a:lnTo>
                  <a:lnTo>
                    <a:pt x="3096" y="1640"/>
                  </a:lnTo>
                  <a:lnTo>
                    <a:pt x="3096" y="1576"/>
                  </a:lnTo>
                  <a:lnTo>
                    <a:pt x="3096" y="1632"/>
                  </a:lnTo>
                  <a:lnTo>
                    <a:pt x="3096" y="1696"/>
                  </a:lnTo>
                  <a:lnTo>
                    <a:pt x="3096" y="1808"/>
                  </a:lnTo>
                  <a:lnTo>
                    <a:pt x="3096" y="1776"/>
                  </a:lnTo>
                  <a:lnTo>
                    <a:pt x="3104" y="1648"/>
                  </a:lnTo>
                  <a:lnTo>
                    <a:pt x="3104" y="1872"/>
                  </a:lnTo>
                  <a:lnTo>
                    <a:pt x="3104" y="1648"/>
                  </a:lnTo>
                  <a:lnTo>
                    <a:pt x="3104" y="1816"/>
                  </a:lnTo>
                  <a:lnTo>
                    <a:pt x="3104" y="1752"/>
                  </a:lnTo>
                  <a:lnTo>
                    <a:pt x="3104" y="1728"/>
                  </a:lnTo>
                  <a:lnTo>
                    <a:pt x="3104" y="1672"/>
                  </a:lnTo>
                  <a:lnTo>
                    <a:pt x="3104" y="1576"/>
                  </a:lnTo>
                  <a:lnTo>
                    <a:pt x="3104" y="1984"/>
                  </a:lnTo>
                  <a:lnTo>
                    <a:pt x="3112" y="1752"/>
                  </a:lnTo>
                  <a:lnTo>
                    <a:pt x="3112" y="1680"/>
                  </a:lnTo>
                  <a:lnTo>
                    <a:pt x="3112" y="1664"/>
                  </a:lnTo>
                  <a:lnTo>
                    <a:pt x="3112" y="1680"/>
                  </a:lnTo>
                  <a:lnTo>
                    <a:pt x="3112" y="1616"/>
                  </a:lnTo>
                  <a:lnTo>
                    <a:pt x="3112" y="1480"/>
                  </a:lnTo>
                  <a:lnTo>
                    <a:pt x="3112" y="1680"/>
                  </a:lnTo>
                  <a:lnTo>
                    <a:pt x="3112" y="1640"/>
                  </a:lnTo>
                  <a:lnTo>
                    <a:pt x="3112" y="1712"/>
                  </a:lnTo>
                  <a:lnTo>
                    <a:pt x="3120" y="1752"/>
                  </a:lnTo>
                  <a:lnTo>
                    <a:pt x="3120" y="1776"/>
                  </a:lnTo>
                  <a:lnTo>
                    <a:pt x="3120" y="1664"/>
                  </a:lnTo>
                  <a:lnTo>
                    <a:pt x="3120" y="1928"/>
                  </a:lnTo>
                  <a:lnTo>
                    <a:pt x="3120" y="1600"/>
                  </a:lnTo>
                  <a:lnTo>
                    <a:pt x="3120" y="1608"/>
                  </a:lnTo>
                  <a:lnTo>
                    <a:pt x="3120" y="1752"/>
                  </a:lnTo>
                  <a:lnTo>
                    <a:pt x="3120" y="1656"/>
                  </a:lnTo>
                  <a:lnTo>
                    <a:pt x="3120" y="1784"/>
                  </a:lnTo>
                  <a:lnTo>
                    <a:pt x="3128" y="1624"/>
                  </a:lnTo>
                  <a:lnTo>
                    <a:pt x="3128" y="1664"/>
                  </a:lnTo>
                  <a:lnTo>
                    <a:pt x="3128" y="1752"/>
                  </a:lnTo>
                  <a:lnTo>
                    <a:pt x="3128" y="1664"/>
                  </a:lnTo>
                  <a:lnTo>
                    <a:pt x="3128" y="1712"/>
                  </a:lnTo>
                  <a:lnTo>
                    <a:pt x="3128" y="1640"/>
                  </a:lnTo>
                  <a:lnTo>
                    <a:pt x="3128" y="1640"/>
                  </a:lnTo>
                  <a:lnTo>
                    <a:pt x="3128" y="1736"/>
                  </a:lnTo>
                  <a:lnTo>
                    <a:pt x="3128" y="1712"/>
                  </a:lnTo>
                  <a:lnTo>
                    <a:pt x="3136" y="1704"/>
                  </a:lnTo>
                  <a:lnTo>
                    <a:pt x="3136" y="1640"/>
                  </a:lnTo>
                  <a:lnTo>
                    <a:pt x="3136" y="1648"/>
                  </a:lnTo>
                  <a:lnTo>
                    <a:pt x="3136" y="1656"/>
                  </a:lnTo>
                  <a:lnTo>
                    <a:pt x="3136" y="1904"/>
                  </a:lnTo>
                  <a:lnTo>
                    <a:pt x="3136" y="1672"/>
                  </a:lnTo>
                  <a:lnTo>
                    <a:pt x="3136" y="1728"/>
                  </a:lnTo>
                  <a:lnTo>
                    <a:pt x="3136" y="1912"/>
                  </a:lnTo>
                  <a:lnTo>
                    <a:pt x="3136" y="1632"/>
                  </a:lnTo>
                  <a:lnTo>
                    <a:pt x="3144" y="1640"/>
                  </a:lnTo>
                  <a:lnTo>
                    <a:pt x="3144" y="1752"/>
                  </a:lnTo>
                  <a:lnTo>
                    <a:pt x="3144" y="1736"/>
                  </a:lnTo>
                  <a:lnTo>
                    <a:pt x="3144" y="1928"/>
                  </a:lnTo>
                  <a:lnTo>
                    <a:pt x="3144" y="1744"/>
                  </a:lnTo>
                  <a:lnTo>
                    <a:pt x="3144" y="1752"/>
                  </a:lnTo>
                  <a:lnTo>
                    <a:pt x="3144" y="1848"/>
                  </a:lnTo>
                  <a:lnTo>
                    <a:pt x="3144" y="1696"/>
                  </a:lnTo>
                  <a:lnTo>
                    <a:pt x="3144" y="1704"/>
                  </a:lnTo>
                  <a:lnTo>
                    <a:pt x="3152" y="1904"/>
                  </a:lnTo>
                  <a:lnTo>
                    <a:pt x="3152" y="1824"/>
                  </a:lnTo>
                  <a:lnTo>
                    <a:pt x="3152" y="1776"/>
                  </a:lnTo>
                  <a:lnTo>
                    <a:pt x="3152" y="1992"/>
                  </a:lnTo>
                  <a:lnTo>
                    <a:pt x="3152" y="1656"/>
                  </a:lnTo>
                  <a:lnTo>
                    <a:pt x="3152" y="1608"/>
                  </a:lnTo>
                  <a:lnTo>
                    <a:pt x="3152" y="1680"/>
                  </a:lnTo>
                  <a:lnTo>
                    <a:pt x="3152" y="1808"/>
                  </a:lnTo>
                  <a:lnTo>
                    <a:pt x="3152" y="1664"/>
                  </a:lnTo>
                  <a:lnTo>
                    <a:pt x="3160" y="2000"/>
                  </a:lnTo>
                  <a:lnTo>
                    <a:pt x="3160" y="1776"/>
                  </a:lnTo>
                  <a:lnTo>
                    <a:pt x="3160" y="1840"/>
                  </a:lnTo>
                  <a:lnTo>
                    <a:pt x="3160" y="1704"/>
                  </a:lnTo>
                  <a:lnTo>
                    <a:pt x="3160" y="1696"/>
                  </a:lnTo>
                  <a:lnTo>
                    <a:pt x="3160" y="1784"/>
                  </a:lnTo>
                  <a:lnTo>
                    <a:pt x="3160" y="1904"/>
                  </a:lnTo>
                  <a:lnTo>
                    <a:pt x="3160" y="1808"/>
                  </a:lnTo>
                  <a:lnTo>
                    <a:pt x="3168" y="1648"/>
                  </a:lnTo>
                  <a:lnTo>
                    <a:pt x="3168" y="1872"/>
                  </a:lnTo>
                  <a:lnTo>
                    <a:pt x="3168" y="1728"/>
                  </a:lnTo>
                  <a:lnTo>
                    <a:pt x="3168" y="1904"/>
                  </a:lnTo>
                  <a:lnTo>
                    <a:pt x="3168" y="1720"/>
                  </a:lnTo>
                  <a:lnTo>
                    <a:pt x="3168" y="1552"/>
                  </a:lnTo>
                  <a:lnTo>
                    <a:pt x="3168" y="1672"/>
                  </a:lnTo>
                  <a:lnTo>
                    <a:pt x="3168" y="1672"/>
                  </a:lnTo>
                  <a:lnTo>
                    <a:pt x="3168" y="2080"/>
                  </a:lnTo>
                  <a:lnTo>
                    <a:pt x="3176" y="1912"/>
                  </a:lnTo>
                  <a:lnTo>
                    <a:pt x="3176" y="1696"/>
                  </a:lnTo>
                  <a:lnTo>
                    <a:pt x="3176" y="1576"/>
                  </a:lnTo>
                  <a:lnTo>
                    <a:pt x="3176" y="1808"/>
                  </a:lnTo>
                  <a:lnTo>
                    <a:pt x="3176" y="2040"/>
                  </a:lnTo>
                  <a:lnTo>
                    <a:pt x="3176" y="1688"/>
                  </a:lnTo>
                  <a:lnTo>
                    <a:pt x="3176" y="1648"/>
                  </a:lnTo>
                  <a:lnTo>
                    <a:pt x="3176" y="1560"/>
                  </a:lnTo>
                  <a:lnTo>
                    <a:pt x="3176" y="1672"/>
                  </a:lnTo>
                  <a:lnTo>
                    <a:pt x="3184" y="1608"/>
                  </a:lnTo>
                  <a:lnTo>
                    <a:pt x="3184" y="1624"/>
                  </a:lnTo>
                  <a:lnTo>
                    <a:pt x="3184" y="1528"/>
                  </a:lnTo>
                  <a:lnTo>
                    <a:pt x="3184" y="1488"/>
                  </a:lnTo>
                  <a:lnTo>
                    <a:pt x="3184" y="1984"/>
                  </a:lnTo>
                  <a:lnTo>
                    <a:pt x="3184" y="1496"/>
                  </a:lnTo>
                  <a:lnTo>
                    <a:pt x="3184" y="1528"/>
                  </a:lnTo>
                  <a:lnTo>
                    <a:pt x="3184" y="1568"/>
                  </a:lnTo>
                  <a:lnTo>
                    <a:pt x="3184" y="1656"/>
                  </a:lnTo>
                  <a:lnTo>
                    <a:pt x="3192" y="1728"/>
                  </a:lnTo>
                  <a:lnTo>
                    <a:pt x="3192" y="1760"/>
                  </a:lnTo>
                  <a:lnTo>
                    <a:pt x="3192" y="1608"/>
                  </a:lnTo>
                  <a:lnTo>
                    <a:pt x="3192" y="2080"/>
                  </a:lnTo>
                  <a:lnTo>
                    <a:pt x="3192" y="1528"/>
                  </a:lnTo>
                  <a:lnTo>
                    <a:pt x="3192" y="1608"/>
                  </a:lnTo>
                  <a:lnTo>
                    <a:pt x="3192" y="1512"/>
                  </a:lnTo>
                  <a:lnTo>
                    <a:pt x="3192" y="1576"/>
                  </a:lnTo>
                  <a:lnTo>
                    <a:pt x="3192" y="1752"/>
                  </a:lnTo>
                  <a:lnTo>
                    <a:pt x="3200" y="1592"/>
                  </a:lnTo>
                  <a:lnTo>
                    <a:pt x="3200" y="1592"/>
                  </a:lnTo>
                  <a:lnTo>
                    <a:pt x="3200" y="1904"/>
                  </a:lnTo>
                  <a:lnTo>
                    <a:pt x="3200" y="1752"/>
                  </a:lnTo>
                  <a:lnTo>
                    <a:pt x="3200" y="1616"/>
                  </a:lnTo>
                  <a:lnTo>
                    <a:pt x="3200" y="1592"/>
                  </a:lnTo>
                  <a:lnTo>
                    <a:pt x="3200" y="1616"/>
                  </a:lnTo>
                  <a:lnTo>
                    <a:pt x="3200" y="1784"/>
                  </a:lnTo>
                  <a:lnTo>
                    <a:pt x="3200" y="1544"/>
                  </a:lnTo>
                  <a:lnTo>
                    <a:pt x="3208" y="1576"/>
                  </a:lnTo>
                  <a:lnTo>
                    <a:pt x="3208" y="1776"/>
                  </a:lnTo>
                  <a:lnTo>
                    <a:pt x="3208" y="1592"/>
                  </a:lnTo>
                  <a:lnTo>
                    <a:pt x="3208" y="1648"/>
                  </a:lnTo>
                  <a:lnTo>
                    <a:pt x="3208" y="1808"/>
                  </a:lnTo>
                  <a:lnTo>
                    <a:pt x="3208" y="1848"/>
                  </a:lnTo>
                  <a:lnTo>
                    <a:pt x="3208" y="1744"/>
                  </a:lnTo>
                  <a:lnTo>
                    <a:pt x="3208" y="1624"/>
                  </a:lnTo>
                  <a:lnTo>
                    <a:pt x="3208" y="1712"/>
                  </a:lnTo>
                  <a:lnTo>
                    <a:pt x="3216" y="1712"/>
                  </a:lnTo>
                  <a:lnTo>
                    <a:pt x="3216" y="1592"/>
                  </a:lnTo>
                  <a:lnTo>
                    <a:pt x="3216" y="1744"/>
                  </a:lnTo>
                  <a:lnTo>
                    <a:pt x="3216" y="1560"/>
                  </a:lnTo>
                  <a:lnTo>
                    <a:pt x="3216" y="1832"/>
                  </a:lnTo>
                  <a:lnTo>
                    <a:pt x="3216" y="2072"/>
                  </a:lnTo>
                  <a:lnTo>
                    <a:pt x="3216" y="1784"/>
                  </a:lnTo>
                  <a:lnTo>
                    <a:pt x="3216" y="1600"/>
                  </a:lnTo>
                  <a:lnTo>
                    <a:pt x="3216" y="1560"/>
                  </a:lnTo>
                  <a:lnTo>
                    <a:pt x="3224" y="1544"/>
                  </a:lnTo>
                  <a:lnTo>
                    <a:pt x="3224" y="1968"/>
                  </a:lnTo>
                  <a:lnTo>
                    <a:pt x="3224" y="1696"/>
                  </a:lnTo>
                  <a:lnTo>
                    <a:pt x="3224" y="1728"/>
                  </a:lnTo>
                  <a:lnTo>
                    <a:pt x="3224" y="1496"/>
                  </a:lnTo>
                  <a:lnTo>
                    <a:pt x="3224" y="1640"/>
                  </a:lnTo>
                  <a:lnTo>
                    <a:pt x="3224" y="1736"/>
                  </a:lnTo>
                  <a:lnTo>
                    <a:pt x="3224" y="1832"/>
                  </a:lnTo>
                  <a:lnTo>
                    <a:pt x="3224" y="1592"/>
                  </a:lnTo>
                  <a:lnTo>
                    <a:pt x="3232" y="1672"/>
                  </a:lnTo>
                  <a:lnTo>
                    <a:pt x="3232" y="1568"/>
                  </a:lnTo>
                  <a:lnTo>
                    <a:pt x="3232" y="1672"/>
                  </a:lnTo>
                  <a:lnTo>
                    <a:pt x="3232" y="1640"/>
                  </a:lnTo>
                  <a:lnTo>
                    <a:pt x="3232" y="1696"/>
                  </a:lnTo>
                  <a:lnTo>
                    <a:pt x="3232" y="1560"/>
                  </a:lnTo>
                  <a:lnTo>
                    <a:pt x="3232" y="1560"/>
                  </a:lnTo>
                  <a:lnTo>
                    <a:pt x="3232" y="1288"/>
                  </a:lnTo>
                  <a:lnTo>
                    <a:pt x="3232" y="2024"/>
                  </a:lnTo>
                  <a:lnTo>
                    <a:pt x="3240" y="1672"/>
                  </a:lnTo>
                  <a:lnTo>
                    <a:pt x="3240" y="1896"/>
                  </a:lnTo>
                  <a:lnTo>
                    <a:pt x="3240" y="1664"/>
                  </a:lnTo>
                  <a:lnTo>
                    <a:pt x="3240" y="1600"/>
                  </a:lnTo>
                  <a:lnTo>
                    <a:pt x="3240" y="2384"/>
                  </a:lnTo>
                  <a:lnTo>
                    <a:pt x="3240" y="1696"/>
                  </a:lnTo>
                  <a:lnTo>
                    <a:pt x="3240" y="1808"/>
                  </a:lnTo>
                  <a:lnTo>
                    <a:pt x="3240" y="1592"/>
                  </a:lnTo>
                  <a:lnTo>
                    <a:pt x="3240" y="1608"/>
                  </a:lnTo>
                  <a:lnTo>
                    <a:pt x="3248" y="1504"/>
                  </a:lnTo>
                  <a:lnTo>
                    <a:pt x="3248" y="1672"/>
                  </a:lnTo>
                  <a:lnTo>
                    <a:pt x="3248" y="1520"/>
                  </a:lnTo>
                  <a:lnTo>
                    <a:pt x="3248" y="1400"/>
                  </a:lnTo>
                  <a:lnTo>
                    <a:pt x="3248" y="1672"/>
                  </a:lnTo>
                  <a:lnTo>
                    <a:pt x="3248" y="1568"/>
                  </a:lnTo>
                  <a:lnTo>
                    <a:pt x="3248" y="1552"/>
                  </a:lnTo>
                  <a:lnTo>
                    <a:pt x="3248" y="1680"/>
                  </a:lnTo>
                  <a:lnTo>
                    <a:pt x="3248" y="1648"/>
                  </a:lnTo>
                  <a:lnTo>
                    <a:pt x="3256" y="1656"/>
                  </a:lnTo>
                  <a:lnTo>
                    <a:pt x="3256" y="1728"/>
                  </a:lnTo>
                  <a:lnTo>
                    <a:pt x="3256" y="1792"/>
                  </a:lnTo>
                  <a:lnTo>
                    <a:pt x="3256" y="1648"/>
                  </a:lnTo>
                  <a:lnTo>
                    <a:pt x="3256" y="1688"/>
                  </a:lnTo>
                  <a:lnTo>
                    <a:pt x="3256" y="1640"/>
                  </a:lnTo>
                  <a:lnTo>
                    <a:pt x="3256" y="1568"/>
                  </a:lnTo>
                  <a:lnTo>
                    <a:pt x="3256" y="1712"/>
                  </a:lnTo>
                  <a:lnTo>
                    <a:pt x="3256" y="1608"/>
                  </a:lnTo>
                  <a:lnTo>
                    <a:pt x="3264" y="1680"/>
                  </a:lnTo>
                  <a:lnTo>
                    <a:pt x="3264" y="1688"/>
                  </a:lnTo>
                  <a:lnTo>
                    <a:pt x="3264" y="1480"/>
                  </a:lnTo>
                  <a:lnTo>
                    <a:pt x="3264" y="1496"/>
                  </a:lnTo>
                  <a:lnTo>
                    <a:pt x="3264" y="1616"/>
                  </a:lnTo>
                  <a:lnTo>
                    <a:pt x="3264" y="1624"/>
                  </a:lnTo>
                  <a:lnTo>
                    <a:pt x="3264" y="1808"/>
                  </a:lnTo>
                  <a:lnTo>
                    <a:pt x="3264" y="1544"/>
                  </a:lnTo>
                  <a:lnTo>
                    <a:pt x="3264" y="1712"/>
                  </a:lnTo>
                  <a:lnTo>
                    <a:pt x="3272" y="1784"/>
                  </a:lnTo>
                  <a:lnTo>
                    <a:pt x="3272" y="1496"/>
                  </a:lnTo>
                  <a:lnTo>
                    <a:pt x="3272" y="1368"/>
                  </a:lnTo>
                  <a:lnTo>
                    <a:pt x="3272" y="1544"/>
                  </a:lnTo>
                  <a:lnTo>
                    <a:pt x="3272" y="1520"/>
                  </a:lnTo>
                  <a:lnTo>
                    <a:pt x="3272" y="1448"/>
                  </a:lnTo>
                  <a:lnTo>
                    <a:pt x="3272" y="1512"/>
                  </a:lnTo>
                  <a:lnTo>
                    <a:pt x="3272" y="1632"/>
                  </a:lnTo>
                  <a:lnTo>
                    <a:pt x="3272" y="1544"/>
                  </a:lnTo>
                  <a:lnTo>
                    <a:pt x="3280" y="1424"/>
                  </a:lnTo>
                  <a:lnTo>
                    <a:pt x="3280" y="1528"/>
                  </a:lnTo>
                  <a:lnTo>
                    <a:pt x="3280" y="1544"/>
                  </a:lnTo>
                  <a:lnTo>
                    <a:pt x="3280" y="1344"/>
                  </a:lnTo>
                  <a:lnTo>
                    <a:pt x="3280" y="1408"/>
                  </a:lnTo>
                  <a:lnTo>
                    <a:pt x="3280" y="1456"/>
                  </a:lnTo>
                  <a:lnTo>
                    <a:pt x="3280" y="1448"/>
                  </a:lnTo>
                  <a:lnTo>
                    <a:pt x="3280" y="1352"/>
                  </a:lnTo>
                  <a:lnTo>
                    <a:pt x="3288" y="1408"/>
                  </a:lnTo>
                  <a:lnTo>
                    <a:pt x="3288" y="1408"/>
                  </a:lnTo>
                  <a:lnTo>
                    <a:pt x="3288" y="1544"/>
                  </a:lnTo>
                  <a:lnTo>
                    <a:pt x="3288" y="1520"/>
                  </a:lnTo>
                  <a:lnTo>
                    <a:pt x="3288" y="1496"/>
                  </a:lnTo>
                  <a:lnTo>
                    <a:pt x="3288" y="1408"/>
                  </a:lnTo>
                  <a:lnTo>
                    <a:pt x="3288" y="1400"/>
                  </a:lnTo>
                  <a:lnTo>
                    <a:pt x="3288" y="1456"/>
                  </a:lnTo>
                  <a:lnTo>
                    <a:pt x="3288" y="1504"/>
                  </a:lnTo>
                  <a:lnTo>
                    <a:pt x="3296" y="1456"/>
                  </a:lnTo>
                  <a:lnTo>
                    <a:pt x="3296" y="1352"/>
                  </a:lnTo>
                  <a:lnTo>
                    <a:pt x="3296" y="1536"/>
                  </a:lnTo>
                  <a:lnTo>
                    <a:pt x="3296" y="1376"/>
                  </a:lnTo>
                  <a:lnTo>
                    <a:pt x="3296" y="1408"/>
                  </a:lnTo>
                  <a:lnTo>
                    <a:pt x="3296" y="1704"/>
                  </a:lnTo>
                  <a:lnTo>
                    <a:pt x="3296" y="1544"/>
                  </a:lnTo>
                  <a:lnTo>
                    <a:pt x="3296" y="1504"/>
                  </a:lnTo>
                  <a:lnTo>
                    <a:pt x="3296" y="1416"/>
                  </a:lnTo>
                  <a:lnTo>
                    <a:pt x="3304" y="1496"/>
                  </a:lnTo>
                  <a:lnTo>
                    <a:pt x="3304" y="1656"/>
                  </a:lnTo>
                  <a:lnTo>
                    <a:pt x="3304" y="1520"/>
                  </a:lnTo>
                  <a:lnTo>
                    <a:pt x="3304" y="1328"/>
                  </a:lnTo>
                  <a:lnTo>
                    <a:pt x="3304" y="1352"/>
                  </a:lnTo>
                  <a:lnTo>
                    <a:pt x="3304" y="1464"/>
                  </a:lnTo>
                  <a:lnTo>
                    <a:pt x="3304" y="1744"/>
                  </a:lnTo>
                  <a:lnTo>
                    <a:pt x="3304" y="1544"/>
                  </a:lnTo>
                  <a:lnTo>
                    <a:pt x="3304" y="1512"/>
                  </a:lnTo>
                  <a:lnTo>
                    <a:pt x="3312" y="1280"/>
                  </a:lnTo>
                  <a:lnTo>
                    <a:pt x="3312" y="1608"/>
                  </a:lnTo>
                  <a:lnTo>
                    <a:pt x="3312" y="1448"/>
                  </a:lnTo>
                  <a:lnTo>
                    <a:pt x="3312" y="1480"/>
                  </a:lnTo>
                  <a:lnTo>
                    <a:pt x="3312" y="1440"/>
                  </a:lnTo>
                  <a:lnTo>
                    <a:pt x="3312" y="1712"/>
                  </a:lnTo>
                  <a:lnTo>
                    <a:pt x="3312" y="1376"/>
                  </a:lnTo>
                  <a:lnTo>
                    <a:pt x="3312" y="2160"/>
                  </a:lnTo>
                  <a:lnTo>
                    <a:pt x="3312" y="1592"/>
                  </a:lnTo>
                  <a:lnTo>
                    <a:pt x="3320" y="1328"/>
                  </a:lnTo>
                  <a:lnTo>
                    <a:pt x="3320" y="1608"/>
                  </a:lnTo>
                  <a:lnTo>
                    <a:pt x="3320" y="1672"/>
                  </a:lnTo>
                  <a:lnTo>
                    <a:pt x="3320" y="1784"/>
                  </a:lnTo>
                  <a:lnTo>
                    <a:pt x="3320" y="1760"/>
                  </a:lnTo>
                  <a:lnTo>
                    <a:pt x="3320" y="1856"/>
                  </a:lnTo>
                  <a:lnTo>
                    <a:pt x="3320" y="1824"/>
                  </a:lnTo>
                  <a:lnTo>
                    <a:pt x="3320" y="1560"/>
                  </a:lnTo>
                  <a:lnTo>
                    <a:pt x="3320" y="1752"/>
                  </a:lnTo>
                  <a:lnTo>
                    <a:pt x="3328" y="1992"/>
                  </a:lnTo>
                  <a:lnTo>
                    <a:pt x="3328" y="1664"/>
                  </a:lnTo>
                  <a:lnTo>
                    <a:pt x="3328" y="1896"/>
                  </a:lnTo>
                  <a:lnTo>
                    <a:pt x="3328" y="1976"/>
                  </a:lnTo>
                  <a:lnTo>
                    <a:pt x="3328" y="1944"/>
                  </a:lnTo>
                  <a:lnTo>
                    <a:pt x="3328" y="2144"/>
                  </a:lnTo>
                  <a:lnTo>
                    <a:pt x="3328" y="1768"/>
                  </a:lnTo>
                  <a:lnTo>
                    <a:pt x="3328" y="2008"/>
                  </a:lnTo>
                  <a:lnTo>
                    <a:pt x="3328" y="1880"/>
                  </a:lnTo>
                  <a:lnTo>
                    <a:pt x="3336" y="1880"/>
                  </a:lnTo>
                  <a:lnTo>
                    <a:pt x="3336" y="1864"/>
                  </a:lnTo>
                  <a:lnTo>
                    <a:pt x="3336" y="2144"/>
                  </a:lnTo>
                  <a:lnTo>
                    <a:pt x="3336" y="2040"/>
                  </a:lnTo>
                  <a:lnTo>
                    <a:pt x="3336" y="2240"/>
                  </a:lnTo>
                  <a:lnTo>
                    <a:pt x="3336" y="2064"/>
                  </a:lnTo>
                  <a:lnTo>
                    <a:pt x="3336" y="2088"/>
                  </a:lnTo>
                  <a:lnTo>
                    <a:pt x="3336" y="2344"/>
                  </a:lnTo>
                  <a:lnTo>
                    <a:pt x="3336" y="1984"/>
                  </a:lnTo>
                  <a:lnTo>
                    <a:pt x="3344" y="2048"/>
                  </a:lnTo>
                  <a:lnTo>
                    <a:pt x="3344" y="1968"/>
                  </a:lnTo>
                  <a:lnTo>
                    <a:pt x="3344" y="2000"/>
                  </a:lnTo>
                  <a:lnTo>
                    <a:pt x="3344" y="2096"/>
                  </a:lnTo>
                  <a:lnTo>
                    <a:pt x="3344" y="2112"/>
                  </a:lnTo>
                  <a:lnTo>
                    <a:pt x="3344" y="2104"/>
                  </a:lnTo>
                  <a:lnTo>
                    <a:pt x="3344" y="2072"/>
                  </a:lnTo>
                  <a:lnTo>
                    <a:pt x="3344" y="2096"/>
                  </a:lnTo>
                  <a:lnTo>
                    <a:pt x="3344" y="2128"/>
                  </a:lnTo>
                  <a:lnTo>
                    <a:pt x="3352" y="2184"/>
                  </a:lnTo>
                  <a:lnTo>
                    <a:pt x="3352" y="2424"/>
                  </a:lnTo>
                  <a:lnTo>
                    <a:pt x="3352" y="1976"/>
                  </a:lnTo>
                  <a:lnTo>
                    <a:pt x="3352" y="2104"/>
                  </a:lnTo>
                  <a:lnTo>
                    <a:pt x="3352" y="2144"/>
                  </a:lnTo>
                  <a:lnTo>
                    <a:pt x="3352" y="2152"/>
                  </a:lnTo>
                  <a:lnTo>
                    <a:pt x="3352" y="2120"/>
                  </a:lnTo>
                  <a:lnTo>
                    <a:pt x="3352" y="2248"/>
                  </a:lnTo>
                  <a:lnTo>
                    <a:pt x="3352" y="2432"/>
                  </a:lnTo>
                  <a:lnTo>
                    <a:pt x="3360" y="2152"/>
                  </a:lnTo>
                  <a:lnTo>
                    <a:pt x="3360" y="2176"/>
                  </a:lnTo>
                  <a:lnTo>
                    <a:pt x="3360" y="2184"/>
                  </a:lnTo>
                  <a:lnTo>
                    <a:pt x="3360" y="2184"/>
                  </a:lnTo>
                  <a:lnTo>
                    <a:pt x="3360" y="2128"/>
                  </a:lnTo>
                  <a:lnTo>
                    <a:pt x="3360" y="2160"/>
                  </a:lnTo>
                  <a:lnTo>
                    <a:pt x="3360" y="2216"/>
                  </a:lnTo>
                  <a:lnTo>
                    <a:pt x="3360" y="2160"/>
                  </a:lnTo>
                  <a:lnTo>
                    <a:pt x="3360" y="2224"/>
                  </a:lnTo>
                  <a:lnTo>
                    <a:pt x="3368" y="2088"/>
                  </a:lnTo>
                  <a:lnTo>
                    <a:pt x="3368" y="2264"/>
                  </a:lnTo>
                  <a:lnTo>
                    <a:pt x="3368" y="2152"/>
                  </a:lnTo>
                  <a:lnTo>
                    <a:pt x="3368" y="2120"/>
                  </a:lnTo>
                  <a:lnTo>
                    <a:pt x="3368" y="2128"/>
                  </a:lnTo>
                  <a:lnTo>
                    <a:pt x="3368" y="2288"/>
                  </a:lnTo>
                  <a:lnTo>
                    <a:pt x="3368" y="2352"/>
                  </a:lnTo>
                  <a:lnTo>
                    <a:pt x="3368" y="2272"/>
                  </a:lnTo>
                  <a:lnTo>
                    <a:pt x="3368" y="2168"/>
                  </a:lnTo>
                  <a:lnTo>
                    <a:pt x="3376" y="2184"/>
                  </a:lnTo>
                  <a:lnTo>
                    <a:pt x="3376" y="2120"/>
                  </a:lnTo>
                  <a:lnTo>
                    <a:pt x="3376" y="1952"/>
                  </a:lnTo>
                  <a:lnTo>
                    <a:pt x="3376" y="2128"/>
                  </a:lnTo>
                  <a:lnTo>
                    <a:pt x="3376" y="2224"/>
                  </a:lnTo>
                  <a:lnTo>
                    <a:pt x="3376" y="2104"/>
                  </a:lnTo>
                  <a:lnTo>
                    <a:pt x="3376" y="2080"/>
                  </a:lnTo>
                  <a:lnTo>
                    <a:pt x="3376" y="2064"/>
                  </a:lnTo>
                  <a:lnTo>
                    <a:pt x="3376" y="2216"/>
                  </a:lnTo>
                  <a:lnTo>
                    <a:pt x="3384" y="2736"/>
                  </a:lnTo>
                  <a:lnTo>
                    <a:pt x="3384" y="2144"/>
                  </a:lnTo>
                  <a:lnTo>
                    <a:pt x="3384" y="2120"/>
                  </a:lnTo>
                  <a:lnTo>
                    <a:pt x="3384" y="2168"/>
                  </a:lnTo>
                  <a:lnTo>
                    <a:pt x="3384" y="2192"/>
                  </a:lnTo>
                  <a:lnTo>
                    <a:pt x="3384" y="2128"/>
                  </a:lnTo>
                  <a:lnTo>
                    <a:pt x="3384" y="2224"/>
                  </a:lnTo>
                  <a:lnTo>
                    <a:pt x="3384" y="2176"/>
                  </a:lnTo>
                  <a:lnTo>
                    <a:pt x="3384" y="2104"/>
                  </a:lnTo>
                  <a:lnTo>
                    <a:pt x="3392" y="2184"/>
                  </a:lnTo>
                  <a:lnTo>
                    <a:pt x="3392" y="2120"/>
                  </a:lnTo>
                  <a:lnTo>
                    <a:pt x="3392" y="2160"/>
                  </a:lnTo>
                  <a:lnTo>
                    <a:pt x="3392" y="2240"/>
                  </a:lnTo>
                  <a:lnTo>
                    <a:pt x="3392" y="2168"/>
                  </a:lnTo>
                  <a:lnTo>
                    <a:pt x="3392" y="2304"/>
                  </a:lnTo>
                  <a:lnTo>
                    <a:pt x="3392" y="2104"/>
                  </a:lnTo>
                  <a:lnTo>
                    <a:pt x="3392" y="2248"/>
                  </a:lnTo>
                  <a:lnTo>
                    <a:pt x="3392" y="2176"/>
                  </a:lnTo>
                  <a:lnTo>
                    <a:pt x="3400" y="2176"/>
                  </a:lnTo>
                  <a:lnTo>
                    <a:pt x="3400" y="2160"/>
                  </a:lnTo>
                  <a:lnTo>
                    <a:pt x="3400" y="2192"/>
                  </a:lnTo>
                  <a:lnTo>
                    <a:pt x="3400" y="2008"/>
                  </a:lnTo>
                  <a:lnTo>
                    <a:pt x="3400" y="2392"/>
                  </a:lnTo>
                  <a:lnTo>
                    <a:pt x="3400" y="2248"/>
                  </a:lnTo>
                  <a:lnTo>
                    <a:pt x="3400" y="2160"/>
                  </a:lnTo>
                  <a:lnTo>
                    <a:pt x="3400" y="2256"/>
                  </a:lnTo>
                  <a:lnTo>
                    <a:pt x="3408" y="2288"/>
                  </a:lnTo>
                  <a:lnTo>
                    <a:pt x="3408" y="2192"/>
                  </a:lnTo>
                  <a:lnTo>
                    <a:pt x="3408" y="2216"/>
                  </a:lnTo>
                  <a:lnTo>
                    <a:pt x="3408" y="2320"/>
                  </a:lnTo>
                  <a:lnTo>
                    <a:pt x="3408" y="2144"/>
                  </a:lnTo>
                  <a:lnTo>
                    <a:pt x="3408" y="2176"/>
                  </a:lnTo>
                  <a:lnTo>
                    <a:pt x="3408" y="2160"/>
                  </a:lnTo>
                  <a:lnTo>
                    <a:pt x="3408" y="2184"/>
                  </a:lnTo>
                  <a:lnTo>
                    <a:pt x="3408" y="2376"/>
                  </a:lnTo>
                  <a:lnTo>
                    <a:pt x="3416" y="2144"/>
                  </a:lnTo>
                  <a:lnTo>
                    <a:pt x="3416" y="2216"/>
                  </a:lnTo>
                  <a:lnTo>
                    <a:pt x="3416" y="2176"/>
                  </a:lnTo>
                  <a:lnTo>
                    <a:pt x="3416" y="2192"/>
                  </a:lnTo>
                  <a:lnTo>
                    <a:pt x="3416" y="2192"/>
                  </a:lnTo>
                  <a:lnTo>
                    <a:pt x="3416" y="2432"/>
                  </a:lnTo>
                  <a:lnTo>
                    <a:pt x="3416" y="2088"/>
                  </a:lnTo>
                  <a:lnTo>
                    <a:pt x="3416" y="2280"/>
                  </a:lnTo>
                  <a:lnTo>
                    <a:pt x="3416" y="2248"/>
                  </a:lnTo>
                  <a:lnTo>
                    <a:pt x="3424" y="2304"/>
                  </a:lnTo>
                  <a:lnTo>
                    <a:pt x="3424" y="2192"/>
                  </a:lnTo>
                  <a:lnTo>
                    <a:pt x="3424" y="2224"/>
                  </a:lnTo>
                  <a:lnTo>
                    <a:pt x="3424" y="2248"/>
                  </a:lnTo>
                  <a:lnTo>
                    <a:pt x="3424" y="2288"/>
                  </a:lnTo>
                  <a:lnTo>
                    <a:pt x="3424" y="2232"/>
                  </a:lnTo>
                  <a:lnTo>
                    <a:pt x="3424" y="2248"/>
                  </a:lnTo>
                  <a:lnTo>
                    <a:pt x="3424" y="2248"/>
                  </a:lnTo>
                  <a:lnTo>
                    <a:pt x="3424" y="2304"/>
                  </a:lnTo>
                  <a:lnTo>
                    <a:pt x="3432" y="2256"/>
                  </a:lnTo>
                  <a:lnTo>
                    <a:pt x="3432" y="2160"/>
                  </a:lnTo>
                  <a:lnTo>
                    <a:pt x="3432" y="2216"/>
                  </a:lnTo>
                  <a:lnTo>
                    <a:pt x="3432" y="2312"/>
                  </a:lnTo>
                  <a:lnTo>
                    <a:pt x="3432" y="2192"/>
                  </a:lnTo>
                  <a:lnTo>
                    <a:pt x="3432" y="2264"/>
                  </a:lnTo>
                  <a:lnTo>
                    <a:pt x="3432" y="2256"/>
                  </a:lnTo>
                  <a:lnTo>
                    <a:pt x="3432" y="2168"/>
                  </a:lnTo>
                  <a:lnTo>
                    <a:pt x="3432" y="2264"/>
                  </a:lnTo>
                  <a:lnTo>
                    <a:pt x="3440" y="2176"/>
                  </a:lnTo>
                  <a:lnTo>
                    <a:pt x="3440" y="2232"/>
                  </a:lnTo>
                  <a:lnTo>
                    <a:pt x="3440" y="2200"/>
                  </a:lnTo>
                  <a:lnTo>
                    <a:pt x="3440" y="2176"/>
                  </a:lnTo>
                  <a:lnTo>
                    <a:pt x="3440" y="2056"/>
                  </a:lnTo>
                  <a:lnTo>
                    <a:pt x="3440" y="2200"/>
                  </a:lnTo>
                  <a:lnTo>
                    <a:pt x="3440" y="2192"/>
                  </a:lnTo>
                  <a:lnTo>
                    <a:pt x="3440" y="2192"/>
                  </a:lnTo>
                  <a:lnTo>
                    <a:pt x="3440" y="2264"/>
                  </a:lnTo>
                  <a:lnTo>
                    <a:pt x="3448" y="2248"/>
                  </a:lnTo>
                  <a:lnTo>
                    <a:pt x="3448" y="2128"/>
                  </a:lnTo>
                  <a:lnTo>
                    <a:pt x="3448" y="2208"/>
                  </a:lnTo>
                  <a:lnTo>
                    <a:pt x="3448" y="2152"/>
                  </a:lnTo>
                  <a:lnTo>
                    <a:pt x="3448" y="2184"/>
                  </a:lnTo>
                  <a:lnTo>
                    <a:pt x="3448" y="2216"/>
                  </a:lnTo>
                  <a:lnTo>
                    <a:pt x="3448" y="2264"/>
                  </a:lnTo>
                  <a:lnTo>
                    <a:pt x="3448" y="2312"/>
                  </a:lnTo>
                  <a:lnTo>
                    <a:pt x="3448" y="2368"/>
                  </a:lnTo>
                  <a:lnTo>
                    <a:pt x="3456" y="2232"/>
                  </a:lnTo>
                  <a:lnTo>
                    <a:pt x="3456" y="2280"/>
                  </a:lnTo>
                  <a:lnTo>
                    <a:pt x="3456" y="2240"/>
                  </a:lnTo>
                  <a:lnTo>
                    <a:pt x="3456" y="2304"/>
                  </a:lnTo>
                  <a:lnTo>
                    <a:pt x="3456" y="2336"/>
                  </a:lnTo>
                  <a:lnTo>
                    <a:pt x="3456" y="2296"/>
                  </a:lnTo>
                  <a:lnTo>
                    <a:pt x="3456" y="2264"/>
                  </a:lnTo>
                  <a:lnTo>
                    <a:pt x="3456" y="2272"/>
                  </a:lnTo>
                  <a:lnTo>
                    <a:pt x="3456" y="2344"/>
                  </a:lnTo>
                  <a:lnTo>
                    <a:pt x="3464" y="2336"/>
                  </a:lnTo>
                  <a:lnTo>
                    <a:pt x="3464" y="2296"/>
                  </a:lnTo>
                  <a:lnTo>
                    <a:pt x="3464" y="2336"/>
                  </a:lnTo>
                  <a:lnTo>
                    <a:pt x="3464" y="2368"/>
                  </a:lnTo>
                  <a:lnTo>
                    <a:pt x="3464" y="2368"/>
                  </a:lnTo>
                  <a:lnTo>
                    <a:pt x="3464" y="2376"/>
                  </a:lnTo>
                  <a:lnTo>
                    <a:pt x="3464" y="2352"/>
                  </a:lnTo>
                  <a:lnTo>
                    <a:pt x="3464" y="2256"/>
                  </a:lnTo>
                  <a:lnTo>
                    <a:pt x="3464" y="2168"/>
                  </a:lnTo>
                  <a:lnTo>
                    <a:pt x="3472" y="2152"/>
                  </a:lnTo>
                  <a:lnTo>
                    <a:pt x="3472" y="2160"/>
                  </a:lnTo>
                  <a:lnTo>
                    <a:pt x="3472" y="2160"/>
                  </a:lnTo>
                  <a:lnTo>
                    <a:pt x="3472" y="2216"/>
                  </a:lnTo>
                  <a:lnTo>
                    <a:pt x="3472" y="2280"/>
                  </a:lnTo>
                  <a:lnTo>
                    <a:pt x="3472" y="2296"/>
                  </a:lnTo>
                  <a:lnTo>
                    <a:pt x="3472" y="2296"/>
                  </a:lnTo>
                  <a:lnTo>
                    <a:pt x="3472" y="2272"/>
                  </a:lnTo>
                  <a:lnTo>
                    <a:pt x="3472" y="2248"/>
                  </a:lnTo>
                  <a:lnTo>
                    <a:pt x="3480" y="2224"/>
                  </a:lnTo>
                  <a:lnTo>
                    <a:pt x="3480" y="2200"/>
                  </a:lnTo>
                  <a:lnTo>
                    <a:pt x="3480" y="2216"/>
                  </a:lnTo>
                  <a:lnTo>
                    <a:pt x="3480" y="2232"/>
                  </a:lnTo>
                  <a:lnTo>
                    <a:pt x="3480" y="2288"/>
                  </a:lnTo>
                  <a:lnTo>
                    <a:pt x="3480" y="2320"/>
                  </a:lnTo>
                  <a:lnTo>
                    <a:pt x="3480" y="2176"/>
                  </a:lnTo>
                  <a:lnTo>
                    <a:pt x="3480" y="2104"/>
                  </a:lnTo>
                  <a:lnTo>
                    <a:pt x="3480" y="2152"/>
                  </a:lnTo>
                  <a:lnTo>
                    <a:pt x="3488" y="2176"/>
                  </a:lnTo>
                  <a:lnTo>
                    <a:pt x="3488" y="2168"/>
                  </a:lnTo>
                  <a:lnTo>
                    <a:pt x="3488" y="2160"/>
                  </a:lnTo>
                  <a:lnTo>
                    <a:pt x="3488" y="2152"/>
                  </a:lnTo>
                  <a:lnTo>
                    <a:pt x="3488" y="2136"/>
                  </a:lnTo>
                  <a:lnTo>
                    <a:pt x="3488" y="2128"/>
                  </a:lnTo>
                  <a:lnTo>
                    <a:pt x="3488" y="2096"/>
                  </a:lnTo>
                  <a:lnTo>
                    <a:pt x="3488" y="2096"/>
                  </a:lnTo>
                  <a:lnTo>
                    <a:pt x="3488" y="2120"/>
                  </a:lnTo>
                  <a:lnTo>
                    <a:pt x="3496" y="2368"/>
                  </a:lnTo>
                  <a:lnTo>
                    <a:pt x="3496" y="2320"/>
                  </a:lnTo>
                  <a:lnTo>
                    <a:pt x="3496" y="2384"/>
                  </a:lnTo>
                  <a:lnTo>
                    <a:pt x="3496" y="2160"/>
                  </a:lnTo>
                  <a:lnTo>
                    <a:pt x="3496" y="2136"/>
                  </a:lnTo>
                  <a:lnTo>
                    <a:pt x="3496" y="2112"/>
                  </a:lnTo>
                  <a:lnTo>
                    <a:pt x="3496" y="2168"/>
                  </a:lnTo>
                  <a:lnTo>
                    <a:pt x="3496" y="2240"/>
                  </a:lnTo>
                  <a:lnTo>
                    <a:pt x="3496" y="2304"/>
                  </a:lnTo>
                  <a:lnTo>
                    <a:pt x="3504" y="2336"/>
                  </a:lnTo>
                  <a:lnTo>
                    <a:pt x="3504" y="2184"/>
                  </a:lnTo>
                  <a:lnTo>
                    <a:pt x="3504" y="2208"/>
                  </a:lnTo>
                  <a:lnTo>
                    <a:pt x="3504" y="2320"/>
                  </a:lnTo>
                  <a:lnTo>
                    <a:pt x="3504" y="2360"/>
                  </a:lnTo>
                  <a:lnTo>
                    <a:pt x="3504" y="2304"/>
                  </a:lnTo>
                  <a:lnTo>
                    <a:pt x="3504" y="2240"/>
                  </a:lnTo>
                  <a:lnTo>
                    <a:pt x="3504" y="2168"/>
                  </a:lnTo>
                  <a:lnTo>
                    <a:pt x="3504" y="2248"/>
                  </a:lnTo>
                  <a:lnTo>
                    <a:pt x="3512" y="2336"/>
                  </a:lnTo>
                  <a:lnTo>
                    <a:pt x="3512" y="2296"/>
                  </a:lnTo>
                  <a:lnTo>
                    <a:pt x="3512" y="2264"/>
                  </a:lnTo>
                  <a:lnTo>
                    <a:pt x="3512" y="2224"/>
                  </a:lnTo>
                  <a:lnTo>
                    <a:pt x="3512" y="2192"/>
                  </a:lnTo>
                  <a:lnTo>
                    <a:pt x="3512" y="2160"/>
                  </a:lnTo>
                  <a:lnTo>
                    <a:pt x="3512" y="2152"/>
                  </a:lnTo>
                  <a:lnTo>
                    <a:pt x="3512" y="2176"/>
                  </a:lnTo>
                  <a:lnTo>
                    <a:pt x="3512" y="2200"/>
                  </a:lnTo>
                  <a:lnTo>
                    <a:pt x="3520" y="2208"/>
                  </a:lnTo>
                  <a:lnTo>
                    <a:pt x="3520" y="2200"/>
                  </a:lnTo>
                  <a:lnTo>
                    <a:pt x="3520" y="2192"/>
                  </a:lnTo>
                  <a:lnTo>
                    <a:pt x="3520" y="2192"/>
                  </a:lnTo>
                  <a:lnTo>
                    <a:pt x="3520" y="2160"/>
                  </a:lnTo>
                  <a:lnTo>
                    <a:pt x="3520" y="2160"/>
                  </a:lnTo>
                  <a:lnTo>
                    <a:pt x="3520" y="2248"/>
                  </a:lnTo>
                  <a:lnTo>
                    <a:pt x="3520" y="2256"/>
                  </a:lnTo>
                  <a:lnTo>
                    <a:pt x="3520" y="2256"/>
                  </a:lnTo>
                  <a:lnTo>
                    <a:pt x="3528" y="2232"/>
                  </a:lnTo>
                  <a:lnTo>
                    <a:pt x="3528" y="2208"/>
                  </a:lnTo>
                  <a:lnTo>
                    <a:pt x="3528" y="2184"/>
                  </a:lnTo>
                  <a:lnTo>
                    <a:pt x="3528" y="2160"/>
                  </a:lnTo>
                  <a:lnTo>
                    <a:pt x="3528" y="2136"/>
                  </a:lnTo>
                  <a:lnTo>
                    <a:pt x="3528" y="2112"/>
                  </a:lnTo>
                  <a:lnTo>
                    <a:pt x="3528" y="2088"/>
                  </a:lnTo>
                  <a:lnTo>
                    <a:pt x="3528" y="2120"/>
                  </a:lnTo>
                  <a:lnTo>
                    <a:pt x="3536" y="2168"/>
                  </a:lnTo>
                  <a:lnTo>
                    <a:pt x="3536" y="2216"/>
                  </a:lnTo>
                  <a:lnTo>
                    <a:pt x="3536" y="2264"/>
                  </a:lnTo>
                  <a:lnTo>
                    <a:pt x="3536" y="2312"/>
                  </a:lnTo>
                  <a:lnTo>
                    <a:pt x="3536" y="2368"/>
                  </a:lnTo>
                  <a:lnTo>
                    <a:pt x="3536" y="2416"/>
                  </a:lnTo>
                  <a:lnTo>
                    <a:pt x="3536" y="2448"/>
                  </a:lnTo>
                  <a:lnTo>
                    <a:pt x="3536" y="2200"/>
                  </a:lnTo>
                  <a:lnTo>
                    <a:pt x="3536" y="2144"/>
                  </a:lnTo>
                  <a:lnTo>
                    <a:pt x="3544" y="2096"/>
                  </a:lnTo>
                  <a:lnTo>
                    <a:pt x="3544" y="2056"/>
                  </a:lnTo>
                  <a:lnTo>
                    <a:pt x="3544" y="2016"/>
                  </a:lnTo>
                  <a:lnTo>
                    <a:pt x="3544" y="2040"/>
                  </a:lnTo>
                  <a:lnTo>
                    <a:pt x="3544" y="2072"/>
                  </a:lnTo>
                  <a:lnTo>
                    <a:pt x="3544" y="2112"/>
                  </a:lnTo>
                  <a:lnTo>
                    <a:pt x="3544" y="2144"/>
                  </a:lnTo>
                  <a:lnTo>
                    <a:pt x="3544" y="2112"/>
                  </a:lnTo>
                  <a:lnTo>
                    <a:pt x="3544" y="2216"/>
                  </a:lnTo>
                  <a:lnTo>
                    <a:pt x="3552" y="2320"/>
                  </a:lnTo>
                  <a:lnTo>
                    <a:pt x="3552" y="2248"/>
                  </a:lnTo>
                  <a:lnTo>
                    <a:pt x="3552" y="2176"/>
                  </a:lnTo>
                  <a:lnTo>
                    <a:pt x="3552" y="2144"/>
                  </a:lnTo>
                  <a:lnTo>
                    <a:pt x="3552" y="2144"/>
                  </a:lnTo>
                  <a:lnTo>
                    <a:pt x="3552" y="2144"/>
                  </a:lnTo>
                  <a:lnTo>
                    <a:pt x="3552" y="2152"/>
                  </a:lnTo>
                  <a:lnTo>
                    <a:pt x="3552" y="2160"/>
                  </a:lnTo>
                  <a:lnTo>
                    <a:pt x="3552" y="2088"/>
                  </a:lnTo>
                  <a:lnTo>
                    <a:pt x="3560" y="1640"/>
                  </a:lnTo>
                  <a:lnTo>
                    <a:pt x="3560" y="2192"/>
                  </a:lnTo>
                  <a:lnTo>
                    <a:pt x="3560" y="2224"/>
                  </a:lnTo>
                  <a:lnTo>
                    <a:pt x="3560" y="2256"/>
                  </a:lnTo>
                  <a:lnTo>
                    <a:pt x="3560" y="2264"/>
                  </a:lnTo>
                  <a:lnTo>
                    <a:pt x="3560" y="2272"/>
                  </a:lnTo>
                  <a:lnTo>
                    <a:pt x="3560" y="2272"/>
                  </a:lnTo>
                  <a:lnTo>
                    <a:pt x="3560" y="2256"/>
                  </a:lnTo>
                  <a:lnTo>
                    <a:pt x="3560" y="2248"/>
                  </a:lnTo>
                  <a:lnTo>
                    <a:pt x="3568" y="2232"/>
                  </a:lnTo>
                  <a:lnTo>
                    <a:pt x="3568" y="2224"/>
                  </a:lnTo>
                  <a:lnTo>
                    <a:pt x="3568" y="2208"/>
                  </a:lnTo>
                  <a:lnTo>
                    <a:pt x="3568" y="2432"/>
                  </a:lnTo>
                  <a:lnTo>
                    <a:pt x="3568" y="2352"/>
                  </a:lnTo>
                  <a:lnTo>
                    <a:pt x="3568" y="2208"/>
                  </a:lnTo>
                  <a:lnTo>
                    <a:pt x="3568" y="2184"/>
                  </a:lnTo>
                  <a:lnTo>
                    <a:pt x="3568" y="2160"/>
                  </a:lnTo>
                  <a:lnTo>
                    <a:pt x="3568" y="2152"/>
                  </a:lnTo>
                  <a:lnTo>
                    <a:pt x="3576" y="2152"/>
                  </a:lnTo>
                  <a:lnTo>
                    <a:pt x="3576" y="2152"/>
                  </a:lnTo>
                  <a:lnTo>
                    <a:pt x="3576" y="2152"/>
                  </a:lnTo>
                  <a:lnTo>
                    <a:pt x="3576" y="2152"/>
                  </a:lnTo>
                  <a:lnTo>
                    <a:pt x="3576" y="2344"/>
                  </a:lnTo>
                  <a:lnTo>
                    <a:pt x="3576" y="2280"/>
                  </a:lnTo>
                  <a:lnTo>
                    <a:pt x="3576" y="2224"/>
                  </a:lnTo>
                  <a:lnTo>
                    <a:pt x="3576" y="2208"/>
                  </a:lnTo>
                  <a:lnTo>
                    <a:pt x="3576" y="2208"/>
                  </a:lnTo>
                  <a:lnTo>
                    <a:pt x="3584" y="2208"/>
                  </a:lnTo>
                  <a:lnTo>
                    <a:pt x="3584" y="2216"/>
                  </a:lnTo>
                  <a:lnTo>
                    <a:pt x="3584" y="2216"/>
                  </a:lnTo>
                  <a:lnTo>
                    <a:pt x="3584" y="2224"/>
                  </a:lnTo>
                  <a:lnTo>
                    <a:pt x="3584" y="2272"/>
                  </a:lnTo>
                  <a:lnTo>
                    <a:pt x="3584" y="2296"/>
                  </a:lnTo>
                  <a:lnTo>
                    <a:pt x="3584" y="2144"/>
                  </a:lnTo>
                  <a:lnTo>
                    <a:pt x="3584" y="2216"/>
                  </a:lnTo>
                  <a:lnTo>
                    <a:pt x="3584" y="2288"/>
                  </a:lnTo>
                  <a:lnTo>
                    <a:pt x="3592" y="2208"/>
                  </a:lnTo>
                  <a:lnTo>
                    <a:pt x="3592" y="2152"/>
                  </a:lnTo>
                  <a:lnTo>
                    <a:pt x="3592" y="2120"/>
                  </a:lnTo>
                  <a:lnTo>
                    <a:pt x="3592" y="2168"/>
                  </a:lnTo>
                  <a:lnTo>
                    <a:pt x="3592" y="2208"/>
                  </a:lnTo>
                  <a:lnTo>
                    <a:pt x="3592" y="2216"/>
                  </a:lnTo>
                  <a:lnTo>
                    <a:pt x="3592" y="2208"/>
                  </a:lnTo>
                  <a:lnTo>
                    <a:pt x="3592" y="2200"/>
                  </a:lnTo>
                  <a:lnTo>
                    <a:pt x="3592" y="2296"/>
                  </a:lnTo>
                  <a:lnTo>
                    <a:pt x="3600" y="2352"/>
                  </a:lnTo>
                  <a:lnTo>
                    <a:pt x="3600" y="2392"/>
                  </a:lnTo>
                  <a:lnTo>
                    <a:pt x="3600" y="2440"/>
                  </a:lnTo>
                  <a:lnTo>
                    <a:pt x="3600" y="2464"/>
                  </a:lnTo>
                  <a:lnTo>
                    <a:pt x="3600" y="2408"/>
                  </a:lnTo>
                  <a:lnTo>
                    <a:pt x="3600" y="2344"/>
                  </a:lnTo>
                  <a:lnTo>
                    <a:pt x="3600" y="2304"/>
                  </a:lnTo>
                  <a:lnTo>
                    <a:pt x="3600" y="2288"/>
                  </a:lnTo>
                  <a:lnTo>
                    <a:pt x="3600" y="2272"/>
                  </a:lnTo>
                  <a:lnTo>
                    <a:pt x="3608" y="2256"/>
                  </a:lnTo>
                  <a:lnTo>
                    <a:pt x="3608" y="2240"/>
                  </a:lnTo>
                  <a:lnTo>
                    <a:pt x="3608" y="2224"/>
                  </a:lnTo>
                  <a:lnTo>
                    <a:pt x="3608" y="2240"/>
                  </a:lnTo>
                  <a:lnTo>
                    <a:pt x="3608" y="2272"/>
                  </a:lnTo>
                  <a:lnTo>
                    <a:pt x="3608" y="2312"/>
                  </a:lnTo>
                  <a:lnTo>
                    <a:pt x="3608" y="2344"/>
                  </a:lnTo>
                  <a:lnTo>
                    <a:pt x="3608" y="2320"/>
                  </a:lnTo>
                  <a:lnTo>
                    <a:pt x="3608" y="2184"/>
                  </a:lnTo>
                  <a:lnTo>
                    <a:pt x="3616" y="2128"/>
                  </a:lnTo>
                  <a:lnTo>
                    <a:pt x="3616" y="2128"/>
                  </a:lnTo>
                  <a:lnTo>
                    <a:pt x="3616" y="2128"/>
                  </a:lnTo>
                  <a:lnTo>
                    <a:pt x="3616" y="2136"/>
                  </a:lnTo>
                  <a:lnTo>
                    <a:pt x="3616" y="2136"/>
                  </a:lnTo>
                  <a:lnTo>
                    <a:pt x="3616" y="2144"/>
                  </a:lnTo>
                  <a:lnTo>
                    <a:pt x="3616" y="2144"/>
                  </a:lnTo>
                  <a:lnTo>
                    <a:pt x="3616" y="2152"/>
                  </a:lnTo>
                  <a:lnTo>
                    <a:pt x="3616" y="2152"/>
                  </a:lnTo>
                  <a:lnTo>
                    <a:pt x="3624" y="2160"/>
                  </a:lnTo>
                  <a:lnTo>
                    <a:pt x="3624" y="2160"/>
                  </a:lnTo>
                  <a:lnTo>
                    <a:pt x="3624" y="2168"/>
                  </a:lnTo>
                  <a:lnTo>
                    <a:pt x="3624" y="2184"/>
                  </a:lnTo>
                  <a:lnTo>
                    <a:pt x="3624" y="2200"/>
                  </a:lnTo>
                  <a:lnTo>
                    <a:pt x="3624" y="2216"/>
                  </a:lnTo>
                  <a:lnTo>
                    <a:pt x="3624" y="2232"/>
                  </a:lnTo>
                  <a:lnTo>
                    <a:pt x="3624" y="2248"/>
                  </a:lnTo>
                  <a:lnTo>
                    <a:pt x="3624" y="2264"/>
                  </a:lnTo>
                  <a:lnTo>
                    <a:pt x="3632" y="2280"/>
                  </a:lnTo>
                  <a:lnTo>
                    <a:pt x="3632" y="2304"/>
                  </a:lnTo>
                  <a:lnTo>
                    <a:pt x="3632" y="2304"/>
                  </a:lnTo>
                  <a:lnTo>
                    <a:pt x="3632" y="2240"/>
                  </a:lnTo>
                  <a:lnTo>
                    <a:pt x="3632" y="2176"/>
                  </a:lnTo>
                  <a:lnTo>
                    <a:pt x="3632" y="2160"/>
                  </a:lnTo>
                  <a:lnTo>
                    <a:pt x="3632" y="2192"/>
                  </a:lnTo>
                  <a:lnTo>
                    <a:pt x="3632" y="2232"/>
                  </a:lnTo>
                  <a:lnTo>
                    <a:pt x="3632" y="2216"/>
                  </a:lnTo>
                  <a:lnTo>
                    <a:pt x="3640" y="2232"/>
                  </a:lnTo>
                  <a:lnTo>
                    <a:pt x="3640" y="2352"/>
                  </a:lnTo>
                  <a:lnTo>
                    <a:pt x="3640" y="2408"/>
                  </a:lnTo>
                  <a:lnTo>
                    <a:pt x="3640" y="2256"/>
                  </a:lnTo>
                  <a:lnTo>
                    <a:pt x="3640" y="2176"/>
                  </a:lnTo>
                  <a:lnTo>
                    <a:pt x="3640" y="2232"/>
                  </a:lnTo>
                  <a:lnTo>
                    <a:pt x="3640" y="2296"/>
                  </a:lnTo>
                  <a:lnTo>
                    <a:pt x="3640" y="2232"/>
                  </a:lnTo>
                  <a:lnTo>
                    <a:pt x="3640" y="2168"/>
                  </a:lnTo>
                  <a:lnTo>
                    <a:pt x="3648" y="2232"/>
                  </a:lnTo>
                  <a:lnTo>
                    <a:pt x="3648" y="2224"/>
                  </a:lnTo>
                  <a:lnTo>
                    <a:pt x="3648" y="2216"/>
                  </a:lnTo>
                  <a:lnTo>
                    <a:pt x="3648" y="2216"/>
                  </a:lnTo>
                  <a:lnTo>
                    <a:pt x="3648" y="2208"/>
                  </a:lnTo>
                  <a:lnTo>
                    <a:pt x="3648" y="2208"/>
                  </a:lnTo>
                  <a:lnTo>
                    <a:pt x="3648" y="2200"/>
                  </a:lnTo>
                  <a:lnTo>
                    <a:pt x="3648" y="2200"/>
                  </a:lnTo>
                  <a:lnTo>
                    <a:pt x="3656" y="2192"/>
                  </a:lnTo>
                  <a:lnTo>
                    <a:pt x="3656" y="2192"/>
                  </a:lnTo>
                  <a:lnTo>
                    <a:pt x="3656" y="2184"/>
                  </a:lnTo>
                  <a:lnTo>
                    <a:pt x="3656" y="2200"/>
                  </a:lnTo>
                  <a:lnTo>
                    <a:pt x="3656" y="2216"/>
                  </a:lnTo>
                  <a:lnTo>
                    <a:pt x="3656" y="2240"/>
                  </a:lnTo>
                  <a:lnTo>
                    <a:pt x="3656" y="2256"/>
                  </a:lnTo>
                  <a:lnTo>
                    <a:pt x="3656" y="2272"/>
                  </a:lnTo>
                  <a:lnTo>
                    <a:pt x="3656" y="2280"/>
                  </a:lnTo>
                  <a:lnTo>
                    <a:pt x="3664" y="2280"/>
                  </a:lnTo>
                  <a:lnTo>
                    <a:pt x="3664" y="2272"/>
                  </a:lnTo>
                  <a:lnTo>
                    <a:pt x="3664" y="2272"/>
                  </a:lnTo>
                  <a:lnTo>
                    <a:pt x="3664" y="2272"/>
                  </a:lnTo>
                  <a:lnTo>
                    <a:pt x="3664" y="2280"/>
                  </a:lnTo>
                  <a:lnTo>
                    <a:pt x="3664" y="2336"/>
                  </a:lnTo>
                  <a:lnTo>
                    <a:pt x="3664" y="2360"/>
                  </a:lnTo>
                  <a:lnTo>
                    <a:pt x="3664" y="2304"/>
                  </a:lnTo>
                  <a:lnTo>
                    <a:pt x="3664" y="2240"/>
                  </a:lnTo>
                  <a:lnTo>
                    <a:pt x="3672" y="2176"/>
                  </a:lnTo>
                  <a:lnTo>
                    <a:pt x="3672" y="2176"/>
                  </a:lnTo>
                  <a:lnTo>
                    <a:pt x="3672" y="2200"/>
                  </a:lnTo>
                  <a:lnTo>
                    <a:pt x="3672" y="2208"/>
                  </a:lnTo>
                  <a:lnTo>
                    <a:pt x="3672" y="2208"/>
                  </a:lnTo>
                  <a:lnTo>
                    <a:pt x="3672" y="2216"/>
                  </a:lnTo>
                  <a:lnTo>
                    <a:pt x="3672" y="2216"/>
                  </a:lnTo>
                  <a:lnTo>
                    <a:pt x="3672" y="2216"/>
                  </a:lnTo>
                  <a:lnTo>
                    <a:pt x="3672" y="2216"/>
                  </a:lnTo>
                  <a:lnTo>
                    <a:pt x="3680" y="2256"/>
                  </a:lnTo>
                  <a:lnTo>
                    <a:pt x="3680" y="2304"/>
                  </a:lnTo>
                  <a:lnTo>
                    <a:pt x="3680" y="2352"/>
                  </a:lnTo>
                  <a:lnTo>
                    <a:pt x="3680" y="2400"/>
                  </a:lnTo>
                  <a:lnTo>
                    <a:pt x="3680" y="2448"/>
                  </a:lnTo>
                  <a:lnTo>
                    <a:pt x="3680" y="2488"/>
                  </a:lnTo>
                  <a:lnTo>
                    <a:pt x="3680" y="2464"/>
                  </a:lnTo>
                  <a:lnTo>
                    <a:pt x="3680" y="2448"/>
                  </a:lnTo>
                  <a:lnTo>
                    <a:pt x="3680" y="2432"/>
                  </a:lnTo>
                  <a:lnTo>
                    <a:pt x="3688" y="2416"/>
                  </a:lnTo>
                  <a:lnTo>
                    <a:pt x="3688" y="2400"/>
                  </a:lnTo>
                  <a:lnTo>
                    <a:pt x="3688" y="2384"/>
                  </a:lnTo>
                  <a:lnTo>
                    <a:pt x="3688" y="2368"/>
                  </a:lnTo>
                  <a:lnTo>
                    <a:pt x="3688" y="2352"/>
                  </a:lnTo>
                  <a:lnTo>
                    <a:pt x="3688" y="2336"/>
                  </a:lnTo>
                  <a:lnTo>
                    <a:pt x="3688" y="2328"/>
                  </a:lnTo>
                  <a:lnTo>
                    <a:pt x="3688" y="2328"/>
                  </a:lnTo>
                  <a:lnTo>
                    <a:pt x="3688" y="2328"/>
                  </a:lnTo>
                  <a:lnTo>
                    <a:pt x="3696" y="2328"/>
                  </a:lnTo>
                  <a:lnTo>
                    <a:pt x="3696" y="2328"/>
                  </a:lnTo>
                  <a:lnTo>
                    <a:pt x="3696" y="2328"/>
                  </a:lnTo>
                  <a:lnTo>
                    <a:pt x="3696" y="2328"/>
                  </a:lnTo>
                  <a:lnTo>
                    <a:pt x="3696" y="2328"/>
                  </a:lnTo>
                  <a:lnTo>
                    <a:pt x="3696" y="2328"/>
                  </a:lnTo>
                  <a:lnTo>
                    <a:pt x="3696" y="2328"/>
                  </a:lnTo>
                  <a:lnTo>
                    <a:pt x="3696" y="2328"/>
                  </a:lnTo>
                  <a:lnTo>
                    <a:pt x="3696" y="2328"/>
                  </a:lnTo>
                  <a:lnTo>
                    <a:pt x="3704" y="2328"/>
                  </a:lnTo>
                  <a:lnTo>
                    <a:pt x="3704" y="2328"/>
                  </a:lnTo>
                  <a:lnTo>
                    <a:pt x="3704" y="2256"/>
                  </a:lnTo>
                  <a:lnTo>
                    <a:pt x="3704" y="2232"/>
                  </a:lnTo>
                  <a:lnTo>
                    <a:pt x="3704" y="2296"/>
                  </a:lnTo>
                  <a:lnTo>
                    <a:pt x="3704" y="2360"/>
                  </a:lnTo>
                  <a:lnTo>
                    <a:pt x="3704" y="2232"/>
                  </a:lnTo>
                  <a:lnTo>
                    <a:pt x="3704" y="2240"/>
                  </a:lnTo>
                  <a:lnTo>
                    <a:pt x="3704" y="2248"/>
                  </a:lnTo>
                  <a:lnTo>
                    <a:pt x="3712" y="2264"/>
                  </a:lnTo>
                  <a:lnTo>
                    <a:pt x="3712" y="2192"/>
                  </a:lnTo>
                  <a:lnTo>
                    <a:pt x="3712" y="2176"/>
                  </a:lnTo>
                  <a:lnTo>
                    <a:pt x="3712" y="2200"/>
                  </a:lnTo>
                  <a:lnTo>
                    <a:pt x="3712" y="2224"/>
                  </a:lnTo>
                  <a:lnTo>
                    <a:pt x="3712" y="2256"/>
                  </a:lnTo>
                  <a:lnTo>
                    <a:pt x="3712" y="2280"/>
                  </a:lnTo>
                  <a:lnTo>
                    <a:pt x="3712" y="2304"/>
                  </a:lnTo>
                  <a:lnTo>
                    <a:pt x="3712" y="2336"/>
                  </a:lnTo>
                  <a:lnTo>
                    <a:pt x="3720" y="2360"/>
                  </a:lnTo>
                  <a:lnTo>
                    <a:pt x="3720" y="2352"/>
                  </a:lnTo>
                  <a:lnTo>
                    <a:pt x="3720" y="2352"/>
                  </a:lnTo>
                  <a:lnTo>
                    <a:pt x="3720" y="2344"/>
                  </a:lnTo>
                  <a:lnTo>
                    <a:pt x="3720" y="2344"/>
                  </a:lnTo>
                  <a:lnTo>
                    <a:pt x="3720" y="2336"/>
                  </a:lnTo>
                  <a:lnTo>
                    <a:pt x="3720" y="2336"/>
                  </a:lnTo>
                  <a:lnTo>
                    <a:pt x="3720" y="2328"/>
                  </a:lnTo>
                  <a:lnTo>
                    <a:pt x="3720" y="2344"/>
                  </a:lnTo>
                  <a:lnTo>
                    <a:pt x="3728" y="2416"/>
                  </a:lnTo>
                  <a:lnTo>
                    <a:pt x="3728" y="2488"/>
                  </a:lnTo>
                  <a:lnTo>
                    <a:pt x="3728" y="2544"/>
                  </a:lnTo>
                  <a:lnTo>
                    <a:pt x="3728" y="2528"/>
                  </a:lnTo>
                  <a:lnTo>
                    <a:pt x="3728" y="2520"/>
                  </a:lnTo>
                  <a:lnTo>
                    <a:pt x="3728" y="2512"/>
                  </a:lnTo>
                  <a:lnTo>
                    <a:pt x="3728" y="2488"/>
                  </a:lnTo>
                  <a:lnTo>
                    <a:pt x="3728" y="2440"/>
                  </a:lnTo>
                  <a:lnTo>
                    <a:pt x="3728" y="2384"/>
                  </a:lnTo>
                  <a:lnTo>
                    <a:pt x="3736" y="2336"/>
                  </a:lnTo>
                  <a:lnTo>
                    <a:pt x="3736" y="2288"/>
                  </a:lnTo>
                  <a:lnTo>
                    <a:pt x="3736" y="2336"/>
                  </a:lnTo>
                  <a:lnTo>
                    <a:pt x="3736" y="2312"/>
                  </a:lnTo>
                  <a:lnTo>
                    <a:pt x="3736" y="2288"/>
                  </a:lnTo>
                  <a:lnTo>
                    <a:pt x="3736" y="2264"/>
                  </a:lnTo>
                  <a:lnTo>
                    <a:pt x="3736" y="2256"/>
                  </a:lnTo>
                  <a:lnTo>
                    <a:pt x="3736" y="2256"/>
                  </a:lnTo>
                  <a:lnTo>
                    <a:pt x="3736" y="2256"/>
                  </a:lnTo>
                  <a:lnTo>
                    <a:pt x="3744" y="2256"/>
                  </a:lnTo>
                  <a:lnTo>
                    <a:pt x="3744" y="2256"/>
                  </a:lnTo>
                  <a:lnTo>
                    <a:pt x="3744" y="2264"/>
                  </a:lnTo>
                  <a:lnTo>
                    <a:pt x="3744" y="2280"/>
                  </a:lnTo>
                  <a:lnTo>
                    <a:pt x="3744" y="2264"/>
                  </a:lnTo>
                  <a:lnTo>
                    <a:pt x="3744" y="2240"/>
                  </a:lnTo>
                  <a:lnTo>
                    <a:pt x="3744" y="2240"/>
                  </a:lnTo>
                  <a:lnTo>
                    <a:pt x="3744" y="2248"/>
                  </a:lnTo>
                  <a:lnTo>
                    <a:pt x="3744" y="2248"/>
                  </a:lnTo>
                  <a:lnTo>
                    <a:pt x="3752" y="2256"/>
                  </a:lnTo>
                  <a:lnTo>
                    <a:pt x="3752" y="2264"/>
                  </a:lnTo>
                  <a:lnTo>
                    <a:pt x="3752" y="2264"/>
                  </a:lnTo>
                  <a:lnTo>
                    <a:pt x="3752" y="2272"/>
                  </a:lnTo>
                  <a:lnTo>
                    <a:pt x="3752" y="2272"/>
                  </a:lnTo>
                  <a:lnTo>
                    <a:pt x="3752" y="2288"/>
                  </a:lnTo>
                  <a:lnTo>
                    <a:pt x="3752" y="2312"/>
                  </a:lnTo>
                  <a:lnTo>
                    <a:pt x="3752" y="2328"/>
                  </a:lnTo>
                  <a:lnTo>
                    <a:pt x="3752" y="2352"/>
                  </a:lnTo>
                  <a:lnTo>
                    <a:pt x="3760" y="2368"/>
                  </a:lnTo>
                  <a:lnTo>
                    <a:pt x="3760" y="2360"/>
                  </a:lnTo>
                  <a:lnTo>
                    <a:pt x="3760" y="2320"/>
                  </a:lnTo>
                  <a:lnTo>
                    <a:pt x="3760" y="2320"/>
                  </a:lnTo>
                  <a:lnTo>
                    <a:pt x="3760" y="2336"/>
                  </a:lnTo>
                  <a:lnTo>
                    <a:pt x="3760" y="2440"/>
                  </a:lnTo>
                  <a:lnTo>
                    <a:pt x="3760" y="2376"/>
                  </a:lnTo>
                  <a:lnTo>
                    <a:pt x="3760" y="2312"/>
                  </a:lnTo>
                  <a:lnTo>
                    <a:pt x="3760" y="2312"/>
                  </a:lnTo>
                  <a:lnTo>
                    <a:pt x="3768" y="2312"/>
                  </a:lnTo>
                  <a:lnTo>
                    <a:pt x="3768" y="2320"/>
                  </a:lnTo>
                  <a:lnTo>
                    <a:pt x="3768" y="2328"/>
                  </a:lnTo>
                  <a:lnTo>
                    <a:pt x="3768" y="2336"/>
                  </a:lnTo>
                  <a:lnTo>
                    <a:pt x="3768" y="2352"/>
                  </a:lnTo>
                  <a:lnTo>
                    <a:pt x="3768" y="2368"/>
                  </a:lnTo>
                  <a:lnTo>
                    <a:pt x="3768" y="2496"/>
                  </a:lnTo>
                  <a:lnTo>
                    <a:pt x="3768" y="2320"/>
                  </a:lnTo>
                  <a:lnTo>
                    <a:pt x="3776" y="2320"/>
                  </a:lnTo>
                  <a:lnTo>
                    <a:pt x="3776" y="2320"/>
                  </a:lnTo>
                  <a:lnTo>
                    <a:pt x="3776" y="2312"/>
                  </a:lnTo>
                  <a:lnTo>
                    <a:pt x="3776" y="2304"/>
                  </a:lnTo>
                  <a:lnTo>
                    <a:pt x="3776" y="2264"/>
                  </a:lnTo>
                  <a:lnTo>
                    <a:pt x="3776" y="2224"/>
                  </a:lnTo>
                  <a:lnTo>
                    <a:pt x="3776" y="2272"/>
                  </a:lnTo>
                  <a:lnTo>
                    <a:pt x="3776" y="2384"/>
                  </a:lnTo>
                  <a:lnTo>
                    <a:pt x="3776" y="2448"/>
                  </a:lnTo>
                  <a:lnTo>
                    <a:pt x="3784" y="2464"/>
                  </a:lnTo>
                  <a:lnTo>
                    <a:pt x="3784" y="2480"/>
                  </a:lnTo>
                  <a:lnTo>
                    <a:pt x="3784" y="2480"/>
                  </a:lnTo>
                  <a:lnTo>
                    <a:pt x="3784" y="2480"/>
                  </a:lnTo>
                  <a:lnTo>
                    <a:pt x="3784" y="2480"/>
                  </a:lnTo>
                  <a:lnTo>
                    <a:pt x="3784" y="2472"/>
                  </a:lnTo>
                  <a:lnTo>
                    <a:pt x="3784" y="2472"/>
                  </a:lnTo>
                  <a:lnTo>
                    <a:pt x="3784" y="2480"/>
                  </a:lnTo>
                  <a:lnTo>
                    <a:pt x="3784" y="2480"/>
                  </a:lnTo>
                  <a:lnTo>
                    <a:pt x="3792" y="2480"/>
                  </a:lnTo>
                  <a:lnTo>
                    <a:pt x="3792" y="2368"/>
                  </a:lnTo>
                  <a:lnTo>
                    <a:pt x="3792" y="2400"/>
                  </a:lnTo>
                  <a:lnTo>
                    <a:pt x="3792" y="2432"/>
                  </a:lnTo>
                  <a:lnTo>
                    <a:pt x="3792" y="2472"/>
                  </a:lnTo>
                  <a:lnTo>
                    <a:pt x="3792" y="2504"/>
                  </a:lnTo>
                  <a:lnTo>
                    <a:pt x="3792" y="2448"/>
                  </a:lnTo>
                  <a:lnTo>
                    <a:pt x="3792" y="2456"/>
                  </a:lnTo>
                  <a:lnTo>
                    <a:pt x="3792" y="2456"/>
                  </a:lnTo>
                  <a:lnTo>
                    <a:pt x="3800" y="2448"/>
                  </a:lnTo>
                  <a:lnTo>
                    <a:pt x="3800" y="2440"/>
                  </a:lnTo>
                  <a:lnTo>
                    <a:pt x="3800" y="2424"/>
                  </a:lnTo>
                  <a:lnTo>
                    <a:pt x="3800" y="2416"/>
                  </a:lnTo>
                  <a:lnTo>
                    <a:pt x="3800" y="2408"/>
                  </a:lnTo>
                  <a:lnTo>
                    <a:pt x="3800" y="2400"/>
                  </a:lnTo>
                  <a:lnTo>
                    <a:pt x="3800" y="2392"/>
                  </a:lnTo>
                  <a:lnTo>
                    <a:pt x="3800" y="2416"/>
                  </a:lnTo>
                  <a:lnTo>
                    <a:pt x="3800" y="2496"/>
                  </a:lnTo>
                  <a:lnTo>
                    <a:pt x="3808" y="2304"/>
                  </a:lnTo>
                  <a:lnTo>
                    <a:pt x="3808" y="2368"/>
                  </a:lnTo>
                  <a:lnTo>
                    <a:pt x="3808" y="2328"/>
                  </a:lnTo>
                  <a:lnTo>
                    <a:pt x="3808" y="2304"/>
                  </a:lnTo>
                  <a:lnTo>
                    <a:pt x="3808" y="2280"/>
                  </a:lnTo>
                  <a:lnTo>
                    <a:pt x="3808" y="2240"/>
                  </a:lnTo>
                  <a:lnTo>
                    <a:pt x="3808" y="2200"/>
                  </a:lnTo>
                  <a:lnTo>
                    <a:pt x="3808" y="2160"/>
                  </a:lnTo>
                  <a:lnTo>
                    <a:pt x="3808" y="2192"/>
                  </a:lnTo>
                  <a:lnTo>
                    <a:pt x="3816" y="2232"/>
                  </a:lnTo>
                  <a:lnTo>
                    <a:pt x="3816" y="2272"/>
                  </a:lnTo>
                  <a:lnTo>
                    <a:pt x="3816" y="2312"/>
                  </a:lnTo>
                  <a:lnTo>
                    <a:pt x="3816" y="2352"/>
                  </a:lnTo>
                  <a:lnTo>
                    <a:pt x="3816" y="2392"/>
                  </a:lnTo>
                  <a:lnTo>
                    <a:pt x="3816" y="2432"/>
                  </a:lnTo>
                  <a:lnTo>
                    <a:pt x="3816" y="2464"/>
                  </a:lnTo>
                  <a:lnTo>
                    <a:pt x="3816" y="2448"/>
                  </a:lnTo>
                  <a:lnTo>
                    <a:pt x="3816" y="2432"/>
                  </a:lnTo>
                  <a:lnTo>
                    <a:pt x="3824" y="2416"/>
                  </a:lnTo>
                  <a:lnTo>
                    <a:pt x="3824" y="2408"/>
                  </a:lnTo>
                  <a:lnTo>
                    <a:pt x="3824" y="2416"/>
                  </a:lnTo>
                  <a:lnTo>
                    <a:pt x="3824" y="2432"/>
                  </a:lnTo>
                  <a:lnTo>
                    <a:pt x="3824" y="2448"/>
                  </a:lnTo>
                  <a:lnTo>
                    <a:pt x="3824" y="2472"/>
                  </a:lnTo>
                  <a:lnTo>
                    <a:pt x="3824" y="2496"/>
                  </a:lnTo>
                  <a:lnTo>
                    <a:pt x="3824" y="2520"/>
                  </a:lnTo>
                  <a:lnTo>
                    <a:pt x="3824" y="2464"/>
                  </a:lnTo>
                  <a:lnTo>
                    <a:pt x="3832" y="2392"/>
                  </a:lnTo>
                  <a:lnTo>
                    <a:pt x="3832" y="2408"/>
                  </a:lnTo>
                  <a:lnTo>
                    <a:pt x="3832" y="2424"/>
                  </a:lnTo>
                  <a:lnTo>
                    <a:pt x="3832" y="2448"/>
                  </a:lnTo>
                  <a:lnTo>
                    <a:pt x="3832" y="2472"/>
                  </a:lnTo>
                  <a:lnTo>
                    <a:pt x="3832" y="2488"/>
                  </a:lnTo>
                  <a:lnTo>
                    <a:pt x="3832" y="2360"/>
                  </a:lnTo>
                  <a:lnTo>
                    <a:pt x="3832" y="2304"/>
                  </a:lnTo>
                  <a:lnTo>
                    <a:pt x="3832" y="2320"/>
                  </a:lnTo>
                  <a:lnTo>
                    <a:pt x="3840" y="2344"/>
                  </a:lnTo>
                  <a:lnTo>
                    <a:pt x="3840" y="2360"/>
                  </a:lnTo>
                  <a:lnTo>
                    <a:pt x="3840" y="2392"/>
                  </a:lnTo>
                  <a:lnTo>
                    <a:pt x="3840" y="2480"/>
                  </a:lnTo>
                  <a:lnTo>
                    <a:pt x="3840" y="2576"/>
                  </a:lnTo>
                  <a:lnTo>
                    <a:pt x="3840" y="2568"/>
                  </a:lnTo>
                  <a:lnTo>
                    <a:pt x="3840" y="2560"/>
                  </a:lnTo>
                  <a:lnTo>
                    <a:pt x="3840" y="2560"/>
                  </a:lnTo>
                  <a:lnTo>
                    <a:pt x="3840" y="2552"/>
                  </a:lnTo>
                  <a:lnTo>
                    <a:pt x="3848" y="2544"/>
                  </a:lnTo>
                  <a:lnTo>
                    <a:pt x="3848" y="2544"/>
                  </a:lnTo>
                  <a:lnTo>
                    <a:pt x="3848" y="2528"/>
                  </a:lnTo>
                  <a:lnTo>
                    <a:pt x="3848" y="2512"/>
                  </a:lnTo>
                  <a:lnTo>
                    <a:pt x="3848" y="2504"/>
                  </a:lnTo>
                  <a:lnTo>
                    <a:pt x="3848" y="2488"/>
                  </a:lnTo>
                  <a:lnTo>
                    <a:pt x="3848" y="2480"/>
                  </a:lnTo>
                  <a:lnTo>
                    <a:pt x="3848" y="2464"/>
                  </a:lnTo>
                  <a:lnTo>
                    <a:pt x="3848" y="2456"/>
                  </a:lnTo>
                  <a:lnTo>
                    <a:pt x="3856" y="2448"/>
                  </a:lnTo>
                  <a:lnTo>
                    <a:pt x="3856" y="2432"/>
                  </a:lnTo>
                  <a:lnTo>
                    <a:pt x="3856" y="2424"/>
                  </a:lnTo>
                  <a:lnTo>
                    <a:pt x="3856" y="2416"/>
                  </a:lnTo>
                  <a:lnTo>
                    <a:pt x="3856" y="2408"/>
                  </a:lnTo>
                  <a:lnTo>
                    <a:pt x="3856" y="2408"/>
                  </a:lnTo>
                  <a:lnTo>
                    <a:pt x="3856" y="2432"/>
                  </a:lnTo>
                  <a:lnTo>
                    <a:pt x="3856" y="2456"/>
                  </a:lnTo>
                  <a:lnTo>
                    <a:pt x="3856" y="2488"/>
                  </a:lnTo>
                  <a:lnTo>
                    <a:pt x="3864" y="2488"/>
                  </a:lnTo>
                  <a:lnTo>
                    <a:pt x="3864" y="2464"/>
                  </a:lnTo>
                  <a:lnTo>
                    <a:pt x="3864" y="2448"/>
                  </a:lnTo>
                  <a:lnTo>
                    <a:pt x="3864" y="2432"/>
                  </a:lnTo>
                  <a:lnTo>
                    <a:pt x="3864" y="2416"/>
                  </a:lnTo>
                  <a:lnTo>
                    <a:pt x="3864" y="2408"/>
                  </a:lnTo>
                  <a:lnTo>
                    <a:pt x="3864" y="2400"/>
                  </a:lnTo>
                  <a:lnTo>
                    <a:pt x="3864" y="2392"/>
                  </a:lnTo>
                  <a:lnTo>
                    <a:pt x="3864" y="2384"/>
                  </a:lnTo>
                  <a:lnTo>
                    <a:pt x="3872" y="2368"/>
                  </a:lnTo>
                  <a:lnTo>
                    <a:pt x="3872" y="2360"/>
                  </a:lnTo>
                  <a:lnTo>
                    <a:pt x="3872" y="2480"/>
                  </a:lnTo>
                  <a:lnTo>
                    <a:pt x="3872" y="2464"/>
                  </a:lnTo>
                  <a:lnTo>
                    <a:pt x="3872" y="2440"/>
                  </a:lnTo>
                  <a:lnTo>
                    <a:pt x="3872" y="2424"/>
                  </a:lnTo>
                  <a:lnTo>
                    <a:pt x="3872" y="2424"/>
                  </a:lnTo>
                  <a:lnTo>
                    <a:pt x="3872" y="2424"/>
                  </a:lnTo>
                  <a:lnTo>
                    <a:pt x="3872" y="2424"/>
                  </a:lnTo>
                  <a:lnTo>
                    <a:pt x="3880" y="2432"/>
                  </a:lnTo>
                  <a:lnTo>
                    <a:pt x="3880" y="2456"/>
                  </a:lnTo>
                  <a:lnTo>
                    <a:pt x="3880" y="2480"/>
                  </a:lnTo>
                  <a:lnTo>
                    <a:pt x="3880" y="2504"/>
                  </a:lnTo>
                  <a:lnTo>
                    <a:pt x="3880" y="2528"/>
                  </a:lnTo>
                  <a:lnTo>
                    <a:pt x="3880" y="2544"/>
                  </a:lnTo>
                  <a:lnTo>
                    <a:pt x="3880" y="2568"/>
                  </a:lnTo>
                  <a:lnTo>
                    <a:pt x="3880" y="2584"/>
                  </a:lnTo>
                  <a:lnTo>
                    <a:pt x="3880" y="2544"/>
                  </a:lnTo>
                  <a:lnTo>
                    <a:pt x="3888" y="2504"/>
                  </a:lnTo>
                  <a:lnTo>
                    <a:pt x="3888" y="2464"/>
                  </a:lnTo>
                  <a:lnTo>
                    <a:pt x="3888" y="2512"/>
                  </a:lnTo>
                  <a:lnTo>
                    <a:pt x="3888" y="2584"/>
                  </a:lnTo>
                  <a:lnTo>
                    <a:pt x="3888" y="2496"/>
                  </a:lnTo>
                  <a:lnTo>
                    <a:pt x="3888" y="2528"/>
                  </a:lnTo>
                  <a:lnTo>
                    <a:pt x="3888" y="2584"/>
                  </a:lnTo>
                  <a:lnTo>
                    <a:pt x="3888" y="2712"/>
                  </a:lnTo>
                  <a:lnTo>
                    <a:pt x="3896" y="2512"/>
                  </a:lnTo>
                  <a:lnTo>
                    <a:pt x="3896" y="2336"/>
                  </a:lnTo>
                  <a:lnTo>
                    <a:pt x="3896" y="2288"/>
                  </a:lnTo>
                  <a:lnTo>
                    <a:pt x="3896" y="2240"/>
                  </a:lnTo>
                  <a:lnTo>
                    <a:pt x="3896" y="2360"/>
                  </a:lnTo>
                  <a:lnTo>
                    <a:pt x="3896" y="2624"/>
                  </a:lnTo>
                  <a:lnTo>
                    <a:pt x="3896" y="2584"/>
                  </a:lnTo>
                  <a:lnTo>
                    <a:pt x="3896" y="2552"/>
                  </a:lnTo>
                  <a:lnTo>
                    <a:pt x="3896" y="2512"/>
                  </a:lnTo>
                  <a:lnTo>
                    <a:pt x="3904" y="2480"/>
                  </a:lnTo>
                  <a:lnTo>
                    <a:pt x="3904" y="2560"/>
                  </a:lnTo>
                  <a:lnTo>
                    <a:pt x="3904" y="2664"/>
                  </a:lnTo>
                  <a:lnTo>
                    <a:pt x="3904" y="2528"/>
                  </a:lnTo>
                  <a:lnTo>
                    <a:pt x="3904" y="2384"/>
                  </a:lnTo>
                  <a:lnTo>
                    <a:pt x="3904" y="2424"/>
                  </a:lnTo>
                  <a:lnTo>
                    <a:pt x="3904" y="2512"/>
                  </a:lnTo>
                  <a:lnTo>
                    <a:pt x="3904" y="2544"/>
                  </a:lnTo>
                  <a:lnTo>
                    <a:pt x="3904" y="2552"/>
                  </a:lnTo>
                  <a:lnTo>
                    <a:pt x="3912" y="2552"/>
                  </a:lnTo>
                  <a:lnTo>
                    <a:pt x="3912" y="2552"/>
                  </a:lnTo>
                  <a:lnTo>
                    <a:pt x="3912" y="2560"/>
                  </a:lnTo>
                  <a:lnTo>
                    <a:pt x="3912" y="2568"/>
                  </a:lnTo>
                  <a:lnTo>
                    <a:pt x="3912" y="2584"/>
                  </a:lnTo>
                  <a:lnTo>
                    <a:pt x="3912" y="2592"/>
                  </a:lnTo>
                  <a:lnTo>
                    <a:pt x="3912" y="2592"/>
                  </a:lnTo>
                  <a:lnTo>
                    <a:pt x="3912" y="2600"/>
                  </a:lnTo>
                  <a:lnTo>
                    <a:pt x="3912" y="2600"/>
                  </a:lnTo>
                  <a:lnTo>
                    <a:pt x="3920" y="2608"/>
                  </a:lnTo>
                  <a:lnTo>
                    <a:pt x="3920" y="2608"/>
                  </a:lnTo>
                  <a:lnTo>
                    <a:pt x="3920" y="2576"/>
                  </a:lnTo>
                  <a:lnTo>
                    <a:pt x="3920" y="2480"/>
                  </a:lnTo>
                  <a:lnTo>
                    <a:pt x="3920" y="2472"/>
                  </a:lnTo>
                  <a:lnTo>
                    <a:pt x="3920" y="2496"/>
                  </a:lnTo>
                  <a:lnTo>
                    <a:pt x="3920" y="2528"/>
                  </a:lnTo>
                  <a:lnTo>
                    <a:pt x="3920" y="2552"/>
                  </a:lnTo>
                  <a:lnTo>
                    <a:pt x="3920" y="2576"/>
                  </a:lnTo>
                  <a:lnTo>
                    <a:pt x="3928" y="2600"/>
                  </a:lnTo>
                  <a:lnTo>
                    <a:pt x="3928" y="2496"/>
                  </a:lnTo>
                  <a:lnTo>
                    <a:pt x="3928" y="2496"/>
                  </a:lnTo>
                  <a:lnTo>
                    <a:pt x="3928" y="2496"/>
                  </a:lnTo>
                  <a:lnTo>
                    <a:pt x="3928" y="2496"/>
                  </a:lnTo>
                  <a:lnTo>
                    <a:pt x="3928" y="2496"/>
                  </a:lnTo>
                  <a:lnTo>
                    <a:pt x="3928" y="2496"/>
                  </a:lnTo>
                  <a:lnTo>
                    <a:pt x="3928" y="2496"/>
                  </a:lnTo>
                  <a:lnTo>
                    <a:pt x="3928" y="2496"/>
                  </a:lnTo>
                  <a:lnTo>
                    <a:pt x="3936" y="2560"/>
                  </a:lnTo>
                  <a:lnTo>
                    <a:pt x="3936" y="2624"/>
                  </a:lnTo>
                  <a:lnTo>
                    <a:pt x="3936" y="2696"/>
                  </a:lnTo>
                  <a:lnTo>
                    <a:pt x="3936" y="2624"/>
                  </a:lnTo>
                  <a:lnTo>
                    <a:pt x="3936" y="2640"/>
                  </a:lnTo>
                  <a:lnTo>
                    <a:pt x="3936" y="2656"/>
                  </a:lnTo>
                  <a:lnTo>
                    <a:pt x="3936" y="2544"/>
                  </a:lnTo>
                  <a:lnTo>
                    <a:pt x="3936" y="2432"/>
                  </a:lnTo>
                  <a:lnTo>
                    <a:pt x="3936" y="2320"/>
                  </a:lnTo>
                  <a:lnTo>
                    <a:pt x="3944" y="2368"/>
                  </a:lnTo>
                  <a:lnTo>
                    <a:pt x="3944" y="2432"/>
                  </a:lnTo>
                  <a:lnTo>
                    <a:pt x="3944" y="2576"/>
                  </a:lnTo>
                  <a:lnTo>
                    <a:pt x="3944" y="2768"/>
                  </a:lnTo>
                  <a:lnTo>
                    <a:pt x="3944" y="2776"/>
                  </a:lnTo>
                  <a:lnTo>
                    <a:pt x="3944" y="2680"/>
                  </a:lnTo>
                  <a:lnTo>
                    <a:pt x="3944" y="2592"/>
                  </a:lnTo>
                  <a:lnTo>
                    <a:pt x="3944" y="2496"/>
                  </a:lnTo>
                  <a:lnTo>
                    <a:pt x="3944" y="2400"/>
                  </a:lnTo>
                  <a:lnTo>
                    <a:pt x="3952" y="2496"/>
                  </a:lnTo>
                  <a:lnTo>
                    <a:pt x="3952" y="2552"/>
                  </a:lnTo>
                  <a:lnTo>
                    <a:pt x="3952" y="2552"/>
                  </a:lnTo>
                  <a:lnTo>
                    <a:pt x="3952" y="2552"/>
                  </a:lnTo>
                  <a:lnTo>
                    <a:pt x="3952" y="2560"/>
                  </a:lnTo>
                  <a:lnTo>
                    <a:pt x="3952" y="2560"/>
                  </a:lnTo>
                  <a:lnTo>
                    <a:pt x="3952" y="2560"/>
                  </a:lnTo>
                  <a:lnTo>
                    <a:pt x="3952" y="2560"/>
                  </a:lnTo>
                  <a:lnTo>
                    <a:pt x="3952" y="2576"/>
                  </a:lnTo>
                  <a:lnTo>
                    <a:pt x="3960" y="2592"/>
                  </a:lnTo>
                  <a:lnTo>
                    <a:pt x="3960" y="2600"/>
                  </a:lnTo>
                  <a:lnTo>
                    <a:pt x="3960" y="2616"/>
                  </a:lnTo>
                  <a:lnTo>
                    <a:pt x="3960" y="2632"/>
                  </a:lnTo>
                  <a:lnTo>
                    <a:pt x="3960" y="2592"/>
                  </a:lnTo>
                  <a:lnTo>
                    <a:pt x="3960" y="2544"/>
                  </a:lnTo>
                  <a:lnTo>
                    <a:pt x="3960" y="2528"/>
                  </a:lnTo>
                  <a:lnTo>
                    <a:pt x="3960" y="2520"/>
                  </a:lnTo>
                  <a:lnTo>
                    <a:pt x="3960" y="2512"/>
                  </a:lnTo>
                  <a:lnTo>
                    <a:pt x="3968" y="2504"/>
                  </a:lnTo>
                  <a:lnTo>
                    <a:pt x="3968" y="2496"/>
                  </a:lnTo>
                  <a:lnTo>
                    <a:pt x="3968" y="2488"/>
                  </a:lnTo>
                  <a:lnTo>
                    <a:pt x="3968" y="2480"/>
                  </a:lnTo>
                  <a:lnTo>
                    <a:pt x="3968" y="2472"/>
                  </a:lnTo>
                  <a:lnTo>
                    <a:pt x="3968" y="2472"/>
                  </a:lnTo>
                  <a:lnTo>
                    <a:pt x="3968" y="2472"/>
                  </a:lnTo>
                  <a:lnTo>
                    <a:pt x="3968" y="2480"/>
                  </a:lnTo>
                  <a:lnTo>
                    <a:pt x="3968" y="2480"/>
                  </a:lnTo>
                  <a:lnTo>
                    <a:pt x="3976" y="2488"/>
                  </a:lnTo>
                  <a:lnTo>
                    <a:pt x="3976" y="2488"/>
                  </a:lnTo>
                  <a:lnTo>
                    <a:pt x="3976" y="2504"/>
                  </a:lnTo>
                  <a:lnTo>
                    <a:pt x="3976" y="2560"/>
                  </a:lnTo>
                  <a:lnTo>
                    <a:pt x="3976" y="2624"/>
                  </a:lnTo>
                  <a:lnTo>
                    <a:pt x="3976" y="2584"/>
                  </a:lnTo>
                  <a:lnTo>
                    <a:pt x="3976" y="2592"/>
                  </a:lnTo>
                  <a:lnTo>
                    <a:pt x="3976" y="2592"/>
                  </a:lnTo>
                  <a:lnTo>
                    <a:pt x="3976" y="2600"/>
                  </a:lnTo>
                  <a:lnTo>
                    <a:pt x="3984" y="2608"/>
                  </a:lnTo>
                  <a:lnTo>
                    <a:pt x="3984" y="2608"/>
                  </a:lnTo>
                  <a:lnTo>
                    <a:pt x="3984" y="2616"/>
                  </a:lnTo>
                  <a:lnTo>
                    <a:pt x="3984" y="2288"/>
                  </a:lnTo>
                  <a:lnTo>
                    <a:pt x="3984" y="2472"/>
                  </a:lnTo>
                  <a:lnTo>
                    <a:pt x="3984" y="2664"/>
                  </a:lnTo>
                  <a:lnTo>
                    <a:pt x="3984" y="2832"/>
                  </a:lnTo>
                  <a:lnTo>
                    <a:pt x="3984" y="2768"/>
                  </a:lnTo>
                  <a:lnTo>
                    <a:pt x="3984" y="2704"/>
                  </a:lnTo>
                  <a:lnTo>
                    <a:pt x="3992" y="2632"/>
                  </a:lnTo>
                  <a:lnTo>
                    <a:pt x="3992" y="2712"/>
                  </a:lnTo>
                  <a:lnTo>
                    <a:pt x="3992" y="2680"/>
                  </a:lnTo>
                  <a:lnTo>
                    <a:pt x="3992" y="2536"/>
                  </a:lnTo>
                  <a:lnTo>
                    <a:pt x="3992" y="2392"/>
                  </a:lnTo>
                  <a:lnTo>
                    <a:pt x="3992" y="2448"/>
                  </a:lnTo>
                  <a:lnTo>
                    <a:pt x="3992" y="2592"/>
                  </a:lnTo>
                  <a:lnTo>
                    <a:pt x="3992" y="2928"/>
                  </a:lnTo>
                  <a:lnTo>
                    <a:pt x="3992" y="2880"/>
                  </a:lnTo>
                  <a:lnTo>
                    <a:pt x="4000" y="2832"/>
                  </a:lnTo>
                  <a:lnTo>
                    <a:pt x="4000" y="2784"/>
                  </a:lnTo>
                  <a:lnTo>
                    <a:pt x="4000" y="2792"/>
                  </a:lnTo>
                  <a:lnTo>
                    <a:pt x="4000" y="2824"/>
                  </a:lnTo>
                  <a:lnTo>
                    <a:pt x="4000" y="2864"/>
                  </a:lnTo>
                  <a:lnTo>
                    <a:pt x="4000" y="2848"/>
                  </a:lnTo>
                  <a:lnTo>
                    <a:pt x="4000" y="2784"/>
                  </a:lnTo>
                  <a:lnTo>
                    <a:pt x="4000" y="2720"/>
                  </a:lnTo>
                  <a:lnTo>
                    <a:pt x="4000" y="2648"/>
                  </a:lnTo>
                  <a:lnTo>
                    <a:pt x="4008" y="2584"/>
                  </a:lnTo>
                  <a:lnTo>
                    <a:pt x="4008" y="2520"/>
                  </a:lnTo>
                  <a:lnTo>
                    <a:pt x="4008" y="2456"/>
                  </a:lnTo>
                  <a:lnTo>
                    <a:pt x="4008" y="2600"/>
                  </a:lnTo>
                  <a:lnTo>
                    <a:pt x="4008" y="2576"/>
                  </a:lnTo>
                  <a:lnTo>
                    <a:pt x="4008" y="2560"/>
                  </a:lnTo>
                  <a:lnTo>
                    <a:pt x="4008" y="2560"/>
                  </a:lnTo>
                  <a:lnTo>
                    <a:pt x="4008" y="2584"/>
                  </a:lnTo>
                  <a:lnTo>
                    <a:pt x="4016" y="2600"/>
                  </a:lnTo>
                  <a:lnTo>
                    <a:pt x="4016" y="2624"/>
                  </a:lnTo>
                  <a:lnTo>
                    <a:pt x="4016" y="2624"/>
                  </a:lnTo>
                  <a:lnTo>
                    <a:pt x="4016" y="2576"/>
                  </a:lnTo>
                  <a:lnTo>
                    <a:pt x="4016" y="2536"/>
                  </a:lnTo>
                  <a:lnTo>
                    <a:pt x="4016" y="2488"/>
                  </a:lnTo>
                  <a:lnTo>
                    <a:pt x="4016" y="2464"/>
                  </a:lnTo>
                  <a:lnTo>
                    <a:pt x="4016" y="2448"/>
                  </a:lnTo>
                  <a:lnTo>
                    <a:pt x="4016" y="2432"/>
                  </a:lnTo>
                  <a:lnTo>
                    <a:pt x="4024" y="2416"/>
                  </a:lnTo>
                  <a:lnTo>
                    <a:pt x="4024" y="2432"/>
                  </a:lnTo>
                  <a:lnTo>
                    <a:pt x="4024" y="2448"/>
                  </a:lnTo>
                  <a:lnTo>
                    <a:pt x="4024" y="2464"/>
                  </a:lnTo>
                  <a:lnTo>
                    <a:pt x="4024" y="2480"/>
                  </a:lnTo>
                  <a:lnTo>
                    <a:pt x="4024" y="2496"/>
                  </a:lnTo>
                  <a:lnTo>
                    <a:pt x="4024" y="2512"/>
                  </a:lnTo>
                  <a:lnTo>
                    <a:pt x="4024" y="2528"/>
                  </a:lnTo>
                  <a:lnTo>
                    <a:pt x="4024" y="2528"/>
                  </a:lnTo>
                  <a:lnTo>
                    <a:pt x="4032" y="2512"/>
                  </a:lnTo>
                  <a:lnTo>
                    <a:pt x="4032" y="2512"/>
                  </a:lnTo>
                  <a:lnTo>
                    <a:pt x="4032" y="2504"/>
                  </a:lnTo>
                  <a:lnTo>
                    <a:pt x="4032" y="2624"/>
                  </a:lnTo>
                  <a:lnTo>
                    <a:pt x="4032" y="2360"/>
                  </a:lnTo>
                  <a:lnTo>
                    <a:pt x="4032" y="2464"/>
                  </a:lnTo>
                  <a:lnTo>
                    <a:pt x="4032" y="2448"/>
                  </a:lnTo>
                  <a:lnTo>
                    <a:pt x="4032" y="2464"/>
                  </a:lnTo>
                  <a:lnTo>
                    <a:pt x="4032" y="2480"/>
                  </a:lnTo>
                  <a:lnTo>
                    <a:pt x="4040" y="2496"/>
                  </a:lnTo>
                  <a:lnTo>
                    <a:pt x="4040" y="2480"/>
                  </a:lnTo>
                  <a:lnTo>
                    <a:pt x="4040" y="2448"/>
                  </a:lnTo>
                  <a:lnTo>
                    <a:pt x="4040" y="2488"/>
                  </a:lnTo>
                  <a:lnTo>
                    <a:pt x="4040" y="2376"/>
                  </a:lnTo>
                  <a:lnTo>
                    <a:pt x="4040" y="2656"/>
                  </a:lnTo>
                  <a:lnTo>
                    <a:pt x="4040" y="2328"/>
                  </a:lnTo>
                  <a:lnTo>
                    <a:pt x="4040" y="2464"/>
                  </a:lnTo>
                  <a:lnTo>
                    <a:pt x="4040" y="2432"/>
                  </a:lnTo>
                  <a:lnTo>
                    <a:pt x="4048" y="2400"/>
                  </a:lnTo>
                  <a:lnTo>
                    <a:pt x="4048" y="2432"/>
                  </a:lnTo>
                  <a:lnTo>
                    <a:pt x="4048" y="2576"/>
                  </a:lnTo>
                  <a:lnTo>
                    <a:pt x="4048" y="2552"/>
                  </a:lnTo>
                  <a:lnTo>
                    <a:pt x="4048" y="2488"/>
                  </a:lnTo>
                  <a:lnTo>
                    <a:pt x="4048" y="2496"/>
                  </a:lnTo>
                  <a:lnTo>
                    <a:pt x="4048" y="2496"/>
                  </a:lnTo>
                  <a:lnTo>
                    <a:pt x="4048" y="2592"/>
                  </a:lnTo>
                  <a:lnTo>
                    <a:pt x="4048" y="2608"/>
                  </a:lnTo>
                  <a:lnTo>
                    <a:pt x="4056" y="2464"/>
                  </a:lnTo>
                  <a:lnTo>
                    <a:pt x="4056" y="2496"/>
                  </a:lnTo>
                  <a:lnTo>
                    <a:pt x="4056" y="2512"/>
                  </a:lnTo>
                  <a:lnTo>
                    <a:pt x="4056" y="2456"/>
                  </a:lnTo>
                  <a:lnTo>
                    <a:pt x="4056" y="2536"/>
                  </a:lnTo>
                  <a:lnTo>
                    <a:pt x="4056" y="2504"/>
                  </a:lnTo>
                  <a:lnTo>
                    <a:pt x="4056" y="2536"/>
                  </a:lnTo>
                  <a:lnTo>
                    <a:pt x="4056" y="2424"/>
                  </a:lnTo>
                  <a:lnTo>
                    <a:pt x="4056" y="2520"/>
                  </a:lnTo>
                  <a:lnTo>
                    <a:pt x="4064" y="2544"/>
                  </a:lnTo>
                  <a:lnTo>
                    <a:pt x="4064" y="2552"/>
                  </a:lnTo>
                  <a:lnTo>
                    <a:pt x="4064" y="2512"/>
                  </a:lnTo>
                  <a:lnTo>
                    <a:pt x="4064" y="2552"/>
                  </a:lnTo>
                  <a:lnTo>
                    <a:pt x="4064" y="2576"/>
                  </a:lnTo>
                  <a:lnTo>
                    <a:pt x="4064" y="2536"/>
                  </a:lnTo>
                  <a:lnTo>
                    <a:pt x="4064" y="2624"/>
                  </a:lnTo>
                  <a:lnTo>
                    <a:pt x="4064" y="2576"/>
                  </a:lnTo>
                  <a:lnTo>
                    <a:pt x="4064" y="2672"/>
                  </a:lnTo>
                  <a:lnTo>
                    <a:pt x="4072" y="2576"/>
                  </a:lnTo>
                  <a:lnTo>
                    <a:pt x="4072" y="2720"/>
                  </a:lnTo>
                  <a:lnTo>
                    <a:pt x="4072" y="2640"/>
                  </a:lnTo>
                  <a:lnTo>
                    <a:pt x="4072" y="2688"/>
                  </a:lnTo>
                  <a:lnTo>
                    <a:pt x="4072" y="2536"/>
                  </a:lnTo>
                  <a:lnTo>
                    <a:pt x="4072" y="2592"/>
                  </a:lnTo>
                  <a:lnTo>
                    <a:pt x="4072" y="2680"/>
                  </a:lnTo>
                  <a:lnTo>
                    <a:pt x="4072" y="2528"/>
                  </a:lnTo>
                  <a:lnTo>
                    <a:pt x="4072" y="2728"/>
                  </a:lnTo>
                  <a:lnTo>
                    <a:pt x="4080" y="2584"/>
                  </a:lnTo>
                  <a:lnTo>
                    <a:pt x="4080" y="2424"/>
                  </a:lnTo>
                  <a:lnTo>
                    <a:pt x="4080" y="2576"/>
                  </a:lnTo>
                  <a:lnTo>
                    <a:pt x="4080" y="2504"/>
                  </a:lnTo>
                  <a:lnTo>
                    <a:pt x="4080" y="2536"/>
                  </a:lnTo>
                  <a:lnTo>
                    <a:pt x="4080" y="2696"/>
                  </a:lnTo>
                  <a:lnTo>
                    <a:pt x="4080" y="2640"/>
                  </a:lnTo>
                  <a:lnTo>
                    <a:pt x="4080" y="2736"/>
                  </a:lnTo>
                  <a:lnTo>
                    <a:pt x="4080" y="2680"/>
                  </a:lnTo>
                  <a:lnTo>
                    <a:pt x="4088" y="2592"/>
                  </a:lnTo>
                  <a:lnTo>
                    <a:pt x="4088" y="2584"/>
                  </a:lnTo>
                  <a:lnTo>
                    <a:pt x="4088" y="2520"/>
                  </a:lnTo>
                  <a:lnTo>
                    <a:pt x="4088" y="2632"/>
                  </a:lnTo>
                  <a:lnTo>
                    <a:pt x="4088" y="2648"/>
                  </a:lnTo>
                  <a:lnTo>
                    <a:pt x="4088" y="2680"/>
                  </a:lnTo>
                  <a:lnTo>
                    <a:pt x="4088" y="2680"/>
                  </a:lnTo>
                  <a:lnTo>
                    <a:pt x="4088" y="2640"/>
                  </a:lnTo>
                  <a:lnTo>
                    <a:pt x="4088" y="2712"/>
                  </a:lnTo>
                  <a:lnTo>
                    <a:pt x="4096" y="2688"/>
                  </a:lnTo>
                  <a:lnTo>
                    <a:pt x="4096" y="2712"/>
                  </a:lnTo>
                  <a:lnTo>
                    <a:pt x="4096" y="2704"/>
                  </a:lnTo>
                  <a:lnTo>
                    <a:pt x="4096" y="3152"/>
                  </a:lnTo>
                  <a:lnTo>
                    <a:pt x="4096" y="2856"/>
                  </a:lnTo>
                  <a:lnTo>
                    <a:pt x="4096" y="3184"/>
                  </a:lnTo>
                  <a:lnTo>
                    <a:pt x="4096" y="3152"/>
                  </a:lnTo>
                  <a:lnTo>
                    <a:pt x="4096" y="2568"/>
                  </a:lnTo>
                  <a:lnTo>
                    <a:pt x="4096" y="3016"/>
                  </a:lnTo>
                  <a:lnTo>
                    <a:pt x="4104" y="2936"/>
                  </a:lnTo>
                  <a:lnTo>
                    <a:pt x="4104" y="2872"/>
                  </a:lnTo>
                  <a:lnTo>
                    <a:pt x="4104" y="2872"/>
                  </a:lnTo>
                  <a:lnTo>
                    <a:pt x="4104" y="3000"/>
                  </a:lnTo>
                  <a:lnTo>
                    <a:pt x="4104" y="2936"/>
                  </a:lnTo>
                  <a:lnTo>
                    <a:pt x="4104" y="3000"/>
                  </a:lnTo>
                  <a:lnTo>
                    <a:pt x="4104" y="2856"/>
                  </a:lnTo>
                  <a:lnTo>
                    <a:pt x="4104" y="2464"/>
                  </a:lnTo>
                  <a:lnTo>
                    <a:pt x="4104" y="2968"/>
                  </a:lnTo>
                  <a:lnTo>
                    <a:pt x="4112" y="3008"/>
                  </a:lnTo>
                  <a:lnTo>
                    <a:pt x="4112" y="2784"/>
                  </a:lnTo>
                  <a:lnTo>
                    <a:pt x="4112" y="2904"/>
                  </a:lnTo>
                  <a:lnTo>
                    <a:pt x="4112" y="3056"/>
                  </a:lnTo>
                  <a:lnTo>
                    <a:pt x="4112" y="2904"/>
                  </a:lnTo>
                  <a:lnTo>
                    <a:pt x="4112" y="2920"/>
                  </a:lnTo>
                  <a:lnTo>
                    <a:pt x="4112" y="2904"/>
                  </a:lnTo>
                  <a:lnTo>
                    <a:pt x="4112" y="2856"/>
                  </a:lnTo>
                  <a:lnTo>
                    <a:pt x="4112" y="2800"/>
                  </a:lnTo>
                  <a:lnTo>
                    <a:pt x="4120" y="2792"/>
                  </a:lnTo>
                  <a:lnTo>
                    <a:pt x="4120" y="2896"/>
                  </a:lnTo>
                  <a:lnTo>
                    <a:pt x="4120" y="2856"/>
                  </a:lnTo>
                  <a:lnTo>
                    <a:pt x="4120" y="2848"/>
                  </a:lnTo>
                  <a:lnTo>
                    <a:pt x="4120" y="2816"/>
                  </a:lnTo>
                  <a:lnTo>
                    <a:pt x="4120" y="2872"/>
                  </a:lnTo>
                  <a:lnTo>
                    <a:pt x="4120" y="2816"/>
                  </a:lnTo>
                  <a:lnTo>
                    <a:pt x="4120" y="2816"/>
                  </a:lnTo>
                  <a:lnTo>
                    <a:pt x="4120" y="2784"/>
                  </a:lnTo>
                  <a:lnTo>
                    <a:pt x="4128" y="2728"/>
                  </a:lnTo>
                  <a:lnTo>
                    <a:pt x="4128" y="2688"/>
                  </a:lnTo>
                  <a:lnTo>
                    <a:pt x="4128" y="2728"/>
                  </a:lnTo>
                  <a:lnTo>
                    <a:pt x="4128" y="2680"/>
                  </a:lnTo>
                  <a:lnTo>
                    <a:pt x="4128" y="2704"/>
                  </a:lnTo>
                  <a:lnTo>
                    <a:pt x="4128" y="2696"/>
                  </a:lnTo>
                  <a:lnTo>
                    <a:pt x="4128" y="2800"/>
                  </a:lnTo>
                  <a:lnTo>
                    <a:pt x="4128" y="2760"/>
                  </a:lnTo>
                  <a:lnTo>
                    <a:pt x="4128" y="2664"/>
                  </a:lnTo>
                  <a:lnTo>
                    <a:pt x="4136" y="2784"/>
                  </a:lnTo>
                  <a:lnTo>
                    <a:pt x="4136" y="2760"/>
                  </a:lnTo>
                  <a:lnTo>
                    <a:pt x="4136" y="2736"/>
                  </a:lnTo>
                  <a:lnTo>
                    <a:pt x="4136" y="2792"/>
                  </a:lnTo>
                  <a:lnTo>
                    <a:pt x="4136" y="2736"/>
                  </a:lnTo>
                  <a:lnTo>
                    <a:pt x="4136" y="2712"/>
                  </a:lnTo>
                  <a:lnTo>
                    <a:pt x="4136" y="2728"/>
                  </a:lnTo>
                  <a:lnTo>
                    <a:pt x="4136" y="2680"/>
                  </a:lnTo>
                  <a:lnTo>
                    <a:pt x="4144" y="2728"/>
                  </a:lnTo>
                  <a:lnTo>
                    <a:pt x="4144" y="2704"/>
                  </a:lnTo>
                  <a:lnTo>
                    <a:pt x="4144" y="2744"/>
                  </a:lnTo>
                  <a:lnTo>
                    <a:pt x="4144" y="2704"/>
                  </a:lnTo>
                  <a:lnTo>
                    <a:pt x="4144" y="2720"/>
                  </a:lnTo>
                  <a:lnTo>
                    <a:pt x="4144" y="2672"/>
                  </a:lnTo>
                  <a:lnTo>
                    <a:pt x="4144" y="2672"/>
                  </a:lnTo>
                  <a:lnTo>
                    <a:pt x="4144" y="2672"/>
                  </a:lnTo>
                  <a:lnTo>
                    <a:pt x="4144" y="2624"/>
                  </a:lnTo>
                  <a:lnTo>
                    <a:pt x="4152" y="2624"/>
                  </a:lnTo>
                  <a:lnTo>
                    <a:pt x="4152" y="2552"/>
                  </a:lnTo>
                  <a:lnTo>
                    <a:pt x="4152" y="2584"/>
                  </a:lnTo>
                  <a:lnTo>
                    <a:pt x="4152" y="2584"/>
                  </a:lnTo>
                  <a:lnTo>
                    <a:pt x="4152" y="2544"/>
                  </a:lnTo>
                  <a:lnTo>
                    <a:pt x="4152" y="2512"/>
                  </a:lnTo>
                  <a:lnTo>
                    <a:pt x="4152" y="2792"/>
                  </a:lnTo>
                  <a:lnTo>
                    <a:pt x="4152" y="2544"/>
                  </a:lnTo>
                  <a:lnTo>
                    <a:pt x="4152" y="2520"/>
                  </a:lnTo>
                  <a:lnTo>
                    <a:pt x="4160" y="2616"/>
                  </a:lnTo>
                  <a:lnTo>
                    <a:pt x="4160" y="2592"/>
                  </a:lnTo>
                  <a:lnTo>
                    <a:pt x="4160" y="2568"/>
                  </a:lnTo>
                  <a:lnTo>
                    <a:pt x="4160" y="2568"/>
                  </a:lnTo>
                  <a:lnTo>
                    <a:pt x="4160" y="2568"/>
                  </a:lnTo>
                  <a:lnTo>
                    <a:pt x="4160" y="2568"/>
                  </a:lnTo>
                  <a:lnTo>
                    <a:pt x="4160" y="2568"/>
                  </a:lnTo>
                  <a:lnTo>
                    <a:pt x="4160" y="2568"/>
                  </a:lnTo>
                  <a:lnTo>
                    <a:pt x="4160" y="2568"/>
                  </a:lnTo>
                  <a:lnTo>
                    <a:pt x="4168" y="2448"/>
                  </a:lnTo>
                  <a:lnTo>
                    <a:pt x="4168" y="2472"/>
                  </a:lnTo>
                  <a:lnTo>
                    <a:pt x="4168" y="2504"/>
                  </a:lnTo>
                  <a:lnTo>
                    <a:pt x="4168" y="2480"/>
                  </a:lnTo>
                  <a:lnTo>
                    <a:pt x="4168" y="2528"/>
                  </a:lnTo>
                  <a:lnTo>
                    <a:pt x="4168" y="2536"/>
                  </a:lnTo>
                  <a:lnTo>
                    <a:pt x="4168" y="2456"/>
                  </a:lnTo>
                  <a:lnTo>
                    <a:pt x="4168" y="2464"/>
                  </a:lnTo>
                  <a:lnTo>
                    <a:pt x="4168" y="2424"/>
                  </a:lnTo>
                  <a:lnTo>
                    <a:pt x="4176" y="2480"/>
                  </a:lnTo>
                  <a:lnTo>
                    <a:pt x="4176" y="2488"/>
                  </a:lnTo>
                  <a:lnTo>
                    <a:pt x="4176" y="2440"/>
                  </a:lnTo>
                  <a:lnTo>
                    <a:pt x="4176" y="2536"/>
                  </a:lnTo>
                  <a:lnTo>
                    <a:pt x="4176" y="2464"/>
                  </a:lnTo>
                  <a:lnTo>
                    <a:pt x="4176" y="2528"/>
                  </a:lnTo>
                  <a:lnTo>
                    <a:pt x="4176" y="2488"/>
                  </a:lnTo>
                  <a:lnTo>
                    <a:pt x="4176" y="2480"/>
                  </a:lnTo>
                  <a:lnTo>
                    <a:pt x="4176" y="2464"/>
                  </a:lnTo>
                  <a:lnTo>
                    <a:pt x="4184" y="2464"/>
                  </a:lnTo>
                  <a:lnTo>
                    <a:pt x="4184" y="2488"/>
                  </a:lnTo>
                  <a:lnTo>
                    <a:pt x="4184" y="2536"/>
                  </a:lnTo>
                  <a:lnTo>
                    <a:pt x="4184" y="2592"/>
                  </a:lnTo>
                  <a:lnTo>
                    <a:pt x="4184" y="2592"/>
                  </a:lnTo>
                  <a:lnTo>
                    <a:pt x="4184" y="2616"/>
                  </a:lnTo>
                  <a:lnTo>
                    <a:pt x="4184" y="2568"/>
                  </a:lnTo>
                  <a:lnTo>
                    <a:pt x="4184" y="2584"/>
                  </a:lnTo>
                  <a:lnTo>
                    <a:pt x="4184" y="2568"/>
                  </a:lnTo>
                  <a:lnTo>
                    <a:pt x="4192" y="2552"/>
                  </a:lnTo>
                  <a:lnTo>
                    <a:pt x="4192" y="2680"/>
                  </a:lnTo>
                  <a:lnTo>
                    <a:pt x="4192" y="2664"/>
                  </a:lnTo>
                  <a:lnTo>
                    <a:pt x="4192" y="2536"/>
                  </a:lnTo>
                  <a:lnTo>
                    <a:pt x="4192" y="2640"/>
                  </a:lnTo>
                  <a:lnTo>
                    <a:pt x="4192" y="2632"/>
                  </a:lnTo>
                  <a:lnTo>
                    <a:pt x="4192" y="2656"/>
                  </a:lnTo>
                  <a:lnTo>
                    <a:pt x="4192" y="2648"/>
                  </a:lnTo>
                  <a:lnTo>
                    <a:pt x="4192" y="2648"/>
                  </a:lnTo>
                  <a:lnTo>
                    <a:pt x="4200" y="2616"/>
                  </a:lnTo>
                  <a:lnTo>
                    <a:pt x="4200" y="2608"/>
                  </a:lnTo>
                  <a:lnTo>
                    <a:pt x="4200" y="2608"/>
                  </a:lnTo>
                  <a:lnTo>
                    <a:pt x="4200" y="2640"/>
                  </a:lnTo>
                  <a:lnTo>
                    <a:pt x="4200" y="2672"/>
                  </a:lnTo>
                  <a:lnTo>
                    <a:pt x="4200" y="2792"/>
                  </a:lnTo>
                  <a:lnTo>
                    <a:pt x="4200" y="2712"/>
                  </a:lnTo>
                  <a:lnTo>
                    <a:pt x="4200" y="2768"/>
                  </a:lnTo>
                  <a:lnTo>
                    <a:pt x="4200" y="2768"/>
                  </a:lnTo>
                  <a:lnTo>
                    <a:pt x="4208" y="2680"/>
                  </a:lnTo>
                  <a:lnTo>
                    <a:pt x="4208" y="2792"/>
                  </a:lnTo>
                  <a:lnTo>
                    <a:pt x="4208" y="2696"/>
                  </a:lnTo>
                  <a:lnTo>
                    <a:pt x="4208" y="2648"/>
                  </a:lnTo>
                  <a:lnTo>
                    <a:pt x="4208" y="2664"/>
                  </a:lnTo>
                  <a:lnTo>
                    <a:pt x="4208" y="2640"/>
                  </a:lnTo>
                  <a:lnTo>
                    <a:pt x="4208" y="2696"/>
                  </a:lnTo>
                  <a:lnTo>
                    <a:pt x="4208" y="2736"/>
                  </a:lnTo>
                  <a:lnTo>
                    <a:pt x="4208" y="2776"/>
                  </a:lnTo>
                  <a:lnTo>
                    <a:pt x="4216" y="2744"/>
                  </a:lnTo>
                  <a:lnTo>
                    <a:pt x="4216" y="2688"/>
                  </a:lnTo>
                  <a:lnTo>
                    <a:pt x="4216" y="2760"/>
                  </a:lnTo>
                  <a:lnTo>
                    <a:pt x="4216" y="2776"/>
                  </a:lnTo>
                  <a:lnTo>
                    <a:pt x="4216" y="2712"/>
                  </a:lnTo>
                  <a:lnTo>
                    <a:pt x="4216" y="2624"/>
                  </a:lnTo>
                  <a:lnTo>
                    <a:pt x="4216" y="2672"/>
                  </a:lnTo>
                  <a:lnTo>
                    <a:pt x="4216" y="2800"/>
                  </a:lnTo>
                  <a:lnTo>
                    <a:pt x="4216" y="2656"/>
                  </a:lnTo>
                  <a:lnTo>
                    <a:pt x="4224" y="2648"/>
                  </a:lnTo>
                  <a:lnTo>
                    <a:pt x="4224" y="2744"/>
                  </a:lnTo>
                  <a:lnTo>
                    <a:pt x="4224" y="2640"/>
                  </a:lnTo>
                  <a:lnTo>
                    <a:pt x="4224" y="2696"/>
                  </a:lnTo>
                  <a:lnTo>
                    <a:pt x="4224" y="2976"/>
                  </a:lnTo>
                  <a:lnTo>
                    <a:pt x="4224" y="2640"/>
                  </a:lnTo>
                  <a:lnTo>
                    <a:pt x="4224" y="2784"/>
                  </a:lnTo>
                  <a:lnTo>
                    <a:pt x="4224" y="2704"/>
                  </a:lnTo>
                  <a:lnTo>
                    <a:pt x="4224" y="2712"/>
                  </a:lnTo>
                  <a:lnTo>
                    <a:pt x="4232" y="2680"/>
                  </a:lnTo>
                  <a:lnTo>
                    <a:pt x="4232" y="2720"/>
                  </a:lnTo>
                  <a:lnTo>
                    <a:pt x="4232" y="2752"/>
                  </a:lnTo>
                  <a:lnTo>
                    <a:pt x="4232" y="2720"/>
                  </a:lnTo>
                  <a:lnTo>
                    <a:pt x="4232" y="2976"/>
                  </a:lnTo>
                  <a:lnTo>
                    <a:pt x="4232" y="2704"/>
                  </a:lnTo>
                  <a:lnTo>
                    <a:pt x="4232" y="2600"/>
                  </a:lnTo>
                  <a:lnTo>
                    <a:pt x="4232" y="2776"/>
                  </a:lnTo>
                  <a:lnTo>
                    <a:pt x="4232" y="2728"/>
                  </a:lnTo>
                  <a:lnTo>
                    <a:pt x="4240" y="2736"/>
                  </a:lnTo>
                  <a:lnTo>
                    <a:pt x="4240" y="2704"/>
                  </a:lnTo>
                  <a:lnTo>
                    <a:pt x="4240" y="2672"/>
                  </a:lnTo>
                  <a:lnTo>
                    <a:pt x="4240" y="2704"/>
                  </a:lnTo>
                  <a:lnTo>
                    <a:pt x="4240" y="2832"/>
                  </a:lnTo>
                  <a:lnTo>
                    <a:pt x="4240" y="2720"/>
                  </a:lnTo>
                  <a:lnTo>
                    <a:pt x="4240" y="2696"/>
                  </a:lnTo>
                  <a:lnTo>
                    <a:pt x="4240" y="2608"/>
                  </a:lnTo>
                  <a:lnTo>
                    <a:pt x="4240" y="2664"/>
                  </a:lnTo>
                  <a:lnTo>
                    <a:pt x="4248" y="2672"/>
                  </a:lnTo>
                  <a:lnTo>
                    <a:pt x="4248" y="2680"/>
                  </a:lnTo>
                  <a:lnTo>
                    <a:pt x="4248" y="2776"/>
                  </a:lnTo>
                  <a:lnTo>
                    <a:pt x="4248" y="2728"/>
                  </a:lnTo>
                  <a:lnTo>
                    <a:pt x="4248" y="2712"/>
                  </a:lnTo>
                  <a:lnTo>
                    <a:pt x="4248" y="2640"/>
                  </a:lnTo>
                  <a:lnTo>
                    <a:pt x="4248" y="2600"/>
                  </a:lnTo>
                  <a:lnTo>
                    <a:pt x="4248" y="2648"/>
                  </a:lnTo>
                  <a:lnTo>
                    <a:pt x="4248" y="2632"/>
                  </a:lnTo>
                  <a:lnTo>
                    <a:pt x="4256" y="2648"/>
                  </a:lnTo>
                  <a:lnTo>
                    <a:pt x="4256" y="2664"/>
                  </a:lnTo>
                  <a:lnTo>
                    <a:pt x="4256" y="2672"/>
                  </a:lnTo>
                  <a:lnTo>
                    <a:pt x="4256" y="2688"/>
                  </a:lnTo>
                  <a:lnTo>
                    <a:pt x="4256" y="2680"/>
                  </a:lnTo>
                  <a:lnTo>
                    <a:pt x="4256" y="2688"/>
                  </a:lnTo>
                  <a:lnTo>
                    <a:pt x="4256" y="2776"/>
                  </a:lnTo>
                  <a:lnTo>
                    <a:pt x="4256" y="2656"/>
                  </a:lnTo>
                  <a:lnTo>
                    <a:pt x="4264" y="2744"/>
                  </a:lnTo>
                  <a:lnTo>
                    <a:pt x="4264" y="2656"/>
                  </a:lnTo>
                  <a:lnTo>
                    <a:pt x="4264" y="3072"/>
                  </a:lnTo>
                  <a:lnTo>
                    <a:pt x="4264" y="2752"/>
                  </a:lnTo>
                  <a:lnTo>
                    <a:pt x="4264" y="2696"/>
                  </a:lnTo>
                  <a:lnTo>
                    <a:pt x="4264" y="2584"/>
                  </a:lnTo>
                  <a:lnTo>
                    <a:pt x="4264" y="2720"/>
                  </a:lnTo>
                  <a:lnTo>
                    <a:pt x="4264" y="2784"/>
                  </a:lnTo>
                  <a:lnTo>
                    <a:pt x="4264" y="2768"/>
                  </a:lnTo>
                  <a:lnTo>
                    <a:pt x="4272" y="2896"/>
                  </a:lnTo>
                  <a:lnTo>
                    <a:pt x="4272" y="2968"/>
                  </a:lnTo>
                  <a:lnTo>
                    <a:pt x="4272" y="2744"/>
                  </a:lnTo>
                  <a:lnTo>
                    <a:pt x="4272" y="2744"/>
                  </a:lnTo>
                  <a:lnTo>
                    <a:pt x="4272" y="2736"/>
                  </a:lnTo>
                  <a:lnTo>
                    <a:pt x="4272" y="2736"/>
                  </a:lnTo>
                  <a:lnTo>
                    <a:pt x="4272" y="2744"/>
                  </a:lnTo>
                  <a:lnTo>
                    <a:pt x="4272" y="2776"/>
                  </a:lnTo>
                  <a:lnTo>
                    <a:pt x="4272" y="2816"/>
                  </a:lnTo>
                  <a:lnTo>
                    <a:pt x="4280" y="2848"/>
                  </a:lnTo>
                  <a:lnTo>
                    <a:pt x="4280" y="2880"/>
                  </a:lnTo>
                  <a:lnTo>
                    <a:pt x="4280" y="2856"/>
                  </a:lnTo>
                  <a:lnTo>
                    <a:pt x="4280" y="2824"/>
                  </a:lnTo>
                  <a:lnTo>
                    <a:pt x="4280" y="2784"/>
                  </a:lnTo>
                  <a:lnTo>
                    <a:pt x="4280" y="2752"/>
                  </a:lnTo>
                  <a:lnTo>
                    <a:pt x="4280" y="2728"/>
                  </a:lnTo>
                  <a:lnTo>
                    <a:pt x="4280" y="2720"/>
                  </a:lnTo>
                  <a:lnTo>
                    <a:pt x="4280" y="2720"/>
                  </a:lnTo>
                  <a:lnTo>
                    <a:pt x="4288" y="2712"/>
                  </a:lnTo>
                  <a:lnTo>
                    <a:pt x="4288" y="3024"/>
                  </a:lnTo>
                  <a:lnTo>
                    <a:pt x="4288" y="2776"/>
                  </a:lnTo>
                  <a:lnTo>
                    <a:pt x="4288" y="2528"/>
                  </a:lnTo>
                  <a:lnTo>
                    <a:pt x="4288" y="2736"/>
                  </a:lnTo>
                  <a:lnTo>
                    <a:pt x="4288" y="2720"/>
                  </a:lnTo>
                  <a:lnTo>
                    <a:pt x="4288" y="2712"/>
                  </a:lnTo>
                  <a:lnTo>
                    <a:pt x="4288" y="2704"/>
                  </a:lnTo>
                  <a:lnTo>
                    <a:pt x="4288" y="2744"/>
                  </a:lnTo>
                  <a:lnTo>
                    <a:pt x="4296" y="2704"/>
                  </a:lnTo>
                  <a:lnTo>
                    <a:pt x="4296" y="2712"/>
                  </a:lnTo>
                  <a:lnTo>
                    <a:pt x="4296" y="2720"/>
                  </a:lnTo>
                  <a:lnTo>
                    <a:pt x="4296" y="2728"/>
                  </a:lnTo>
                  <a:lnTo>
                    <a:pt x="4296" y="2736"/>
                  </a:lnTo>
                  <a:lnTo>
                    <a:pt x="4296" y="2832"/>
                  </a:lnTo>
                  <a:lnTo>
                    <a:pt x="4296" y="2800"/>
                  </a:lnTo>
                  <a:lnTo>
                    <a:pt x="4296" y="2848"/>
                  </a:lnTo>
                  <a:lnTo>
                    <a:pt x="4296" y="2896"/>
                  </a:lnTo>
                  <a:lnTo>
                    <a:pt x="4304" y="2912"/>
                  </a:lnTo>
                  <a:lnTo>
                    <a:pt x="4304" y="2896"/>
                  </a:lnTo>
                  <a:lnTo>
                    <a:pt x="4304" y="2872"/>
                  </a:lnTo>
                  <a:lnTo>
                    <a:pt x="4304" y="2856"/>
                  </a:lnTo>
                  <a:lnTo>
                    <a:pt x="4304" y="2832"/>
                  </a:lnTo>
                  <a:lnTo>
                    <a:pt x="4304" y="2816"/>
                  </a:lnTo>
                  <a:lnTo>
                    <a:pt x="4304" y="2800"/>
                  </a:lnTo>
                  <a:lnTo>
                    <a:pt x="4304" y="2784"/>
                  </a:lnTo>
                  <a:lnTo>
                    <a:pt x="4304" y="2776"/>
                  </a:lnTo>
                  <a:lnTo>
                    <a:pt x="4312" y="2760"/>
                  </a:lnTo>
                  <a:lnTo>
                    <a:pt x="4312" y="2776"/>
                  </a:lnTo>
                  <a:lnTo>
                    <a:pt x="4312" y="2784"/>
                  </a:lnTo>
                  <a:lnTo>
                    <a:pt x="4312" y="2800"/>
                  </a:lnTo>
                  <a:lnTo>
                    <a:pt x="4312" y="2544"/>
                  </a:lnTo>
                  <a:lnTo>
                    <a:pt x="4312" y="2608"/>
                  </a:lnTo>
                  <a:lnTo>
                    <a:pt x="4312" y="2768"/>
                  </a:lnTo>
                  <a:lnTo>
                    <a:pt x="4312" y="2864"/>
                  </a:lnTo>
                  <a:lnTo>
                    <a:pt x="4312" y="2600"/>
                  </a:lnTo>
                  <a:lnTo>
                    <a:pt x="4320" y="2344"/>
                  </a:lnTo>
                  <a:lnTo>
                    <a:pt x="4320" y="2616"/>
                  </a:lnTo>
                  <a:lnTo>
                    <a:pt x="4320" y="2616"/>
                  </a:lnTo>
                  <a:lnTo>
                    <a:pt x="4320" y="2616"/>
                  </a:lnTo>
                  <a:lnTo>
                    <a:pt x="4320" y="2616"/>
                  </a:lnTo>
                  <a:lnTo>
                    <a:pt x="4320" y="2616"/>
                  </a:lnTo>
                  <a:lnTo>
                    <a:pt x="4320" y="2736"/>
                  </a:lnTo>
                  <a:lnTo>
                    <a:pt x="4320" y="2928"/>
                  </a:lnTo>
                  <a:lnTo>
                    <a:pt x="4320" y="2880"/>
                  </a:lnTo>
                  <a:lnTo>
                    <a:pt x="4328" y="2840"/>
                  </a:lnTo>
                  <a:lnTo>
                    <a:pt x="4328" y="2800"/>
                  </a:lnTo>
                  <a:lnTo>
                    <a:pt x="4328" y="2752"/>
                  </a:lnTo>
                  <a:lnTo>
                    <a:pt x="4328" y="2712"/>
                  </a:lnTo>
                  <a:lnTo>
                    <a:pt x="4328" y="2672"/>
                  </a:lnTo>
                  <a:lnTo>
                    <a:pt x="4328" y="2624"/>
                  </a:lnTo>
                  <a:lnTo>
                    <a:pt x="4328" y="3104"/>
                  </a:lnTo>
                  <a:lnTo>
                    <a:pt x="4328" y="3008"/>
                  </a:lnTo>
                  <a:lnTo>
                    <a:pt x="4328" y="2784"/>
                  </a:lnTo>
                  <a:lnTo>
                    <a:pt x="4336" y="2600"/>
                  </a:lnTo>
                  <a:lnTo>
                    <a:pt x="4336" y="2664"/>
                  </a:lnTo>
                  <a:lnTo>
                    <a:pt x="4336" y="2736"/>
                  </a:lnTo>
                  <a:lnTo>
                    <a:pt x="4336" y="2808"/>
                  </a:lnTo>
                  <a:lnTo>
                    <a:pt x="4336" y="2664"/>
                  </a:lnTo>
                  <a:lnTo>
                    <a:pt x="4336" y="2584"/>
                  </a:lnTo>
                  <a:lnTo>
                    <a:pt x="4336" y="2968"/>
                  </a:lnTo>
                  <a:lnTo>
                    <a:pt x="4336" y="2800"/>
                  </a:lnTo>
                  <a:lnTo>
                    <a:pt x="4336" y="2776"/>
                  </a:lnTo>
                  <a:lnTo>
                    <a:pt x="4344" y="2752"/>
                  </a:lnTo>
                  <a:lnTo>
                    <a:pt x="4344" y="2664"/>
                  </a:lnTo>
                  <a:lnTo>
                    <a:pt x="4344" y="2720"/>
                  </a:lnTo>
                  <a:lnTo>
                    <a:pt x="4344" y="2784"/>
                  </a:lnTo>
                  <a:lnTo>
                    <a:pt x="4344" y="2752"/>
                  </a:lnTo>
                  <a:lnTo>
                    <a:pt x="4344" y="2720"/>
                  </a:lnTo>
                  <a:lnTo>
                    <a:pt x="4344" y="2720"/>
                  </a:lnTo>
                  <a:lnTo>
                    <a:pt x="4344" y="2736"/>
                  </a:lnTo>
                  <a:lnTo>
                    <a:pt x="4344" y="2744"/>
                  </a:lnTo>
                  <a:lnTo>
                    <a:pt x="4352" y="2760"/>
                  </a:lnTo>
                  <a:lnTo>
                    <a:pt x="4352" y="2776"/>
                  </a:lnTo>
                  <a:lnTo>
                    <a:pt x="4352" y="2784"/>
                  </a:lnTo>
                  <a:lnTo>
                    <a:pt x="4352" y="2800"/>
                  </a:lnTo>
                  <a:lnTo>
                    <a:pt x="4352" y="2816"/>
                  </a:lnTo>
                  <a:lnTo>
                    <a:pt x="4352" y="2824"/>
                  </a:lnTo>
                  <a:lnTo>
                    <a:pt x="4352" y="2808"/>
                  </a:lnTo>
                  <a:lnTo>
                    <a:pt x="4352" y="2776"/>
                  </a:lnTo>
                  <a:lnTo>
                    <a:pt x="4352" y="2752"/>
                  </a:lnTo>
                  <a:lnTo>
                    <a:pt x="4360" y="2728"/>
                  </a:lnTo>
                  <a:lnTo>
                    <a:pt x="4360" y="2712"/>
                  </a:lnTo>
                  <a:lnTo>
                    <a:pt x="4360" y="2704"/>
                  </a:lnTo>
                  <a:lnTo>
                    <a:pt x="4360" y="2688"/>
                  </a:lnTo>
                  <a:lnTo>
                    <a:pt x="4360" y="2672"/>
                  </a:lnTo>
                  <a:lnTo>
                    <a:pt x="4360" y="2664"/>
                  </a:lnTo>
                  <a:lnTo>
                    <a:pt x="4360" y="2648"/>
                  </a:lnTo>
                  <a:lnTo>
                    <a:pt x="4360" y="2632"/>
                  </a:lnTo>
                  <a:lnTo>
                    <a:pt x="4360" y="2624"/>
                  </a:lnTo>
                  <a:lnTo>
                    <a:pt x="4368" y="2608"/>
                  </a:lnTo>
                  <a:lnTo>
                    <a:pt x="4368" y="2592"/>
                  </a:lnTo>
                  <a:lnTo>
                    <a:pt x="4368" y="2584"/>
                  </a:lnTo>
                  <a:lnTo>
                    <a:pt x="4368" y="2568"/>
                  </a:lnTo>
                  <a:lnTo>
                    <a:pt x="4368" y="2552"/>
                  </a:lnTo>
                  <a:lnTo>
                    <a:pt x="4368" y="2544"/>
                  </a:lnTo>
                  <a:lnTo>
                    <a:pt x="4368" y="2528"/>
                  </a:lnTo>
                  <a:lnTo>
                    <a:pt x="4368" y="2512"/>
                  </a:lnTo>
                  <a:lnTo>
                    <a:pt x="4368" y="2504"/>
                  </a:lnTo>
                  <a:lnTo>
                    <a:pt x="4376" y="2488"/>
                  </a:lnTo>
                  <a:lnTo>
                    <a:pt x="4376" y="2472"/>
                  </a:lnTo>
                  <a:lnTo>
                    <a:pt x="4376" y="2456"/>
                  </a:lnTo>
                  <a:lnTo>
                    <a:pt x="4376" y="2448"/>
                  </a:lnTo>
                  <a:lnTo>
                    <a:pt x="4376" y="2432"/>
                  </a:lnTo>
                  <a:lnTo>
                    <a:pt x="4376" y="2416"/>
                  </a:lnTo>
                  <a:lnTo>
                    <a:pt x="4376" y="2456"/>
                  </a:lnTo>
                  <a:lnTo>
                    <a:pt x="4376" y="2528"/>
                  </a:lnTo>
                  <a:lnTo>
                    <a:pt x="4384" y="2608"/>
                  </a:lnTo>
                  <a:lnTo>
                    <a:pt x="4384" y="2672"/>
                  </a:lnTo>
                  <a:lnTo>
                    <a:pt x="4384" y="2720"/>
                  </a:lnTo>
                  <a:lnTo>
                    <a:pt x="4384" y="2768"/>
                  </a:lnTo>
                  <a:lnTo>
                    <a:pt x="4384" y="2664"/>
                  </a:lnTo>
                  <a:lnTo>
                    <a:pt x="4384" y="2688"/>
                  </a:lnTo>
                  <a:lnTo>
                    <a:pt x="4384" y="2712"/>
                  </a:lnTo>
                  <a:lnTo>
                    <a:pt x="4384" y="2744"/>
                  </a:lnTo>
                  <a:lnTo>
                    <a:pt x="4384" y="2744"/>
                  </a:lnTo>
                  <a:lnTo>
                    <a:pt x="4392" y="2728"/>
                  </a:lnTo>
                  <a:lnTo>
                    <a:pt x="4392" y="2712"/>
                  </a:lnTo>
                  <a:lnTo>
                    <a:pt x="4392" y="2704"/>
                  </a:lnTo>
                  <a:lnTo>
                    <a:pt x="4392" y="2696"/>
                  </a:lnTo>
                  <a:lnTo>
                    <a:pt x="4392" y="2688"/>
                  </a:lnTo>
                  <a:lnTo>
                    <a:pt x="4392" y="2680"/>
                  </a:lnTo>
                  <a:lnTo>
                    <a:pt x="4392" y="2680"/>
                  </a:lnTo>
                  <a:lnTo>
                    <a:pt x="4392" y="2664"/>
                  </a:lnTo>
                  <a:lnTo>
                    <a:pt x="4392" y="2656"/>
                  </a:lnTo>
                  <a:lnTo>
                    <a:pt x="4400" y="2640"/>
                  </a:lnTo>
                  <a:lnTo>
                    <a:pt x="4400" y="2632"/>
                  </a:lnTo>
                  <a:lnTo>
                    <a:pt x="4400" y="2624"/>
                  </a:lnTo>
                  <a:lnTo>
                    <a:pt x="4400" y="2608"/>
                  </a:lnTo>
                  <a:lnTo>
                    <a:pt x="4400" y="2600"/>
                  </a:lnTo>
                  <a:lnTo>
                    <a:pt x="4400" y="2592"/>
                  </a:lnTo>
                  <a:lnTo>
                    <a:pt x="4400" y="2576"/>
                  </a:lnTo>
                  <a:lnTo>
                    <a:pt x="4400" y="2568"/>
                  </a:lnTo>
                  <a:lnTo>
                    <a:pt x="4400" y="2552"/>
                  </a:lnTo>
                  <a:lnTo>
                    <a:pt x="4408" y="2544"/>
                  </a:lnTo>
                  <a:lnTo>
                    <a:pt x="4408" y="2536"/>
                  </a:lnTo>
                  <a:lnTo>
                    <a:pt x="4408" y="2528"/>
                  </a:lnTo>
                  <a:lnTo>
                    <a:pt x="4408" y="2584"/>
                  </a:lnTo>
                  <a:lnTo>
                    <a:pt x="4408" y="2648"/>
                  </a:lnTo>
                  <a:lnTo>
                    <a:pt x="4408" y="2704"/>
                  </a:lnTo>
                  <a:lnTo>
                    <a:pt x="4408" y="2760"/>
                  </a:lnTo>
                  <a:lnTo>
                    <a:pt x="4408" y="2744"/>
                  </a:lnTo>
                  <a:lnTo>
                    <a:pt x="4408" y="2656"/>
                  </a:lnTo>
                  <a:lnTo>
                    <a:pt x="4416" y="2656"/>
                  </a:lnTo>
                  <a:lnTo>
                    <a:pt x="4416" y="2664"/>
                  </a:lnTo>
                  <a:lnTo>
                    <a:pt x="4416" y="2672"/>
                  </a:lnTo>
                  <a:lnTo>
                    <a:pt x="4416" y="2672"/>
                  </a:lnTo>
                  <a:lnTo>
                    <a:pt x="4416" y="2680"/>
                  </a:lnTo>
                  <a:lnTo>
                    <a:pt x="4416" y="2688"/>
                  </a:lnTo>
                  <a:lnTo>
                    <a:pt x="4416" y="2688"/>
                  </a:lnTo>
                  <a:lnTo>
                    <a:pt x="4416" y="2696"/>
                  </a:lnTo>
                  <a:lnTo>
                    <a:pt x="4416" y="2704"/>
                  </a:lnTo>
                  <a:lnTo>
                    <a:pt x="4424" y="2704"/>
                  </a:lnTo>
                  <a:lnTo>
                    <a:pt x="4424" y="2696"/>
                  </a:lnTo>
                  <a:lnTo>
                    <a:pt x="4424" y="2696"/>
                  </a:lnTo>
                  <a:lnTo>
                    <a:pt x="4424" y="2696"/>
                  </a:lnTo>
                  <a:lnTo>
                    <a:pt x="4424" y="2696"/>
                  </a:lnTo>
                  <a:lnTo>
                    <a:pt x="4424" y="2704"/>
                  </a:lnTo>
                  <a:lnTo>
                    <a:pt x="4424" y="2712"/>
                  </a:lnTo>
                  <a:lnTo>
                    <a:pt x="4424" y="2728"/>
                  </a:lnTo>
                  <a:lnTo>
                    <a:pt x="4424" y="2752"/>
                  </a:lnTo>
                  <a:lnTo>
                    <a:pt x="4432" y="2776"/>
                  </a:lnTo>
                  <a:lnTo>
                    <a:pt x="4432" y="2800"/>
                  </a:lnTo>
                  <a:lnTo>
                    <a:pt x="4432" y="2824"/>
                  </a:lnTo>
                  <a:lnTo>
                    <a:pt x="4432" y="2856"/>
                  </a:lnTo>
                  <a:lnTo>
                    <a:pt x="4432" y="2792"/>
                  </a:lnTo>
                  <a:lnTo>
                    <a:pt x="4432" y="2688"/>
                  </a:lnTo>
                  <a:lnTo>
                    <a:pt x="4432" y="2576"/>
                  </a:lnTo>
                  <a:lnTo>
                    <a:pt x="4432" y="2568"/>
                  </a:lnTo>
                  <a:lnTo>
                    <a:pt x="4432" y="2616"/>
                  </a:lnTo>
                  <a:lnTo>
                    <a:pt x="4440" y="2664"/>
                  </a:lnTo>
                  <a:lnTo>
                    <a:pt x="4440" y="2720"/>
                  </a:lnTo>
                  <a:lnTo>
                    <a:pt x="4440" y="2768"/>
                  </a:lnTo>
                  <a:lnTo>
                    <a:pt x="4440" y="2824"/>
                  </a:lnTo>
                  <a:lnTo>
                    <a:pt x="4440" y="2816"/>
                  </a:lnTo>
                  <a:lnTo>
                    <a:pt x="4440" y="2808"/>
                  </a:lnTo>
                  <a:lnTo>
                    <a:pt x="4440" y="2800"/>
                  </a:lnTo>
                  <a:lnTo>
                    <a:pt x="4440" y="2792"/>
                  </a:lnTo>
                  <a:lnTo>
                    <a:pt x="4440" y="2776"/>
                  </a:lnTo>
                  <a:lnTo>
                    <a:pt x="4448" y="2768"/>
                  </a:lnTo>
                  <a:lnTo>
                    <a:pt x="4448" y="2760"/>
                  </a:lnTo>
                  <a:lnTo>
                    <a:pt x="4448" y="2752"/>
                  </a:lnTo>
                  <a:lnTo>
                    <a:pt x="4448" y="2744"/>
                  </a:lnTo>
                  <a:lnTo>
                    <a:pt x="4448" y="2728"/>
                  </a:lnTo>
                  <a:lnTo>
                    <a:pt x="4448" y="2720"/>
                  </a:lnTo>
                  <a:lnTo>
                    <a:pt x="4448" y="2712"/>
                  </a:lnTo>
                  <a:lnTo>
                    <a:pt x="4448" y="2704"/>
                  </a:lnTo>
                  <a:lnTo>
                    <a:pt x="4448" y="2696"/>
                  </a:lnTo>
                  <a:lnTo>
                    <a:pt x="4456" y="2680"/>
                  </a:lnTo>
                  <a:lnTo>
                    <a:pt x="4456" y="2672"/>
                  </a:lnTo>
                  <a:lnTo>
                    <a:pt x="4456" y="2664"/>
                  </a:lnTo>
                  <a:lnTo>
                    <a:pt x="4456" y="2656"/>
                  </a:lnTo>
                  <a:lnTo>
                    <a:pt x="4456" y="2640"/>
                  </a:lnTo>
                  <a:lnTo>
                    <a:pt x="4456" y="2632"/>
                  </a:lnTo>
                  <a:lnTo>
                    <a:pt x="4456" y="2624"/>
                  </a:lnTo>
                  <a:lnTo>
                    <a:pt x="4456" y="2616"/>
                  </a:lnTo>
                  <a:lnTo>
                    <a:pt x="4456" y="2608"/>
                  </a:lnTo>
                  <a:lnTo>
                    <a:pt x="4464" y="2592"/>
                  </a:lnTo>
                  <a:lnTo>
                    <a:pt x="4464" y="2584"/>
                  </a:lnTo>
                  <a:lnTo>
                    <a:pt x="4464" y="2584"/>
                  </a:lnTo>
                  <a:lnTo>
                    <a:pt x="4464" y="2672"/>
                  </a:lnTo>
                  <a:lnTo>
                    <a:pt x="4464" y="2752"/>
                  </a:lnTo>
                  <a:lnTo>
                    <a:pt x="4464" y="2840"/>
                  </a:lnTo>
                  <a:lnTo>
                    <a:pt x="4464" y="2928"/>
                  </a:lnTo>
                  <a:lnTo>
                    <a:pt x="4464" y="3000"/>
                  </a:lnTo>
                  <a:lnTo>
                    <a:pt x="4464" y="2592"/>
                  </a:lnTo>
                  <a:lnTo>
                    <a:pt x="4472" y="2624"/>
                  </a:lnTo>
                  <a:lnTo>
                    <a:pt x="4472" y="2648"/>
                  </a:lnTo>
                  <a:lnTo>
                    <a:pt x="4472" y="2680"/>
                  </a:lnTo>
                  <a:lnTo>
                    <a:pt x="4472" y="2704"/>
                  </a:lnTo>
                  <a:lnTo>
                    <a:pt x="4472" y="2728"/>
                  </a:lnTo>
                  <a:lnTo>
                    <a:pt x="4472" y="2760"/>
                  </a:lnTo>
                  <a:lnTo>
                    <a:pt x="4472" y="2784"/>
                  </a:lnTo>
                  <a:lnTo>
                    <a:pt x="4472" y="2816"/>
                  </a:lnTo>
                  <a:lnTo>
                    <a:pt x="4472" y="2840"/>
                  </a:lnTo>
                  <a:lnTo>
                    <a:pt x="4480" y="2848"/>
                  </a:lnTo>
                  <a:lnTo>
                    <a:pt x="4480" y="2856"/>
                  </a:lnTo>
                  <a:lnTo>
                    <a:pt x="4480" y="2872"/>
                  </a:lnTo>
                  <a:lnTo>
                    <a:pt x="4480" y="2872"/>
                  </a:lnTo>
                  <a:lnTo>
                    <a:pt x="4480" y="2912"/>
                  </a:lnTo>
                  <a:lnTo>
                    <a:pt x="4480" y="2920"/>
                  </a:lnTo>
                  <a:lnTo>
                    <a:pt x="4480" y="2928"/>
                  </a:lnTo>
                  <a:lnTo>
                    <a:pt x="4480" y="2936"/>
                  </a:lnTo>
                  <a:lnTo>
                    <a:pt x="4480" y="2944"/>
                  </a:lnTo>
                  <a:lnTo>
                    <a:pt x="4488" y="2944"/>
                  </a:lnTo>
                  <a:lnTo>
                    <a:pt x="4488" y="2952"/>
                  </a:lnTo>
                  <a:lnTo>
                    <a:pt x="4488" y="2960"/>
                  </a:lnTo>
                  <a:lnTo>
                    <a:pt x="4488" y="2968"/>
                  </a:lnTo>
                  <a:lnTo>
                    <a:pt x="4488" y="2976"/>
                  </a:lnTo>
                  <a:lnTo>
                    <a:pt x="4488" y="2960"/>
                  </a:lnTo>
                  <a:lnTo>
                    <a:pt x="4488" y="2936"/>
                  </a:lnTo>
                  <a:lnTo>
                    <a:pt x="4488" y="2904"/>
                  </a:lnTo>
                  <a:lnTo>
                    <a:pt x="4488" y="2880"/>
                  </a:lnTo>
                  <a:lnTo>
                    <a:pt x="4496" y="2856"/>
                  </a:lnTo>
                  <a:lnTo>
                    <a:pt x="4496" y="2824"/>
                  </a:lnTo>
                  <a:lnTo>
                    <a:pt x="4496" y="2800"/>
                  </a:lnTo>
                  <a:lnTo>
                    <a:pt x="4496" y="2768"/>
                  </a:lnTo>
                  <a:lnTo>
                    <a:pt x="4496" y="2760"/>
                  </a:lnTo>
                  <a:lnTo>
                    <a:pt x="4496" y="2760"/>
                  </a:lnTo>
                  <a:lnTo>
                    <a:pt x="4496" y="2760"/>
                  </a:lnTo>
                  <a:lnTo>
                    <a:pt x="4496" y="2752"/>
                  </a:lnTo>
                  <a:lnTo>
                    <a:pt x="4504" y="2752"/>
                  </a:lnTo>
                  <a:lnTo>
                    <a:pt x="4504" y="2752"/>
                  </a:lnTo>
                  <a:lnTo>
                    <a:pt x="4504" y="2744"/>
                  </a:lnTo>
                  <a:lnTo>
                    <a:pt x="4504" y="2744"/>
                  </a:lnTo>
                  <a:lnTo>
                    <a:pt x="4504" y="2744"/>
                  </a:lnTo>
                  <a:lnTo>
                    <a:pt x="4504" y="2736"/>
                  </a:lnTo>
                  <a:lnTo>
                    <a:pt x="4504" y="2736"/>
                  </a:lnTo>
                  <a:lnTo>
                    <a:pt x="4504" y="2736"/>
                  </a:lnTo>
                  <a:lnTo>
                    <a:pt x="4504" y="2728"/>
                  </a:lnTo>
                  <a:lnTo>
                    <a:pt x="4512" y="2728"/>
                  </a:lnTo>
                  <a:lnTo>
                    <a:pt x="4512" y="2728"/>
                  </a:lnTo>
                  <a:lnTo>
                    <a:pt x="4512" y="2720"/>
                  </a:lnTo>
                  <a:lnTo>
                    <a:pt x="4512" y="2720"/>
                  </a:lnTo>
                  <a:lnTo>
                    <a:pt x="4512" y="2720"/>
                  </a:lnTo>
                  <a:lnTo>
                    <a:pt x="4512" y="2712"/>
                  </a:lnTo>
                  <a:lnTo>
                    <a:pt x="4512" y="2712"/>
                  </a:lnTo>
                  <a:lnTo>
                    <a:pt x="4512" y="2704"/>
                  </a:lnTo>
                  <a:lnTo>
                    <a:pt x="4512" y="2704"/>
                  </a:lnTo>
                  <a:lnTo>
                    <a:pt x="4520" y="2704"/>
                  </a:lnTo>
                  <a:lnTo>
                    <a:pt x="4520" y="2696"/>
                  </a:lnTo>
                  <a:lnTo>
                    <a:pt x="4520" y="2696"/>
                  </a:lnTo>
                  <a:lnTo>
                    <a:pt x="4520" y="2696"/>
                  </a:lnTo>
                  <a:lnTo>
                    <a:pt x="4520" y="2688"/>
                  </a:lnTo>
                  <a:lnTo>
                    <a:pt x="4520" y="2688"/>
                  </a:lnTo>
                  <a:lnTo>
                    <a:pt x="4520" y="2688"/>
                  </a:lnTo>
                  <a:lnTo>
                    <a:pt x="4520" y="2680"/>
                  </a:lnTo>
                  <a:lnTo>
                    <a:pt x="4520" y="2680"/>
                  </a:lnTo>
                  <a:lnTo>
                    <a:pt x="4528" y="2688"/>
                  </a:lnTo>
                  <a:lnTo>
                    <a:pt x="4528" y="2704"/>
                  </a:lnTo>
                  <a:lnTo>
                    <a:pt x="4528" y="2720"/>
                  </a:lnTo>
                  <a:lnTo>
                    <a:pt x="4528" y="2736"/>
                  </a:lnTo>
                  <a:lnTo>
                    <a:pt x="4528" y="2752"/>
                  </a:lnTo>
                  <a:lnTo>
                    <a:pt x="4528" y="2768"/>
                  </a:lnTo>
                  <a:lnTo>
                    <a:pt x="4528" y="2784"/>
                  </a:lnTo>
                  <a:lnTo>
                    <a:pt x="4528" y="2800"/>
                  </a:lnTo>
                  <a:lnTo>
                    <a:pt x="4528" y="2824"/>
                  </a:lnTo>
                  <a:lnTo>
                    <a:pt x="4536" y="2840"/>
                  </a:lnTo>
                  <a:lnTo>
                    <a:pt x="4536" y="2856"/>
                  </a:lnTo>
                  <a:lnTo>
                    <a:pt x="4536" y="2872"/>
                  </a:lnTo>
                  <a:lnTo>
                    <a:pt x="4536" y="2888"/>
                  </a:lnTo>
                  <a:lnTo>
                    <a:pt x="4536" y="2904"/>
                  </a:lnTo>
                  <a:lnTo>
                    <a:pt x="4536" y="2920"/>
                  </a:lnTo>
                  <a:lnTo>
                    <a:pt x="4536" y="2936"/>
                  </a:lnTo>
                  <a:lnTo>
                    <a:pt x="4536" y="2952"/>
                  </a:lnTo>
                  <a:lnTo>
                    <a:pt x="4536" y="2976"/>
                  </a:lnTo>
                  <a:lnTo>
                    <a:pt x="4544" y="2992"/>
                  </a:lnTo>
                  <a:lnTo>
                    <a:pt x="4544" y="3008"/>
                  </a:lnTo>
                  <a:lnTo>
                    <a:pt x="4544" y="3024"/>
                  </a:lnTo>
                  <a:lnTo>
                    <a:pt x="4544" y="3040"/>
                  </a:lnTo>
                  <a:lnTo>
                    <a:pt x="4544" y="3024"/>
                  </a:lnTo>
                  <a:lnTo>
                    <a:pt x="4544" y="2992"/>
                  </a:lnTo>
                  <a:lnTo>
                    <a:pt x="4544" y="2968"/>
                  </a:lnTo>
                  <a:lnTo>
                    <a:pt x="4544" y="2936"/>
                  </a:lnTo>
                  <a:lnTo>
                    <a:pt x="4544" y="2912"/>
                  </a:lnTo>
                  <a:lnTo>
                    <a:pt x="4552" y="2880"/>
                  </a:lnTo>
                  <a:lnTo>
                    <a:pt x="4552" y="2880"/>
                  </a:lnTo>
                  <a:lnTo>
                    <a:pt x="4552" y="2904"/>
                  </a:lnTo>
                  <a:lnTo>
                    <a:pt x="4552" y="2920"/>
                  </a:lnTo>
                  <a:lnTo>
                    <a:pt x="4552" y="2944"/>
                  </a:lnTo>
                  <a:lnTo>
                    <a:pt x="4552" y="2968"/>
                  </a:lnTo>
                  <a:lnTo>
                    <a:pt x="4552" y="2984"/>
                  </a:lnTo>
                  <a:lnTo>
                    <a:pt x="4552" y="3008"/>
                  </a:lnTo>
                  <a:lnTo>
                    <a:pt x="4552" y="3032"/>
                  </a:lnTo>
                  <a:lnTo>
                    <a:pt x="4560" y="3048"/>
                  </a:lnTo>
                  <a:lnTo>
                    <a:pt x="4560" y="3048"/>
                  </a:lnTo>
                  <a:lnTo>
                    <a:pt x="4560" y="3048"/>
                  </a:lnTo>
                  <a:lnTo>
                    <a:pt x="4560" y="3040"/>
                  </a:lnTo>
                  <a:lnTo>
                    <a:pt x="4560" y="3040"/>
                  </a:lnTo>
                  <a:lnTo>
                    <a:pt x="4560" y="3032"/>
                  </a:lnTo>
                  <a:lnTo>
                    <a:pt x="4560" y="3032"/>
                  </a:lnTo>
                  <a:lnTo>
                    <a:pt x="4560" y="3000"/>
                  </a:lnTo>
                  <a:lnTo>
                    <a:pt x="4560" y="2960"/>
                  </a:lnTo>
                  <a:lnTo>
                    <a:pt x="4568" y="2920"/>
                  </a:lnTo>
                  <a:lnTo>
                    <a:pt x="4568" y="2888"/>
                  </a:lnTo>
                  <a:lnTo>
                    <a:pt x="4568" y="2888"/>
                  </a:lnTo>
                  <a:lnTo>
                    <a:pt x="4568" y="2896"/>
                  </a:lnTo>
                  <a:lnTo>
                    <a:pt x="4568" y="2896"/>
                  </a:lnTo>
                  <a:lnTo>
                    <a:pt x="4568" y="2904"/>
                  </a:lnTo>
                  <a:lnTo>
                    <a:pt x="4568" y="2920"/>
                  </a:lnTo>
                  <a:lnTo>
                    <a:pt x="4568" y="2952"/>
                  </a:lnTo>
                  <a:lnTo>
                    <a:pt x="4568" y="2992"/>
                  </a:lnTo>
                  <a:lnTo>
                    <a:pt x="4576" y="3032"/>
                  </a:lnTo>
                  <a:lnTo>
                    <a:pt x="4576" y="3064"/>
                  </a:lnTo>
                  <a:lnTo>
                    <a:pt x="4576" y="3104"/>
                  </a:lnTo>
                  <a:lnTo>
                    <a:pt x="4576" y="3136"/>
                  </a:lnTo>
                  <a:lnTo>
                    <a:pt x="4576" y="3136"/>
                  </a:lnTo>
                  <a:lnTo>
                    <a:pt x="4576" y="3120"/>
                  </a:lnTo>
                  <a:lnTo>
                    <a:pt x="4576" y="3104"/>
                  </a:lnTo>
                  <a:lnTo>
                    <a:pt x="4576" y="3096"/>
                  </a:lnTo>
                  <a:lnTo>
                    <a:pt x="4576" y="3080"/>
                  </a:lnTo>
                  <a:lnTo>
                    <a:pt x="4584" y="3064"/>
                  </a:lnTo>
                  <a:lnTo>
                    <a:pt x="4584" y="3056"/>
                  </a:lnTo>
                  <a:lnTo>
                    <a:pt x="4584" y="3040"/>
                  </a:lnTo>
                  <a:lnTo>
                    <a:pt x="4584" y="3024"/>
                  </a:lnTo>
                  <a:lnTo>
                    <a:pt x="4584" y="3016"/>
                  </a:lnTo>
                  <a:lnTo>
                    <a:pt x="4584" y="3000"/>
                  </a:lnTo>
                  <a:lnTo>
                    <a:pt x="4584" y="2984"/>
                  </a:lnTo>
                  <a:lnTo>
                    <a:pt x="4584" y="2952"/>
                  </a:lnTo>
                  <a:lnTo>
                    <a:pt x="4584" y="2920"/>
                  </a:lnTo>
                  <a:lnTo>
                    <a:pt x="4592" y="2888"/>
                  </a:lnTo>
                  <a:lnTo>
                    <a:pt x="4592" y="2856"/>
                  </a:lnTo>
                  <a:lnTo>
                    <a:pt x="4592" y="2824"/>
                  </a:lnTo>
                  <a:lnTo>
                    <a:pt x="4592" y="2912"/>
                  </a:lnTo>
                  <a:lnTo>
                    <a:pt x="4592" y="3080"/>
                  </a:lnTo>
                  <a:lnTo>
                    <a:pt x="4592" y="2944"/>
                  </a:lnTo>
                  <a:lnTo>
                    <a:pt x="4592" y="2912"/>
                  </a:lnTo>
                  <a:lnTo>
                    <a:pt x="4592" y="2920"/>
                  </a:lnTo>
                  <a:lnTo>
                    <a:pt x="4592" y="2944"/>
                  </a:lnTo>
                  <a:lnTo>
                    <a:pt x="4600" y="2960"/>
                  </a:lnTo>
                  <a:lnTo>
                    <a:pt x="4600" y="2976"/>
                  </a:lnTo>
                  <a:lnTo>
                    <a:pt x="4600" y="2992"/>
                  </a:lnTo>
                  <a:lnTo>
                    <a:pt x="4600" y="2984"/>
                  </a:lnTo>
                  <a:lnTo>
                    <a:pt x="4600" y="2976"/>
                  </a:lnTo>
                  <a:lnTo>
                    <a:pt x="4600" y="2968"/>
                  </a:lnTo>
                  <a:lnTo>
                    <a:pt x="4600" y="2952"/>
                  </a:lnTo>
                  <a:lnTo>
                    <a:pt x="4600" y="2944"/>
                  </a:lnTo>
                  <a:lnTo>
                    <a:pt x="4600" y="2928"/>
                  </a:lnTo>
                  <a:lnTo>
                    <a:pt x="4608" y="2920"/>
                  </a:lnTo>
                  <a:lnTo>
                    <a:pt x="4608" y="2912"/>
                  </a:lnTo>
                  <a:lnTo>
                    <a:pt x="4608" y="2904"/>
                  </a:lnTo>
                  <a:lnTo>
                    <a:pt x="4608" y="2920"/>
                  </a:lnTo>
                  <a:lnTo>
                    <a:pt x="4608" y="2936"/>
                  </a:lnTo>
                  <a:lnTo>
                    <a:pt x="4608" y="2952"/>
                  </a:lnTo>
                  <a:lnTo>
                    <a:pt x="4608" y="2968"/>
                  </a:lnTo>
                  <a:lnTo>
                    <a:pt x="4608" y="2984"/>
                  </a:lnTo>
                  <a:lnTo>
                    <a:pt x="4608" y="3000"/>
                  </a:lnTo>
                  <a:lnTo>
                    <a:pt x="4616" y="3016"/>
                  </a:lnTo>
                  <a:lnTo>
                    <a:pt x="4616" y="3024"/>
                  </a:lnTo>
                  <a:lnTo>
                    <a:pt x="4616" y="3040"/>
                  </a:lnTo>
                  <a:lnTo>
                    <a:pt x="4616" y="3056"/>
                  </a:lnTo>
                  <a:lnTo>
                    <a:pt x="4616" y="3072"/>
                  </a:lnTo>
                  <a:lnTo>
                    <a:pt x="4616" y="3072"/>
                  </a:lnTo>
                  <a:lnTo>
                    <a:pt x="4616" y="3056"/>
                  </a:lnTo>
                  <a:lnTo>
                    <a:pt x="4616" y="3040"/>
                  </a:lnTo>
                  <a:lnTo>
                    <a:pt x="4624" y="3032"/>
                  </a:lnTo>
                  <a:lnTo>
                    <a:pt x="4624" y="3016"/>
                  </a:lnTo>
                  <a:lnTo>
                    <a:pt x="4624" y="3000"/>
                  </a:lnTo>
                  <a:lnTo>
                    <a:pt x="4624" y="2992"/>
                  </a:lnTo>
                  <a:lnTo>
                    <a:pt x="4624" y="2976"/>
                  </a:lnTo>
                  <a:lnTo>
                    <a:pt x="4624" y="2976"/>
                  </a:lnTo>
                  <a:lnTo>
                    <a:pt x="4624" y="2992"/>
                  </a:lnTo>
                  <a:lnTo>
                    <a:pt x="4624" y="2984"/>
                  </a:lnTo>
                  <a:lnTo>
                    <a:pt x="4624" y="2960"/>
                  </a:lnTo>
                  <a:lnTo>
                    <a:pt x="4632" y="2928"/>
                  </a:lnTo>
                  <a:lnTo>
                    <a:pt x="4632" y="2904"/>
                  </a:lnTo>
                  <a:lnTo>
                    <a:pt x="4632" y="2880"/>
                  </a:lnTo>
                  <a:lnTo>
                    <a:pt x="4632" y="2856"/>
                  </a:lnTo>
                  <a:lnTo>
                    <a:pt x="4632" y="2824"/>
                  </a:lnTo>
                  <a:lnTo>
                    <a:pt x="4632" y="2800"/>
                  </a:lnTo>
                  <a:lnTo>
                    <a:pt x="4632" y="2776"/>
                  </a:lnTo>
                  <a:lnTo>
                    <a:pt x="4632" y="2864"/>
                  </a:lnTo>
                  <a:lnTo>
                    <a:pt x="4632" y="3008"/>
                  </a:lnTo>
                  <a:lnTo>
                    <a:pt x="4640" y="3152"/>
                  </a:lnTo>
                  <a:lnTo>
                    <a:pt x="4640" y="3184"/>
                  </a:lnTo>
                  <a:lnTo>
                    <a:pt x="4640" y="3080"/>
                  </a:lnTo>
                  <a:lnTo>
                    <a:pt x="4640" y="3008"/>
                  </a:lnTo>
                  <a:lnTo>
                    <a:pt x="4640" y="3056"/>
                  </a:lnTo>
                  <a:lnTo>
                    <a:pt x="4640" y="3104"/>
                  </a:lnTo>
                  <a:lnTo>
                    <a:pt x="4640" y="3144"/>
                  </a:lnTo>
                  <a:lnTo>
                    <a:pt x="4640" y="3192"/>
                  </a:lnTo>
                  <a:lnTo>
                    <a:pt x="4640" y="3232"/>
                  </a:lnTo>
                  <a:lnTo>
                    <a:pt x="4648" y="3224"/>
                  </a:lnTo>
                  <a:lnTo>
                    <a:pt x="4648" y="3208"/>
                  </a:lnTo>
                  <a:lnTo>
                    <a:pt x="4648" y="3200"/>
                  </a:lnTo>
                  <a:lnTo>
                    <a:pt x="4648" y="3184"/>
                  </a:lnTo>
                  <a:lnTo>
                    <a:pt x="4648" y="3176"/>
                  </a:lnTo>
                  <a:lnTo>
                    <a:pt x="4648" y="3160"/>
                  </a:lnTo>
                  <a:lnTo>
                    <a:pt x="4648" y="3152"/>
                  </a:lnTo>
                  <a:lnTo>
                    <a:pt x="4648" y="3136"/>
                  </a:lnTo>
                  <a:lnTo>
                    <a:pt x="4648" y="3128"/>
                  </a:lnTo>
                  <a:lnTo>
                    <a:pt x="4656" y="3112"/>
                  </a:lnTo>
                  <a:lnTo>
                    <a:pt x="4656" y="3104"/>
                  </a:lnTo>
                  <a:lnTo>
                    <a:pt x="4656" y="3088"/>
                  </a:lnTo>
                  <a:lnTo>
                    <a:pt x="4656" y="3088"/>
                  </a:lnTo>
                  <a:lnTo>
                    <a:pt x="4656" y="3080"/>
                  </a:lnTo>
                  <a:lnTo>
                    <a:pt x="4656" y="3080"/>
                  </a:lnTo>
                  <a:lnTo>
                    <a:pt x="4656" y="3080"/>
                  </a:lnTo>
                  <a:lnTo>
                    <a:pt x="4656" y="3080"/>
                  </a:lnTo>
                  <a:lnTo>
                    <a:pt x="4656" y="3080"/>
                  </a:lnTo>
                  <a:lnTo>
                    <a:pt x="4664" y="3088"/>
                  </a:lnTo>
                  <a:lnTo>
                    <a:pt x="4664" y="3096"/>
                  </a:lnTo>
                  <a:lnTo>
                    <a:pt x="4664" y="3096"/>
                  </a:lnTo>
                  <a:lnTo>
                    <a:pt x="4664" y="3104"/>
                  </a:lnTo>
                  <a:lnTo>
                    <a:pt x="4664" y="3104"/>
                  </a:lnTo>
                  <a:lnTo>
                    <a:pt x="4664" y="3112"/>
                  </a:lnTo>
                  <a:lnTo>
                    <a:pt x="4664" y="3112"/>
                  </a:lnTo>
                  <a:lnTo>
                    <a:pt x="4664" y="3120"/>
                  </a:lnTo>
                  <a:lnTo>
                    <a:pt x="4664" y="3128"/>
                  </a:lnTo>
                  <a:lnTo>
                    <a:pt x="4672" y="3128"/>
                  </a:lnTo>
                  <a:lnTo>
                    <a:pt x="4672" y="3136"/>
                  </a:lnTo>
                  <a:lnTo>
                    <a:pt x="4672" y="3136"/>
                  </a:lnTo>
                  <a:lnTo>
                    <a:pt x="4672" y="3144"/>
                  </a:lnTo>
                  <a:lnTo>
                    <a:pt x="4672" y="3152"/>
                  </a:lnTo>
                  <a:lnTo>
                    <a:pt x="4672" y="3152"/>
                  </a:lnTo>
                  <a:lnTo>
                    <a:pt x="4672" y="3160"/>
                  </a:lnTo>
                  <a:lnTo>
                    <a:pt x="4672" y="3184"/>
                  </a:lnTo>
                  <a:lnTo>
                    <a:pt x="4672" y="3208"/>
                  </a:lnTo>
                  <a:lnTo>
                    <a:pt x="4680" y="3224"/>
                  </a:lnTo>
                  <a:lnTo>
                    <a:pt x="4680" y="3216"/>
                  </a:lnTo>
                  <a:lnTo>
                    <a:pt x="4680" y="3216"/>
                  </a:lnTo>
                  <a:lnTo>
                    <a:pt x="4680" y="3208"/>
                  </a:lnTo>
                  <a:lnTo>
                    <a:pt x="4680" y="3208"/>
                  </a:lnTo>
                  <a:lnTo>
                    <a:pt x="4680" y="3200"/>
                  </a:lnTo>
                  <a:lnTo>
                    <a:pt x="4680" y="3192"/>
                  </a:lnTo>
                  <a:lnTo>
                    <a:pt x="4680" y="3192"/>
                  </a:lnTo>
                  <a:lnTo>
                    <a:pt x="4680" y="3184"/>
                  </a:lnTo>
                  <a:lnTo>
                    <a:pt x="4688" y="3184"/>
                  </a:lnTo>
                  <a:lnTo>
                    <a:pt x="4688" y="3176"/>
                  </a:lnTo>
                  <a:lnTo>
                    <a:pt x="4688" y="3168"/>
                  </a:lnTo>
                  <a:lnTo>
                    <a:pt x="4688" y="3168"/>
                  </a:lnTo>
                  <a:lnTo>
                    <a:pt x="4688" y="3160"/>
                  </a:lnTo>
                  <a:lnTo>
                    <a:pt x="4688" y="3152"/>
                  </a:lnTo>
                  <a:lnTo>
                    <a:pt x="4688" y="3128"/>
                  </a:lnTo>
                  <a:lnTo>
                    <a:pt x="4688" y="3104"/>
                  </a:lnTo>
                  <a:lnTo>
                    <a:pt x="4688" y="3088"/>
                  </a:lnTo>
                  <a:lnTo>
                    <a:pt x="4696" y="3144"/>
                  </a:lnTo>
                  <a:lnTo>
                    <a:pt x="4696" y="3176"/>
                  </a:lnTo>
                  <a:lnTo>
                    <a:pt x="4696" y="3200"/>
                  </a:lnTo>
                  <a:lnTo>
                    <a:pt x="4696" y="3224"/>
                  </a:lnTo>
                  <a:lnTo>
                    <a:pt x="4696" y="3256"/>
                  </a:lnTo>
                  <a:lnTo>
                    <a:pt x="4696" y="3280"/>
                  </a:lnTo>
                  <a:lnTo>
                    <a:pt x="4696" y="3304"/>
                  </a:lnTo>
                  <a:lnTo>
                    <a:pt x="4696" y="3336"/>
                  </a:lnTo>
                  <a:lnTo>
                    <a:pt x="4696" y="3360"/>
                  </a:lnTo>
                  <a:lnTo>
                    <a:pt x="4704" y="3384"/>
                  </a:lnTo>
                  <a:lnTo>
                    <a:pt x="4704" y="3192"/>
                  </a:lnTo>
                  <a:lnTo>
                    <a:pt x="4704" y="3176"/>
                  </a:lnTo>
                  <a:lnTo>
                    <a:pt x="4704" y="3160"/>
                  </a:lnTo>
                  <a:lnTo>
                    <a:pt x="4704" y="3144"/>
                  </a:lnTo>
                  <a:lnTo>
                    <a:pt x="4704" y="3128"/>
                  </a:lnTo>
                  <a:lnTo>
                    <a:pt x="4704" y="3112"/>
                  </a:lnTo>
                  <a:lnTo>
                    <a:pt x="4704" y="3096"/>
                  </a:lnTo>
                  <a:lnTo>
                    <a:pt x="4704" y="3072"/>
                  </a:lnTo>
                  <a:lnTo>
                    <a:pt x="4712" y="3056"/>
                  </a:lnTo>
                  <a:lnTo>
                    <a:pt x="4712" y="3048"/>
                  </a:lnTo>
                  <a:lnTo>
                    <a:pt x="4712" y="3064"/>
                  </a:lnTo>
                  <a:lnTo>
                    <a:pt x="4712" y="3080"/>
                  </a:lnTo>
                  <a:lnTo>
                    <a:pt x="4712" y="3088"/>
                  </a:lnTo>
                  <a:lnTo>
                    <a:pt x="4712" y="3104"/>
                  </a:lnTo>
                  <a:lnTo>
                    <a:pt x="4712" y="3120"/>
                  </a:lnTo>
                  <a:lnTo>
                    <a:pt x="4712" y="3136"/>
                  </a:lnTo>
                  <a:lnTo>
                    <a:pt x="4712" y="3152"/>
                  </a:lnTo>
                  <a:lnTo>
                    <a:pt x="4720" y="3168"/>
                  </a:lnTo>
                  <a:lnTo>
                    <a:pt x="4720" y="3176"/>
                  </a:lnTo>
                  <a:lnTo>
                    <a:pt x="4720" y="3192"/>
                  </a:lnTo>
                  <a:lnTo>
                    <a:pt x="4720" y="3208"/>
                  </a:lnTo>
                  <a:lnTo>
                    <a:pt x="4720" y="3224"/>
                  </a:lnTo>
                  <a:lnTo>
                    <a:pt x="4720" y="3240"/>
                  </a:lnTo>
                  <a:lnTo>
                    <a:pt x="4720" y="3256"/>
                  </a:lnTo>
                  <a:lnTo>
                    <a:pt x="4720" y="3264"/>
                  </a:lnTo>
                  <a:lnTo>
                    <a:pt x="4720" y="3080"/>
                  </a:lnTo>
                  <a:lnTo>
                    <a:pt x="4728" y="3096"/>
                  </a:lnTo>
                  <a:lnTo>
                    <a:pt x="4728" y="3112"/>
                  </a:lnTo>
                  <a:lnTo>
                    <a:pt x="4728" y="3128"/>
                  </a:lnTo>
                  <a:lnTo>
                    <a:pt x="4728" y="3144"/>
                  </a:lnTo>
                  <a:lnTo>
                    <a:pt x="4728" y="3168"/>
                  </a:lnTo>
                  <a:lnTo>
                    <a:pt x="4728" y="3184"/>
                  </a:lnTo>
                  <a:lnTo>
                    <a:pt x="4728" y="3208"/>
                  </a:lnTo>
                  <a:lnTo>
                    <a:pt x="4728" y="3224"/>
                  </a:lnTo>
                  <a:lnTo>
                    <a:pt x="4728" y="3240"/>
                  </a:lnTo>
                  <a:lnTo>
                    <a:pt x="4736" y="3256"/>
                  </a:lnTo>
                  <a:lnTo>
                    <a:pt x="4736" y="3264"/>
                  </a:lnTo>
                  <a:lnTo>
                    <a:pt x="4736" y="3280"/>
                  </a:lnTo>
                  <a:lnTo>
                    <a:pt x="4736" y="3296"/>
                  </a:lnTo>
                  <a:lnTo>
                    <a:pt x="4736" y="3304"/>
                  </a:lnTo>
                  <a:lnTo>
                    <a:pt x="4736" y="3320"/>
                  </a:lnTo>
                  <a:lnTo>
                    <a:pt x="4736" y="3336"/>
                  </a:lnTo>
                  <a:lnTo>
                    <a:pt x="4736" y="3344"/>
                  </a:lnTo>
                  <a:lnTo>
                    <a:pt x="4736" y="3280"/>
                  </a:lnTo>
                  <a:lnTo>
                    <a:pt x="4744" y="3256"/>
                  </a:lnTo>
                  <a:lnTo>
                    <a:pt x="4744" y="3232"/>
                  </a:lnTo>
                  <a:lnTo>
                    <a:pt x="4744" y="3200"/>
                  </a:lnTo>
                  <a:lnTo>
                    <a:pt x="4744" y="3184"/>
                  </a:lnTo>
                  <a:lnTo>
                    <a:pt x="4744" y="3176"/>
                  </a:lnTo>
                  <a:lnTo>
                    <a:pt x="4744" y="3160"/>
                  </a:lnTo>
                  <a:lnTo>
                    <a:pt x="4744" y="3152"/>
                  </a:lnTo>
                  <a:lnTo>
                    <a:pt x="4744" y="3136"/>
                  </a:lnTo>
                  <a:lnTo>
                    <a:pt x="4752" y="3128"/>
                  </a:lnTo>
                  <a:lnTo>
                    <a:pt x="4752" y="3112"/>
                  </a:lnTo>
                  <a:lnTo>
                    <a:pt x="4752" y="3104"/>
                  </a:lnTo>
                  <a:lnTo>
                    <a:pt x="4752" y="3088"/>
                  </a:lnTo>
                  <a:lnTo>
                    <a:pt x="4752" y="3080"/>
                  </a:lnTo>
                  <a:lnTo>
                    <a:pt x="4752" y="3072"/>
                  </a:lnTo>
                  <a:lnTo>
                    <a:pt x="4752" y="3064"/>
                  </a:lnTo>
                  <a:lnTo>
                    <a:pt x="4752" y="3048"/>
                  </a:lnTo>
                  <a:lnTo>
                    <a:pt x="4752" y="3048"/>
                  </a:lnTo>
                  <a:lnTo>
                    <a:pt x="4760" y="3048"/>
                  </a:lnTo>
                  <a:lnTo>
                    <a:pt x="4760" y="3048"/>
                  </a:lnTo>
                  <a:lnTo>
                    <a:pt x="4760" y="3048"/>
                  </a:lnTo>
                  <a:lnTo>
                    <a:pt x="4760" y="3048"/>
                  </a:lnTo>
                  <a:lnTo>
                    <a:pt x="4760" y="3056"/>
                  </a:lnTo>
                  <a:lnTo>
                    <a:pt x="4760" y="3056"/>
                  </a:lnTo>
                  <a:lnTo>
                    <a:pt x="4760" y="3056"/>
                  </a:lnTo>
                  <a:lnTo>
                    <a:pt x="4760" y="3056"/>
                  </a:lnTo>
                  <a:lnTo>
                    <a:pt x="4760" y="3056"/>
                  </a:lnTo>
                  <a:lnTo>
                    <a:pt x="4768" y="3056"/>
                  </a:lnTo>
                  <a:lnTo>
                    <a:pt x="4768" y="3064"/>
                  </a:lnTo>
                  <a:lnTo>
                    <a:pt x="4768" y="3064"/>
                  </a:lnTo>
                  <a:lnTo>
                    <a:pt x="4768" y="3064"/>
                  </a:lnTo>
                  <a:lnTo>
                    <a:pt x="4768" y="3064"/>
                  </a:lnTo>
                  <a:lnTo>
                    <a:pt x="4768" y="3064"/>
                  </a:lnTo>
                  <a:lnTo>
                    <a:pt x="4768" y="3072"/>
                  </a:lnTo>
                  <a:lnTo>
                    <a:pt x="4768" y="3072"/>
                  </a:lnTo>
                  <a:lnTo>
                    <a:pt x="4768" y="3072"/>
                  </a:lnTo>
                  <a:lnTo>
                    <a:pt x="4776" y="3072"/>
                  </a:lnTo>
                  <a:lnTo>
                    <a:pt x="4776" y="3072"/>
                  </a:lnTo>
                  <a:lnTo>
                    <a:pt x="4776" y="3080"/>
                  </a:lnTo>
                  <a:lnTo>
                    <a:pt x="4776" y="3088"/>
                  </a:lnTo>
                  <a:lnTo>
                    <a:pt x="4776" y="3112"/>
                  </a:lnTo>
                  <a:lnTo>
                    <a:pt x="4776" y="3144"/>
                  </a:lnTo>
                  <a:lnTo>
                    <a:pt x="4776" y="3168"/>
                  </a:lnTo>
                  <a:lnTo>
                    <a:pt x="4776" y="3200"/>
                  </a:lnTo>
                  <a:lnTo>
                    <a:pt x="4776" y="3232"/>
                  </a:lnTo>
                  <a:lnTo>
                    <a:pt x="4784" y="3256"/>
                  </a:lnTo>
                  <a:lnTo>
                    <a:pt x="4784" y="3288"/>
                  </a:lnTo>
                  <a:lnTo>
                    <a:pt x="4784" y="3312"/>
                  </a:lnTo>
                  <a:lnTo>
                    <a:pt x="4784" y="3344"/>
                  </a:lnTo>
                  <a:lnTo>
                    <a:pt x="4784" y="3368"/>
                  </a:lnTo>
                  <a:lnTo>
                    <a:pt x="4784" y="3400"/>
                  </a:lnTo>
                  <a:lnTo>
                    <a:pt x="4784" y="3432"/>
                  </a:lnTo>
                  <a:lnTo>
                    <a:pt x="4784" y="3456"/>
                  </a:lnTo>
                  <a:lnTo>
                    <a:pt x="4784" y="3488"/>
                  </a:lnTo>
                  <a:lnTo>
                    <a:pt x="4792" y="3512"/>
                  </a:lnTo>
                  <a:lnTo>
                    <a:pt x="4792" y="3544"/>
                  </a:lnTo>
                  <a:lnTo>
                    <a:pt x="4792" y="3576"/>
                  </a:lnTo>
                  <a:lnTo>
                    <a:pt x="4792" y="3544"/>
                  </a:lnTo>
                  <a:lnTo>
                    <a:pt x="4792" y="3504"/>
                  </a:lnTo>
                  <a:lnTo>
                    <a:pt x="4792" y="3464"/>
                  </a:lnTo>
                  <a:lnTo>
                    <a:pt x="4792" y="3424"/>
                  </a:lnTo>
                  <a:lnTo>
                    <a:pt x="4792" y="3376"/>
                  </a:lnTo>
                  <a:lnTo>
                    <a:pt x="4792" y="3336"/>
                  </a:lnTo>
                  <a:lnTo>
                    <a:pt x="4800" y="3296"/>
                  </a:lnTo>
                  <a:lnTo>
                    <a:pt x="4800" y="3256"/>
                  </a:lnTo>
                  <a:lnTo>
                    <a:pt x="4800" y="3208"/>
                  </a:lnTo>
                  <a:lnTo>
                    <a:pt x="4800" y="3224"/>
                  </a:lnTo>
                  <a:lnTo>
                    <a:pt x="4800" y="3248"/>
                  </a:lnTo>
                  <a:lnTo>
                    <a:pt x="4800" y="3272"/>
                  </a:lnTo>
                  <a:lnTo>
                    <a:pt x="4800" y="3288"/>
                  </a:lnTo>
                  <a:lnTo>
                    <a:pt x="4800" y="3312"/>
                  </a:lnTo>
                  <a:lnTo>
                    <a:pt x="4800" y="3344"/>
                  </a:lnTo>
                  <a:lnTo>
                    <a:pt x="4808" y="3384"/>
                  </a:lnTo>
                  <a:lnTo>
                    <a:pt x="4808" y="3416"/>
                  </a:lnTo>
                  <a:lnTo>
                    <a:pt x="4808" y="3456"/>
                  </a:lnTo>
                  <a:lnTo>
                    <a:pt x="4808" y="3496"/>
                  </a:lnTo>
                  <a:lnTo>
                    <a:pt x="4808" y="3504"/>
                  </a:lnTo>
                  <a:lnTo>
                    <a:pt x="4808" y="3456"/>
                  </a:lnTo>
                  <a:lnTo>
                    <a:pt x="4808" y="3408"/>
                  </a:lnTo>
                  <a:lnTo>
                    <a:pt x="4808" y="3360"/>
                  </a:lnTo>
                  <a:lnTo>
                    <a:pt x="4808" y="3312"/>
                  </a:lnTo>
                  <a:lnTo>
                    <a:pt x="4816" y="3288"/>
                  </a:lnTo>
                  <a:lnTo>
                    <a:pt x="4816" y="3408"/>
                  </a:lnTo>
                  <a:lnTo>
                    <a:pt x="4816" y="3536"/>
                  </a:lnTo>
                  <a:lnTo>
                    <a:pt x="4816" y="3504"/>
                  </a:lnTo>
                  <a:lnTo>
                    <a:pt x="4816" y="3456"/>
                  </a:lnTo>
                  <a:lnTo>
                    <a:pt x="4816" y="3408"/>
                  </a:lnTo>
                  <a:lnTo>
                    <a:pt x="4816" y="3360"/>
                  </a:lnTo>
                  <a:lnTo>
                    <a:pt x="4816" y="3312"/>
                  </a:lnTo>
                  <a:lnTo>
                    <a:pt x="4816" y="3272"/>
                  </a:lnTo>
                  <a:lnTo>
                    <a:pt x="4824" y="3224"/>
                  </a:lnTo>
                  <a:lnTo>
                    <a:pt x="4824" y="3176"/>
                  </a:lnTo>
                  <a:lnTo>
                    <a:pt x="4824" y="3224"/>
                  </a:lnTo>
                  <a:lnTo>
                    <a:pt x="4824" y="3360"/>
                  </a:lnTo>
                  <a:lnTo>
                    <a:pt x="4824" y="3416"/>
                  </a:lnTo>
                  <a:lnTo>
                    <a:pt x="4824" y="3376"/>
                  </a:lnTo>
                  <a:lnTo>
                    <a:pt x="4824" y="3344"/>
                  </a:lnTo>
                  <a:lnTo>
                    <a:pt x="4824" y="3312"/>
                  </a:lnTo>
                  <a:lnTo>
                    <a:pt x="4824" y="3272"/>
                  </a:lnTo>
                  <a:lnTo>
                    <a:pt x="4832" y="3240"/>
                  </a:lnTo>
                  <a:lnTo>
                    <a:pt x="4832" y="3208"/>
                  </a:lnTo>
                  <a:lnTo>
                    <a:pt x="4832" y="3240"/>
                  </a:lnTo>
                  <a:lnTo>
                    <a:pt x="4832" y="3288"/>
                  </a:lnTo>
                  <a:lnTo>
                    <a:pt x="4832" y="3344"/>
                  </a:lnTo>
                  <a:lnTo>
                    <a:pt x="4832" y="3392"/>
                  </a:lnTo>
                  <a:lnTo>
                    <a:pt x="4832" y="3440"/>
                  </a:lnTo>
                  <a:lnTo>
                    <a:pt x="4832" y="3488"/>
                  </a:lnTo>
                  <a:lnTo>
                    <a:pt x="4832" y="3528"/>
                  </a:lnTo>
                  <a:lnTo>
                    <a:pt x="4840" y="3296"/>
                  </a:lnTo>
                  <a:lnTo>
                    <a:pt x="4840" y="3208"/>
                  </a:lnTo>
                  <a:lnTo>
                    <a:pt x="4840" y="3464"/>
                  </a:lnTo>
                  <a:lnTo>
                    <a:pt x="4840" y="3464"/>
                  </a:lnTo>
                  <a:lnTo>
                    <a:pt x="4840" y="3464"/>
                  </a:lnTo>
                  <a:lnTo>
                    <a:pt x="4840" y="3464"/>
                  </a:lnTo>
                  <a:lnTo>
                    <a:pt x="4840" y="3464"/>
                  </a:lnTo>
                  <a:lnTo>
                    <a:pt x="4840" y="3464"/>
                  </a:lnTo>
                  <a:lnTo>
                    <a:pt x="4840" y="3456"/>
                  </a:lnTo>
                  <a:lnTo>
                    <a:pt x="4848" y="3456"/>
                  </a:lnTo>
                  <a:lnTo>
                    <a:pt x="4848" y="3456"/>
                  </a:lnTo>
                  <a:lnTo>
                    <a:pt x="4848" y="3456"/>
                  </a:lnTo>
                  <a:lnTo>
                    <a:pt x="4848" y="3456"/>
                  </a:lnTo>
                  <a:lnTo>
                    <a:pt x="4848" y="3456"/>
                  </a:lnTo>
                  <a:lnTo>
                    <a:pt x="4848" y="3456"/>
                  </a:lnTo>
                  <a:lnTo>
                    <a:pt x="4848" y="3456"/>
                  </a:lnTo>
                  <a:lnTo>
                    <a:pt x="4848" y="3456"/>
                  </a:lnTo>
                  <a:lnTo>
                    <a:pt x="4848" y="3456"/>
                  </a:lnTo>
                  <a:lnTo>
                    <a:pt x="4856" y="3456"/>
                  </a:lnTo>
                  <a:lnTo>
                    <a:pt x="4856" y="3456"/>
                  </a:lnTo>
                  <a:lnTo>
                    <a:pt x="4856" y="3448"/>
                  </a:lnTo>
                  <a:lnTo>
                    <a:pt x="4856" y="3408"/>
                  </a:lnTo>
                  <a:lnTo>
                    <a:pt x="4856" y="3304"/>
                  </a:lnTo>
                  <a:lnTo>
                    <a:pt x="4856" y="3200"/>
                  </a:lnTo>
                  <a:lnTo>
                    <a:pt x="4856" y="3200"/>
                  </a:lnTo>
                  <a:lnTo>
                    <a:pt x="4856" y="3200"/>
                  </a:lnTo>
                  <a:lnTo>
                    <a:pt x="4856" y="3200"/>
                  </a:lnTo>
                  <a:lnTo>
                    <a:pt x="4864" y="3200"/>
                  </a:lnTo>
                  <a:lnTo>
                    <a:pt x="4864" y="3200"/>
                  </a:lnTo>
                  <a:lnTo>
                    <a:pt x="4864" y="3200"/>
                  </a:lnTo>
                  <a:lnTo>
                    <a:pt x="4864" y="3200"/>
                  </a:lnTo>
                  <a:lnTo>
                    <a:pt x="4864" y="3200"/>
                  </a:lnTo>
                  <a:lnTo>
                    <a:pt x="4864" y="3200"/>
                  </a:lnTo>
                  <a:lnTo>
                    <a:pt x="4864" y="3200"/>
                  </a:lnTo>
                  <a:lnTo>
                    <a:pt x="4864" y="3200"/>
                  </a:lnTo>
                  <a:lnTo>
                    <a:pt x="4872" y="3200"/>
                  </a:lnTo>
                  <a:lnTo>
                    <a:pt x="4872" y="3200"/>
                  </a:lnTo>
                  <a:lnTo>
                    <a:pt x="4872" y="3200"/>
                  </a:lnTo>
                  <a:lnTo>
                    <a:pt x="4872" y="3200"/>
                  </a:lnTo>
                  <a:lnTo>
                    <a:pt x="4872" y="3200"/>
                  </a:lnTo>
                  <a:lnTo>
                    <a:pt x="4872" y="3200"/>
                  </a:lnTo>
                  <a:lnTo>
                    <a:pt x="4872" y="3200"/>
                  </a:lnTo>
                  <a:lnTo>
                    <a:pt x="4872" y="3200"/>
                  </a:lnTo>
                  <a:lnTo>
                    <a:pt x="4872" y="3200"/>
                  </a:lnTo>
                  <a:lnTo>
                    <a:pt x="4880" y="3200"/>
                  </a:lnTo>
                  <a:lnTo>
                    <a:pt x="4880" y="3200"/>
                  </a:lnTo>
                  <a:lnTo>
                    <a:pt x="4880" y="3200"/>
                  </a:lnTo>
                  <a:lnTo>
                    <a:pt x="4880" y="3200"/>
                  </a:lnTo>
                  <a:lnTo>
                    <a:pt x="4880" y="3200"/>
                  </a:lnTo>
                  <a:lnTo>
                    <a:pt x="4880" y="3200"/>
                  </a:lnTo>
                  <a:lnTo>
                    <a:pt x="4880" y="3200"/>
                  </a:lnTo>
                  <a:lnTo>
                    <a:pt x="4880" y="3200"/>
                  </a:lnTo>
                  <a:lnTo>
                    <a:pt x="4880" y="3200"/>
                  </a:lnTo>
                  <a:lnTo>
                    <a:pt x="4888" y="3200"/>
                  </a:lnTo>
                  <a:lnTo>
                    <a:pt x="4888" y="3200"/>
                  </a:lnTo>
                  <a:lnTo>
                    <a:pt x="4888" y="3200"/>
                  </a:lnTo>
                  <a:lnTo>
                    <a:pt x="4888" y="3200"/>
                  </a:lnTo>
                  <a:lnTo>
                    <a:pt x="4888" y="3200"/>
                  </a:lnTo>
                  <a:lnTo>
                    <a:pt x="4888" y="3200"/>
                  </a:lnTo>
                  <a:lnTo>
                    <a:pt x="4888" y="3200"/>
                  </a:lnTo>
                  <a:lnTo>
                    <a:pt x="4888" y="3160"/>
                  </a:lnTo>
                  <a:lnTo>
                    <a:pt x="4888" y="3064"/>
                  </a:lnTo>
                  <a:lnTo>
                    <a:pt x="4896" y="3288"/>
                  </a:lnTo>
                  <a:lnTo>
                    <a:pt x="4896" y="3544"/>
                  </a:lnTo>
                  <a:lnTo>
                    <a:pt x="4896" y="3552"/>
                  </a:lnTo>
                  <a:lnTo>
                    <a:pt x="4896" y="3552"/>
                  </a:lnTo>
                  <a:lnTo>
                    <a:pt x="4896" y="3560"/>
                  </a:lnTo>
                  <a:lnTo>
                    <a:pt x="4896" y="3560"/>
                  </a:lnTo>
                  <a:lnTo>
                    <a:pt x="4896" y="3560"/>
                  </a:lnTo>
                  <a:lnTo>
                    <a:pt x="4896" y="3568"/>
                  </a:lnTo>
                  <a:lnTo>
                    <a:pt x="4896" y="3568"/>
                  </a:lnTo>
                  <a:lnTo>
                    <a:pt x="4904" y="3576"/>
                  </a:lnTo>
                  <a:lnTo>
                    <a:pt x="4904" y="3576"/>
                  </a:lnTo>
                  <a:lnTo>
                    <a:pt x="4904" y="3576"/>
                  </a:lnTo>
                  <a:lnTo>
                    <a:pt x="4904" y="3584"/>
                  </a:lnTo>
                  <a:lnTo>
                    <a:pt x="4904" y="3584"/>
                  </a:lnTo>
                  <a:lnTo>
                    <a:pt x="4904" y="3592"/>
                  </a:lnTo>
                  <a:lnTo>
                    <a:pt x="4904" y="3592"/>
                  </a:lnTo>
                  <a:lnTo>
                    <a:pt x="4904" y="3600"/>
                  </a:lnTo>
                  <a:lnTo>
                    <a:pt x="4904" y="3600"/>
                  </a:lnTo>
                  <a:lnTo>
                    <a:pt x="4912" y="3600"/>
                  </a:lnTo>
                  <a:lnTo>
                    <a:pt x="4912" y="3608"/>
                  </a:lnTo>
                  <a:lnTo>
                    <a:pt x="4912" y="3584"/>
                  </a:lnTo>
                  <a:lnTo>
                    <a:pt x="4912" y="3552"/>
                  </a:lnTo>
                  <a:lnTo>
                    <a:pt x="4912" y="3448"/>
                  </a:lnTo>
                  <a:lnTo>
                    <a:pt x="4912" y="3336"/>
                  </a:lnTo>
                  <a:lnTo>
                    <a:pt x="4912" y="3232"/>
                  </a:lnTo>
                  <a:lnTo>
                    <a:pt x="4912" y="3120"/>
                  </a:lnTo>
                  <a:lnTo>
                    <a:pt x="4912" y="3120"/>
                  </a:lnTo>
                  <a:lnTo>
                    <a:pt x="4920" y="3136"/>
                  </a:lnTo>
                  <a:lnTo>
                    <a:pt x="4920" y="3144"/>
                  </a:lnTo>
                  <a:lnTo>
                    <a:pt x="4920" y="3160"/>
                  </a:lnTo>
                  <a:lnTo>
                    <a:pt x="4920" y="3176"/>
                  </a:lnTo>
                  <a:lnTo>
                    <a:pt x="4920" y="3184"/>
                  </a:lnTo>
                  <a:lnTo>
                    <a:pt x="4920" y="3200"/>
                  </a:lnTo>
                  <a:lnTo>
                    <a:pt x="4920" y="3208"/>
                  </a:lnTo>
                  <a:lnTo>
                    <a:pt x="4920" y="3224"/>
                  </a:lnTo>
                  <a:lnTo>
                    <a:pt x="4920" y="3232"/>
                  </a:lnTo>
                  <a:lnTo>
                    <a:pt x="4928" y="3248"/>
                  </a:lnTo>
                  <a:lnTo>
                    <a:pt x="4928" y="3256"/>
                  </a:lnTo>
                  <a:lnTo>
                    <a:pt x="4928" y="3272"/>
                  </a:lnTo>
                  <a:lnTo>
                    <a:pt x="4928" y="3280"/>
                  </a:lnTo>
                  <a:lnTo>
                    <a:pt x="4928" y="3312"/>
                  </a:lnTo>
                  <a:lnTo>
                    <a:pt x="4928" y="3352"/>
                  </a:lnTo>
                  <a:lnTo>
                    <a:pt x="4928" y="3392"/>
                  </a:lnTo>
                  <a:lnTo>
                    <a:pt x="4928" y="3432"/>
                  </a:lnTo>
                  <a:lnTo>
                    <a:pt x="4928" y="3472"/>
                  </a:lnTo>
                  <a:lnTo>
                    <a:pt x="4936" y="3512"/>
                  </a:lnTo>
                  <a:lnTo>
                    <a:pt x="4936" y="3552"/>
                  </a:lnTo>
                  <a:lnTo>
                    <a:pt x="4936" y="3592"/>
                  </a:lnTo>
                  <a:lnTo>
                    <a:pt x="4936" y="3632"/>
                  </a:lnTo>
                  <a:lnTo>
                    <a:pt x="4936" y="3672"/>
                  </a:lnTo>
                  <a:lnTo>
                    <a:pt x="4936" y="3616"/>
                  </a:lnTo>
                  <a:lnTo>
                    <a:pt x="4936" y="3488"/>
                  </a:lnTo>
                  <a:lnTo>
                    <a:pt x="4936" y="3360"/>
                  </a:lnTo>
                  <a:lnTo>
                    <a:pt x="4936" y="3224"/>
                  </a:lnTo>
                  <a:lnTo>
                    <a:pt x="4944" y="3224"/>
                  </a:lnTo>
                  <a:lnTo>
                    <a:pt x="4944" y="3232"/>
                  </a:lnTo>
                  <a:lnTo>
                    <a:pt x="4944" y="3240"/>
                  </a:lnTo>
                  <a:lnTo>
                    <a:pt x="4944" y="3248"/>
                  </a:lnTo>
                  <a:lnTo>
                    <a:pt x="4944" y="3256"/>
                  </a:lnTo>
                  <a:lnTo>
                    <a:pt x="4944" y="3264"/>
                  </a:lnTo>
                  <a:lnTo>
                    <a:pt x="4944" y="3272"/>
                  </a:lnTo>
                  <a:lnTo>
                    <a:pt x="4944" y="3280"/>
                  </a:lnTo>
                  <a:lnTo>
                    <a:pt x="4944" y="3288"/>
                  </a:lnTo>
                  <a:lnTo>
                    <a:pt x="4952" y="3296"/>
                  </a:lnTo>
                  <a:lnTo>
                    <a:pt x="4952" y="3312"/>
                  </a:lnTo>
                  <a:lnTo>
                    <a:pt x="4952" y="3320"/>
                  </a:lnTo>
                  <a:lnTo>
                    <a:pt x="4952" y="3328"/>
                  </a:lnTo>
                  <a:lnTo>
                    <a:pt x="4952" y="3336"/>
                  </a:lnTo>
                  <a:lnTo>
                    <a:pt x="4952" y="3344"/>
                  </a:lnTo>
                  <a:lnTo>
                    <a:pt x="4952" y="3352"/>
                  </a:lnTo>
                  <a:lnTo>
                    <a:pt x="4952" y="3360"/>
                  </a:lnTo>
                  <a:lnTo>
                    <a:pt x="4952" y="3368"/>
                  </a:lnTo>
                  <a:lnTo>
                    <a:pt x="4960" y="3376"/>
                  </a:lnTo>
                  <a:lnTo>
                    <a:pt x="4960" y="3384"/>
                  </a:lnTo>
                  <a:lnTo>
                    <a:pt x="4960" y="3392"/>
                  </a:lnTo>
                  <a:lnTo>
                    <a:pt x="4960" y="3400"/>
                  </a:lnTo>
                  <a:lnTo>
                    <a:pt x="4960" y="3400"/>
                  </a:lnTo>
                  <a:lnTo>
                    <a:pt x="4960" y="3400"/>
                  </a:lnTo>
                  <a:lnTo>
                    <a:pt x="4960" y="3400"/>
                  </a:lnTo>
                  <a:lnTo>
                    <a:pt x="4960" y="3400"/>
                  </a:lnTo>
                  <a:lnTo>
                    <a:pt x="4960" y="3400"/>
                  </a:lnTo>
                  <a:lnTo>
                    <a:pt x="4968" y="3400"/>
                  </a:lnTo>
                  <a:lnTo>
                    <a:pt x="4968" y="3400"/>
                  </a:lnTo>
                  <a:lnTo>
                    <a:pt x="4968" y="3392"/>
                  </a:lnTo>
                  <a:lnTo>
                    <a:pt x="4968" y="3392"/>
                  </a:lnTo>
                  <a:lnTo>
                    <a:pt x="4968" y="3392"/>
                  </a:lnTo>
                  <a:lnTo>
                    <a:pt x="4968" y="3392"/>
                  </a:lnTo>
                  <a:lnTo>
                    <a:pt x="4968" y="3392"/>
                  </a:lnTo>
                  <a:lnTo>
                    <a:pt x="4968" y="3392"/>
                  </a:lnTo>
                  <a:lnTo>
                    <a:pt x="4968" y="3392"/>
                  </a:lnTo>
                  <a:lnTo>
                    <a:pt x="4976" y="3464"/>
                  </a:lnTo>
                  <a:lnTo>
                    <a:pt x="4976" y="3528"/>
                  </a:lnTo>
                  <a:lnTo>
                    <a:pt x="4976" y="3520"/>
                  </a:lnTo>
                  <a:lnTo>
                    <a:pt x="4976" y="3520"/>
                  </a:lnTo>
                  <a:lnTo>
                    <a:pt x="4976" y="3512"/>
                  </a:lnTo>
                  <a:lnTo>
                    <a:pt x="4976" y="3504"/>
                  </a:lnTo>
                  <a:lnTo>
                    <a:pt x="4976" y="3496"/>
                  </a:lnTo>
                  <a:lnTo>
                    <a:pt x="4976" y="3496"/>
                  </a:lnTo>
                  <a:lnTo>
                    <a:pt x="4976" y="3488"/>
                  </a:lnTo>
                  <a:lnTo>
                    <a:pt x="4984" y="3480"/>
                  </a:lnTo>
                  <a:lnTo>
                    <a:pt x="4984" y="3472"/>
                  </a:lnTo>
                  <a:lnTo>
                    <a:pt x="4984" y="3464"/>
                  </a:lnTo>
                  <a:lnTo>
                    <a:pt x="4984" y="3464"/>
                  </a:lnTo>
                  <a:lnTo>
                    <a:pt x="4984" y="3456"/>
                  </a:lnTo>
                  <a:lnTo>
                    <a:pt x="4984" y="3448"/>
                  </a:lnTo>
                  <a:lnTo>
                    <a:pt x="4984" y="3448"/>
                  </a:lnTo>
                  <a:lnTo>
                    <a:pt x="4984" y="3440"/>
                  </a:lnTo>
                  <a:lnTo>
                    <a:pt x="4992" y="3440"/>
                  </a:lnTo>
                  <a:lnTo>
                    <a:pt x="4992" y="3440"/>
                  </a:lnTo>
                  <a:lnTo>
                    <a:pt x="4992" y="3440"/>
                  </a:lnTo>
                  <a:lnTo>
                    <a:pt x="4992" y="3440"/>
                  </a:lnTo>
                  <a:lnTo>
                    <a:pt x="4992" y="3440"/>
                  </a:lnTo>
                  <a:lnTo>
                    <a:pt x="4992" y="3440"/>
                  </a:lnTo>
                  <a:lnTo>
                    <a:pt x="4992" y="3432"/>
                  </a:lnTo>
                  <a:lnTo>
                    <a:pt x="4992" y="3432"/>
                  </a:lnTo>
                  <a:lnTo>
                    <a:pt x="4992" y="3432"/>
                  </a:lnTo>
                  <a:lnTo>
                    <a:pt x="5000" y="3432"/>
                  </a:lnTo>
                  <a:lnTo>
                    <a:pt x="5000" y="3432"/>
                  </a:lnTo>
                  <a:lnTo>
                    <a:pt x="5000" y="3432"/>
                  </a:lnTo>
                  <a:lnTo>
                    <a:pt x="5000" y="3472"/>
                  </a:lnTo>
                  <a:lnTo>
                    <a:pt x="5000" y="3512"/>
                  </a:lnTo>
                  <a:lnTo>
                    <a:pt x="5000" y="3552"/>
                  </a:lnTo>
                  <a:lnTo>
                    <a:pt x="5000" y="3592"/>
                  </a:lnTo>
                  <a:lnTo>
                    <a:pt x="5000" y="3640"/>
                  </a:lnTo>
                  <a:lnTo>
                    <a:pt x="5000" y="3680"/>
                  </a:lnTo>
                  <a:lnTo>
                    <a:pt x="5008" y="3600"/>
                  </a:lnTo>
                  <a:lnTo>
                    <a:pt x="5008" y="3648"/>
                  </a:lnTo>
                  <a:lnTo>
                    <a:pt x="5008" y="3688"/>
                  </a:lnTo>
                  <a:lnTo>
                    <a:pt x="5008" y="3736"/>
                  </a:lnTo>
                  <a:lnTo>
                    <a:pt x="5008" y="3720"/>
                  </a:lnTo>
                  <a:lnTo>
                    <a:pt x="5008" y="3696"/>
                  </a:lnTo>
                  <a:lnTo>
                    <a:pt x="5008" y="3672"/>
                  </a:lnTo>
                  <a:lnTo>
                    <a:pt x="5008" y="3648"/>
                  </a:lnTo>
                  <a:lnTo>
                    <a:pt x="5008" y="3624"/>
                  </a:lnTo>
                  <a:lnTo>
                    <a:pt x="5016" y="3600"/>
                  </a:lnTo>
                  <a:lnTo>
                    <a:pt x="5016" y="3576"/>
                  </a:lnTo>
                  <a:lnTo>
                    <a:pt x="5016" y="3552"/>
                  </a:lnTo>
                  <a:lnTo>
                    <a:pt x="5016" y="3528"/>
                  </a:lnTo>
                  <a:lnTo>
                    <a:pt x="5016" y="3504"/>
                  </a:lnTo>
                  <a:lnTo>
                    <a:pt x="5016" y="3480"/>
                  </a:lnTo>
                  <a:lnTo>
                    <a:pt x="5016" y="3456"/>
                  </a:lnTo>
                  <a:lnTo>
                    <a:pt x="5016" y="3432"/>
                  </a:lnTo>
                  <a:lnTo>
                    <a:pt x="5016" y="3408"/>
                  </a:lnTo>
                  <a:lnTo>
                    <a:pt x="5024" y="3384"/>
                  </a:lnTo>
                  <a:lnTo>
                    <a:pt x="5024" y="3360"/>
                  </a:lnTo>
                  <a:lnTo>
                    <a:pt x="5024" y="3336"/>
                  </a:lnTo>
                  <a:lnTo>
                    <a:pt x="5024" y="3312"/>
                  </a:lnTo>
                  <a:lnTo>
                    <a:pt x="5024" y="3288"/>
                  </a:lnTo>
                  <a:lnTo>
                    <a:pt x="5024" y="3264"/>
                  </a:lnTo>
                  <a:lnTo>
                    <a:pt x="5024" y="3240"/>
                  </a:lnTo>
                  <a:lnTo>
                    <a:pt x="5024" y="3216"/>
                  </a:lnTo>
                  <a:lnTo>
                    <a:pt x="5024" y="3184"/>
                  </a:lnTo>
                  <a:lnTo>
                    <a:pt x="5032" y="3160"/>
                  </a:lnTo>
                  <a:lnTo>
                    <a:pt x="5032" y="3136"/>
                  </a:lnTo>
                  <a:lnTo>
                    <a:pt x="5032" y="3112"/>
                  </a:lnTo>
                  <a:lnTo>
                    <a:pt x="5032" y="3088"/>
                  </a:lnTo>
                  <a:lnTo>
                    <a:pt x="5032" y="3064"/>
                  </a:lnTo>
                  <a:lnTo>
                    <a:pt x="5032" y="3472"/>
                  </a:lnTo>
                  <a:lnTo>
                    <a:pt x="5032" y="3496"/>
                  </a:lnTo>
                  <a:lnTo>
                    <a:pt x="5032" y="3520"/>
                  </a:lnTo>
                  <a:lnTo>
                    <a:pt x="5032" y="3544"/>
                  </a:lnTo>
                  <a:lnTo>
                    <a:pt x="5040" y="3568"/>
                  </a:lnTo>
                  <a:lnTo>
                    <a:pt x="5040" y="3576"/>
                  </a:lnTo>
                  <a:lnTo>
                    <a:pt x="5040" y="3576"/>
                  </a:lnTo>
                  <a:lnTo>
                    <a:pt x="5040" y="3576"/>
                  </a:lnTo>
                  <a:lnTo>
                    <a:pt x="5040" y="3576"/>
                  </a:lnTo>
                  <a:lnTo>
                    <a:pt x="5040" y="3576"/>
                  </a:lnTo>
                  <a:lnTo>
                    <a:pt x="5040" y="3576"/>
                  </a:lnTo>
                  <a:lnTo>
                    <a:pt x="5040" y="3576"/>
                  </a:lnTo>
                  <a:lnTo>
                    <a:pt x="5040" y="3576"/>
                  </a:lnTo>
                  <a:lnTo>
                    <a:pt x="5048" y="3576"/>
                  </a:lnTo>
                  <a:lnTo>
                    <a:pt x="5048" y="3576"/>
                  </a:lnTo>
                  <a:lnTo>
                    <a:pt x="5048" y="3576"/>
                  </a:lnTo>
                  <a:lnTo>
                    <a:pt x="5048" y="3576"/>
                  </a:lnTo>
                  <a:lnTo>
                    <a:pt x="5048" y="3568"/>
                  </a:lnTo>
                  <a:lnTo>
                    <a:pt x="5048" y="3568"/>
                  </a:lnTo>
                  <a:lnTo>
                    <a:pt x="5048" y="3568"/>
                  </a:lnTo>
                  <a:lnTo>
                    <a:pt x="5048" y="3568"/>
                  </a:lnTo>
                  <a:lnTo>
                    <a:pt x="5048" y="3568"/>
                  </a:lnTo>
                  <a:lnTo>
                    <a:pt x="5056" y="3568"/>
                  </a:lnTo>
                  <a:lnTo>
                    <a:pt x="5056" y="3568"/>
                  </a:lnTo>
                  <a:lnTo>
                    <a:pt x="5056" y="3568"/>
                  </a:lnTo>
                  <a:lnTo>
                    <a:pt x="5056" y="3568"/>
                  </a:lnTo>
                  <a:lnTo>
                    <a:pt x="5056" y="3568"/>
                  </a:lnTo>
                  <a:lnTo>
                    <a:pt x="5056" y="3568"/>
                  </a:lnTo>
                  <a:lnTo>
                    <a:pt x="5056" y="3560"/>
                  </a:lnTo>
                  <a:lnTo>
                    <a:pt x="5056" y="3560"/>
                  </a:lnTo>
                  <a:lnTo>
                    <a:pt x="5056" y="3560"/>
                  </a:lnTo>
                  <a:lnTo>
                    <a:pt x="5064" y="3560"/>
                  </a:lnTo>
                  <a:lnTo>
                    <a:pt x="5064" y="3560"/>
                  </a:lnTo>
                  <a:lnTo>
                    <a:pt x="5064" y="3560"/>
                  </a:lnTo>
                  <a:lnTo>
                    <a:pt x="5064" y="3560"/>
                  </a:lnTo>
                  <a:lnTo>
                    <a:pt x="5064" y="3560"/>
                  </a:lnTo>
                  <a:lnTo>
                    <a:pt x="5064" y="3552"/>
                  </a:lnTo>
                  <a:lnTo>
                    <a:pt x="5064" y="3552"/>
                  </a:lnTo>
                  <a:lnTo>
                    <a:pt x="5064" y="3552"/>
                  </a:lnTo>
                  <a:lnTo>
                    <a:pt x="5064" y="3552"/>
                  </a:lnTo>
                  <a:lnTo>
                    <a:pt x="5072" y="3552"/>
                  </a:lnTo>
                  <a:lnTo>
                    <a:pt x="5072" y="3552"/>
                  </a:lnTo>
                  <a:lnTo>
                    <a:pt x="5072" y="3552"/>
                  </a:lnTo>
                  <a:lnTo>
                    <a:pt x="5072" y="3544"/>
                  </a:lnTo>
                  <a:lnTo>
                    <a:pt x="5072" y="3544"/>
                  </a:lnTo>
                  <a:lnTo>
                    <a:pt x="5072" y="3544"/>
                  </a:lnTo>
                  <a:lnTo>
                    <a:pt x="5072" y="3480"/>
                  </a:lnTo>
                  <a:lnTo>
                    <a:pt x="5072" y="3488"/>
                  </a:lnTo>
                  <a:lnTo>
                    <a:pt x="5072" y="3504"/>
                  </a:lnTo>
                  <a:lnTo>
                    <a:pt x="5080" y="3520"/>
                  </a:lnTo>
                  <a:lnTo>
                    <a:pt x="5080" y="3536"/>
                  </a:lnTo>
                  <a:lnTo>
                    <a:pt x="5080" y="3552"/>
                  </a:lnTo>
                  <a:lnTo>
                    <a:pt x="5080" y="3568"/>
                  </a:lnTo>
                  <a:lnTo>
                    <a:pt x="5080" y="3584"/>
                  </a:lnTo>
                  <a:lnTo>
                    <a:pt x="5080" y="3600"/>
                  </a:lnTo>
                  <a:lnTo>
                    <a:pt x="5080" y="3616"/>
                  </a:lnTo>
                  <a:lnTo>
                    <a:pt x="5080" y="3616"/>
                  </a:lnTo>
                  <a:lnTo>
                    <a:pt x="5080" y="3616"/>
                  </a:lnTo>
                  <a:lnTo>
                    <a:pt x="5088" y="3616"/>
                  </a:lnTo>
                  <a:lnTo>
                    <a:pt x="5088" y="3616"/>
                  </a:lnTo>
                  <a:lnTo>
                    <a:pt x="5088" y="3616"/>
                  </a:lnTo>
                  <a:lnTo>
                    <a:pt x="5088" y="3616"/>
                  </a:lnTo>
                  <a:lnTo>
                    <a:pt x="5088" y="3624"/>
                  </a:lnTo>
                  <a:lnTo>
                    <a:pt x="5088" y="3624"/>
                  </a:lnTo>
                  <a:lnTo>
                    <a:pt x="5088" y="3624"/>
                  </a:lnTo>
                  <a:lnTo>
                    <a:pt x="5088" y="3624"/>
                  </a:lnTo>
                  <a:lnTo>
                    <a:pt x="5088" y="3608"/>
                  </a:lnTo>
                  <a:lnTo>
                    <a:pt x="5096" y="3584"/>
                  </a:lnTo>
                  <a:lnTo>
                    <a:pt x="5096" y="3568"/>
                  </a:lnTo>
                  <a:lnTo>
                    <a:pt x="5096" y="3552"/>
                  </a:lnTo>
                  <a:lnTo>
                    <a:pt x="5096" y="3528"/>
                  </a:lnTo>
                  <a:lnTo>
                    <a:pt x="5096" y="3512"/>
                  </a:lnTo>
                  <a:lnTo>
                    <a:pt x="5096" y="3496"/>
                  </a:lnTo>
                  <a:lnTo>
                    <a:pt x="5096" y="3472"/>
                  </a:lnTo>
                  <a:lnTo>
                    <a:pt x="5096" y="3456"/>
                  </a:lnTo>
                  <a:lnTo>
                    <a:pt x="5096" y="3440"/>
                  </a:lnTo>
                  <a:lnTo>
                    <a:pt x="5104" y="3416"/>
                  </a:lnTo>
                  <a:lnTo>
                    <a:pt x="5104" y="3400"/>
                  </a:lnTo>
                  <a:lnTo>
                    <a:pt x="5104" y="3376"/>
                  </a:lnTo>
                  <a:lnTo>
                    <a:pt x="5104" y="3360"/>
                  </a:lnTo>
                  <a:lnTo>
                    <a:pt x="5104" y="3344"/>
                  </a:lnTo>
                  <a:lnTo>
                    <a:pt x="5104" y="3360"/>
                  </a:lnTo>
                  <a:lnTo>
                    <a:pt x="5104" y="3400"/>
                  </a:lnTo>
                  <a:lnTo>
                    <a:pt x="5104" y="3440"/>
                  </a:lnTo>
                  <a:lnTo>
                    <a:pt x="5112" y="3480"/>
                  </a:lnTo>
                  <a:lnTo>
                    <a:pt x="5112" y="3504"/>
                  </a:lnTo>
                  <a:lnTo>
                    <a:pt x="5112" y="3488"/>
                  </a:lnTo>
                  <a:lnTo>
                    <a:pt x="5112" y="3472"/>
                  </a:lnTo>
                  <a:lnTo>
                    <a:pt x="5112" y="3464"/>
                  </a:lnTo>
                  <a:lnTo>
                    <a:pt x="5112" y="3448"/>
                  </a:lnTo>
                  <a:lnTo>
                    <a:pt x="5112" y="3440"/>
                  </a:lnTo>
                  <a:lnTo>
                    <a:pt x="5112" y="3424"/>
                  </a:lnTo>
                  <a:lnTo>
                    <a:pt x="5112" y="3416"/>
                  </a:lnTo>
                  <a:lnTo>
                    <a:pt x="5120" y="3400"/>
                  </a:lnTo>
                  <a:lnTo>
                    <a:pt x="5120" y="3392"/>
                  </a:lnTo>
                  <a:lnTo>
                    <a:pt x="5120" y="3376"/>
                  </a:lnTo>
                  <a:lnTo>
                    <a:pt x="5120" y="3368"/>
                  </a:lnTo>
                  <a:lnTo>
                    <a:pt x="5120" y="3352"/>
                  </a:lnTo>
                  <a:lnTo>
                    <a:pt x="5120" y="3344"/>
                  </a:lnTo>
                  <a:lnTo>
                    <a:pt x="5120" y="3336"/>
                  </a:lnTo>
                  <a:lnTo>
                    <a:pt x="5120" y="3328"/>
                  </a:lnTo>
                  <a:lnTo>
                    <a:pt x="5120" y="3320"/>
                  </a:lnTo>
                  <a:lnTo>
                    <a:pt x="5128" y="3312"/>
                  </a:lnTo>
                  <a:lnTo>
                    <a:pt x="5128" y="3304"/>
                  </a:lnTo>
                  <a:lnTo>
                    <a:pt x="5128" y="3296"/>
                  </a:lnTo>
                  <a:lnTo>
                    <a:pt x="5128" y="3288"/>
                  </a:lnTo>
                  <a:lnTo>
                    <a:pt x="5128" y="3280"/>
                  </a:lnTo>
                  <a:lnTo>
                    <a:pt x="5128" y="3272"/>
                  </a:lnTo>
                  <a:lnTo>
                    <a:pt x="5128" y="3264"/>
                  </a:lnTo>
                  <a:lnTo>
                    <a:pt x="5128" y="3256"/>
                  </a:lnTo>
                  <a:lnTo>
                    <a:pt x="5128" y="3248"/>
                  </a:lnTo>
                  <a:lnTo>
                    <a:pt x="5136" y="3240"/>
                  </a:lnTo>
                  <a:lnTo>
                    <a:pt x="5136" y="3232"/>
                  </a:lnTo>
                  <a:lnTo>
                    <a:pt x="5136" y="3224"/>
                  </a:lnTo>
                  <a:lnTo>
                    <a:pt x="5136" y="3216"/>
                  </a:lnTo>
                  <a:lnTo>
                    <a:pt x="5136" y="3208"/>
                  </a:lnTo>
                  <a:lnTo>
                    <a:pt x="5136" y="3200"/>
                  </a:lnTo>
                  <a:lnTo>
                    <a:pt x="5136" y="3192"/>
                  </a:lnTo>
                  <a:lnTo>
                    <a:pt x="5136" y="3160"/>
                  </a:lnTo>
                  <a:lnTo>
                    <a:pt x="5136" y="3208"/>
                  </a:lnTo>
                  <a:lnTo>
                    <a:pt x="5144" y="3256"/>
                  </a:lnTo>
                  <a:lnTo>
                    <a:pt x="5144" y="3304"/>
                  </a:lnTo>
                  <a:lnTo>
                    <a:pt x="5144" y="3352"/>
                  </a:lnTo>
                  <a:lnTo>
                    <a:pt x="5144" y="3400"/>
                  </a:lnTo>
                  <a:lnTo>
                    <a:pt x="5144" y="3448"/>
                  </a:lnTo>
                  <a:lnTo>
                    <a:pt x="5144" y="3496"/>
                  </a:lnTo>
                  <a:lnTo>
                    <a:pt x="5144" y="3536"/>
                  </a:lnTo>
                  <a:lnTo>
                    <a:pt x="5144" y="3512"/>
                  </a:lnTo>
                  <a:lnTo>
                    <a:pt x="5144" y="3480"/>
                  </a:lnTo>
                  <a:lnTo>
                    <a:pt x="5152" y="3456"/>
                  </a:lnTo>
                  <a:lnTo>
                    <a:pt x="5152" y="3424"/>
                  </a:lnTo>
                  <a:lnTo>
                    <a:pt x="5152" y="3400"/>
                  </a:lnTo>
                  <a:lnTo>
                    <a:pt x="5152" y="3368"/>
                  </a:lnTo>
                  <a:lnTo>
                    <a:pt x="5152" y="3736"/>
                  </a:lnTo>
                  <a:lnTo>
                    <a:pt x="5152" y="3704"/>
                  </a:lnTo>
                  <a:lnTo>
                    <a:pt x="5152" y="3664"/>
                  </a:lnTo>
                  <a:lnTo>
                    <a:pt x="5152" y="3632"/>
                  </a:lnTo>
                  <a:lnTo>
                    <a:pt x="5152" y="3600"/>
                  </a:lnTo>
                  <a:lnTo>
                    <a:pt x="5160" y="3560"/>
                  </a:lnTo>
                  <a:lnTo>
                    <a:pt x="5160" y="3528"/>
                  </a:lnTo>
                  <a:lnTo>
                    <a:pt x="5160" y="3496"/>
                  </a:lnTo>
                  <a:lnTo>
                    <a:pt x="5160" y="3456"/>
                  </a:lnTo>
                  <a:lnTo>
                    <a:pt x="5160" y="3424"/>
                  </a:lnTo>
                  <a:lnTo>
                    <a:pt x="5160" y="3392"/>
                  </a:lnTo>
                  <a:lnTo>
                    <a:pt x="5160" y="3360"/>
                  </a:lnTo>
                  <a:lnTo>
                    <a:pt x="5160" y="3320"/>
                  </a:lnTo>
                  <a:lnTo>
                    <a:pt x="5160" y="3288"/>
                  </a:lnTo>
                  <a:lnTo>
                    <a:pt x="5168" y="3472"/>
                  </a:lnTo>
                  <a:lnTo>
                    <a:pt x="5168" y="3480"/>
                  </a:lnTo>
                  <a:lnTo>
                    <a:pt x="5168" y="3480"/>
                  </a:lnTo>
                  <a:lnTo>
                    <a:pt x="5168" y="3480"/>
                  </a:lnTo>
                  <a:lnTo>
                    <a:pt x="5168" y="3488"/>
                  </a:lnTo>
                  <a:lnTo>
                    <a:pt x="5168" y="3488"/>
                  </a:lnTo>
                  <a:lnTo>
                    <a:pt x="5168" y="3496"/>
                  </a:lnTo>
                  <a:lnTo>
                    <a:pt x="5168" y="3496"/>
                  </a:lnTo>
                  <a:lnTo>
                    <a:pt x="5168" y="3504"/>
                  </a:lnTo>
                  <a:lnTo>
                    <a:pt x="5176" y="3504"/>
                  </a:lnTo>
                  <a:lnTo>
                    <a:pt x="5176" y="3512"/>
                  </a:lnTo>
                  <a:lnTo>
                    <a:pt x="5176" y="3512"/>
                  </a:lnTo>
                  <a:lnTo>
                    <a:pt x="5176" y="3520"/>
                  </a:lnTo>
                  <a:lnTo>
                    <a:pt x="5176" y="3520"/>
                  </a:lnTo>
                  <a:lnTo>
                    <a:pt x="5176" y="3528"/>
                  </a:lnTo>
                  <a:lnTo>
                    <a:pt x="5176" y="3528"/>
                  </a:lnTo>
                  <a:lnTo>
                    <a:pt x="5176" y="3536"/>
                  </a:lnTo>
                  <a:lnTo>
                    <a:pt x="5176" y="3536"/>
                  </a:lnTo>
                  <a:lnTo>
                    <a:pt x="5184" y="3544"/>
                  </a:lnTo>
                  <a:lnTo>
                    <a:pt x="5184" y="3544"/>
                  </a:lnTo>
                  <a:lnTo>
                    <a:pt x="5184" y="3552"/>
                  </a:lnTo>
                  <a:lnTo>
                    <a:pt x="5184" y="3552"/>
                  </a:lnTo>
                  <a:lnTo>
                    <a:pt x="5184" y="3472"/>
                  </a:lnTo>
                  <a:lnTo>
                    <a:pt x="5184" y="3368"/>
                  </a:lnTo>
                  <a:lnTo>
                    <a:pt x="5184" y="3368"/>
                  </a:lnTo>
                  <a:lnTo>
                    <a:pt x="5184" y="3352"/>
                  </a:lnTo>
                  <a:lnTo>
                    <a:pt x="5184" y="3336"/>
                  </a:lnTo>
                  <a:lnTo>
                    <a:pt x="5192" y="3328"/>
                  </a:lnTo>
                  <a:lnTo>
                    <a:pt x="5192" y="3392"/>
                  </a:lnTo>
                  <a:lnTo>
                    <a:pt x="5192" y="3384"/>
                  </a:lnTo>
                  <a:lnTo>
                    <a:pt x="5192" y="3376"/>
                  </a:lnTo>
                  <a:lnTo>
                    <a:pt x="5192" y="3368"/>
                  </a:lnTo>
                  <a:lnTo>
                    <a:pt x="5192" y="3360"/>
                  </a:lnTo>
                  <a:lnTo>
                    <a:pt x="5192" y="3352"/>
                  </a:lnTo>
                  <a:lnTo>
                    <a:pt x="5192" y="3344"/>
                  </a:lnTo>
                  <a:lnTo>
                    <a:pt x="5192" y="3336"/>
                  </a:lnTo>
                  <a:lnTo>
                    <a:pt x="5200" y="3328"/>
                  </a:lnTo>
                  <a:lnTo>
                    <a:pt x="5200" y="3320"/>
                  </a:lnTo>
                  <a:lnTo>
                    <a:pt x="5200" y="3408"/>
                  </a:lnTo>
                  <a:lnTo>
                    <a:pt x="5200" y="3280"/>
                  </a:lnTo>
                  <a:lnTo>
                    <a:pt x="5200" y="3632"/>
                  </a:lnTo>
                  <a:lnTo>
                    <a:pt x="5200" y="3616"/>
                  </a:lnTo>
                  <a:lnTo>
                    <a:pt x="5200" y="3592"/>
                  </a:lnTo>
                  <a:lnTo>
                    <a:pt x="5200" y="3576"/>
                  </a:lnTo>
                  <a:lnTo>
                    <a:pt x="5200" y="3560"/>
                  </a:lnTo>
                  <a:lnTo>
                    <a:pt x="5208" y="3552"/>
                  </a:lnTo>
                  <a:lnTo>
                    <a:pt x="5208" y="3560"/>
                  </a:lnTo>
                  <a:lnTo>
                    <a:pt x="5208" y="3568"/>
                  </a:lnTo>
                  <a:lnTo>
                    <a:pt x="5208" y="3552"/>
                  </a:lnTo>
                  <a:lnTo>
                    <a:pt x="5208" y="3536"/>
                  </a:lnTo>
                  <a:lnTo>
                    <a:pt x="5208" y="3512"/>
                  </a:lnTo>
                  <a:lnTo>
                    <a:pt x="5208" y="3496"/>
                  </a:lnTo>
                  <a:lnTo>
                    <a:pt x="5208" y="3472"/>
                  </a:lnTo>
                  <a:lnTo>
                    <a:pt x="5208" y="3456"/>
                  </a:lnTo>
                  <a:lnTo>
                    <a:pt x="5216" y="3480"/>
                  </a:lnTo>
                  <a:lnTo>
                    <a:pt x="5216" y="3448"/>
                  </a:lnTo>
                  <a:lnTo>
                    <a:pt x="5216" y="3424"/>
                  </a:lnTo>
                  <a:lnTo>
                    <a:pt x="5216" y="3392"/>
                  </a:lnTo>
                  <a:lnTo>
                    <a:pt x="5216" y="3368"/>
                  </a:lnTo>
                  <a:lnTo>
                    <a:pt x="5216" y="3352"/>
                  </a:lnTo>
                  <a:lnTo>
                    <a:pt x="5216" y="3440"/>
                  </a:lnTo>
                  <a:lnTo>
                    <a:pt x="5216" y="3456"/>
                  </a:lnTo>
                  <a:lnTo>
                    <a:pt x="5216" y="3592"/>
                  </a:lnTo>
                  <a:lnTo>
                    <a:pt x="5224" y="3728"/>
                  </a:lnTo>
                  <a:lnTo>
                    <a:pt x="5224" y="3576"/>
                  </a:lnTo>
                  <a:lnTo>
                    <a:pt x="5224" y="3568"/>
                  </a:lnTo>
                  <a:lnTo>
                    <a:pt x="5224" y="3560"/>
                  </a:lnTo>
                  <a:lnTo>
                    <a:pt x="5224" y="3496"/>
                  </a:lnTo>
                  <a:lnTo>
                    <a:pt x="5224" y="3328"/>
                  </a:lnTo>
                  <a:lnTo>
                    <a:pt x="5224" y="3304"/>
                  </a:lnTo>
                  <a:lnTo>
                    <a:pt x="5224" y="3288"/>
                  </a:lnTo>
                  <a:lnTo>
                    <a:pt x="5232" y="3264"/>
                  </a:lnTo>
                  <a:lnTo>
                    <a:pt x="5232" y="3248"/>
                  </a:lnTo>
                  <a:lnTo>
                    <a:pt x="5232" y="3232"/>
                  </a:lnTo>
                  <a:lnTo>
                    <a:pt x="5232" y="3208"/>
                  </a:lnTo>
                  <a:lnTo>
                    <a:pt x="5232" y="3288"/>
                  </a:lnTo>
                  <a:lnTo>
                    <a:pt x="5232" y="3176"/>
                  </a:lnTo>
                  <a:lnTo>
                    <a:pt x="5232" y="3192"/>
                  </a:lnTo>
                  <a:lnTo>
                    <a:pt x="5232" y="3280"/>
                  </a:lnTo>
                  <a:lnTo>
                    <a:pt x="5232" y="3368"/>
                  </a:lnTo>
                  <a:lnTo>
                    <a:pt x="5240" y="3456"/>
                  </a:lnTo>
                  <a:lnTo>
                    <a:pt x="5240" y="3544"/>
                  </a:lnTo>
                  <a:lnTo>
                    <a:pt x="5240" y="3360"/>
                  </a:lnTo>
                  <a:lnTo>
                    <a:pt x="5240" y="3176"/>
                  </a:lnTo>
                  <a:lnTo>
                    <a:pt x="5240" y="3040"/>
                  </a:lnTo>
                  <a:lnTo>
                    <a:pt x="5240" y="3048"/>
                  </a:lnTo>
                  <a:lnTo>
                    <a:pt x="5240" y="3056"/>
                  </a:lnTo>
                  <a:lnTo>
                    <a:pt x="5240" y="3064"/>
                  </a:lnTo>
                  <a:lnTo>
                    <a:pt x="5240" y="3072"/>
                  </a:lnTo>
                  <a:lnTo>
                    <a:pt x="5248" y="3080"/>
                  </a:lnTo>
                  <a:lnTo>
                    <a:pt x="5248" y="3088"/>
                  </a:lnTo>
                  <a:lnTo>
                    <a:pt x="5248" y="3448"/>
                  </a:lnTo>
                  <a:lnTo>
                    <a:pt x="5248" y="3384"/>
                  </a:lnTo>
                  <a:lnTo>
                    <a:pt x="5248" y="3096"/>
                  </a:lnTo>
                  <a:lnTo>
                    <a:pt x="5248" y="3184"/>
                  </a:lnTo>
                  <a:lnTo>
                    <a:pt x="5248" y="3272"/>
                  </a:lnTo>
                  <a:lnTo>
                    <a:pt x="5248" y="3360"/>
                  </a:lnTo>
                  <a:lnTo>
                    <a:pt x="5248" y="3448"/>
                  </a:lnTo>
                  <a:lnTo>
                    <a:pt x="5256" y="3512"/>
                  </a:lnTo>
                  <a:lnTo>
                    <a:pt x="5256" y="3368"/>
                  </a:lnTo>
                  <a:lnTo>
                    <a:pt x="5256" y="3184"/>
                  </a:lnTo>
                  <a:lnTo>
                    <a:pt x="5256" y="3112"/>
                  </a:lnTo>
                  <a:lnTo>
                    <a:pt x="5256" y="3248"/>
                  </a:lnTo>
                  <a:lnTo>
                    <a:pt x="5256" y="3392"/>
                  </a:lnTo>
                  <a:lnTo>
                    <a:pt x="5256" y="3536"/>
                  </a:lnTo>
                  <a:lnTo>
                    <a:pt x="5256" y="3520"/>
                  </a:lnTo>
                  <a:lnTo>
                    <a:pt x="5256" y="3440"/>
                  </a:lnTo>
                  <a:lnTo>
                    <a:pt x="5264" y="3360"/>
                  </a:lnTo>
                  <a:lnTo>
                    <a:pt x="5264" y="3280"/>
                  </a:lnTo>
                  <a:lnTo>
                    <a:pt x="5264" y="3352"/>
                  </a:lnTo>
                  <a:lnTo>
                    <a:pt x="5264" y="3336"/>
                  </a:lnTo>
                  <a:lnTo>
                    <a:pt x="5264" y="3336"/>
                  </a:lnTo>
                  <a:lnTo>
                    <a:pt x="5264" y="3336"/>
                  </a:lnTo>
                  <a:lnTo>
                    <a:pt x="5264" y="3336"/>
                  </a:lnTo>
                  <a:lnTo>
                    <a:pt x="5264" y="3336"/>
                  </a:lnTo>
                  <a:lnTo>
                    <a:pt x="5264" y="3336"/>
                  </a:lnTo>
                  <a:lnTo>
                    <a:pt x="5272" y="3336"/>
                  </a:lnTo>
                  <a:lnTo>
                    <a:pt x="5272" y="3336"/>
                  </a:lnTo>
                  <a:lnTo>
                    <a:pt x="5272" y="3352"/>
                  </a:lnTo>
                  <a:lnTo>
                    <a:pt x="5272" y="3384"/>
                  </a:lnTo>
                  <a:lnTo>
                    <a:pt x="5272" y="3416"/>
                  </a:lnTo>
                  <a:lnTo>
                    <a:pt x="5272" y="3448"/>
                  </a:lnTo>
                  <a:lnTo>
                    <a:pt x="5272" y="3480"/>
                  </a:lnTo>
                  <a:lnTo>
                    <a:pt x="5272" y="3512"/>
                  </a:lnTo>
                  <a:lnTo>
                    <a:pt x="5272" y="3544"/>
                  </a:lnTo>
                  <a:lnTo>
                    <a:pt x="5280" y="3576"/>
                  </a:lnTo>
                  <a:lnTo>
                    <a:pt x="5280" y="3096"/>
                  </a:lnTo>
                  <a:lnTo>
                    <a:pt x="5280" y="3120"/>
                  </a:lnTo>
                  <a:lnTo>
                    <a:pt x="5280" y="3144"/>
                  </a:lnTo>
                  <a:lnTo>
                    <a:pt x="5280" y="3168"/>
                  </a:lnTo>
                  <a:lnTo>
                    <a:pt x="5280" y="3192"/>
                  </a:lnTo>
                  <a:lnTo>
                    <a:pt x="5280" y="3216"/>
                  </a:lnTo>
                  <a:lnTo>
                    <a:pt x="5280" y="3240"/>
                  </a:lnTo>
                  <a:lnTo>
                    <a:pt x="5280" y="3264"/>
                  </a:lnTo>
                  <a:lnTo>
                    <a:pt x="5288" y="3288"/>
                  </a:lnTo>
                  <a:lnTo>
                    <a:pt x="5288" y="3216"/>
                  </a:lnTo>
                  <a:lnTo>
                    <a:pt x="5288" y="3152"/>
                  </a:lnTo>
                  <a:lnTo>
                    <a:pt x="5288" y="3184"/>
                  </a:lnTo>
                  <a:lnTo>
                    <a:pt x="5288" y="3216"/>
                  </a:lnTo>
                  <a:lnTo>
                    <a:pt x="5288" y="3256"/>
                  </a:lnTo>
                  <a:lnTo>
                    <a:pt x="5288" y="3288"/>
                  </a:lnTo>
                  <a:lnTo>
                    <a:pt x="5288" y="3320"/>
                  </a:lnTo>
                  <a:lnTo>
                    <a:pt x="5288" y="3352"/>
                  </a:lnTo>
                  <a:lnTo>
                    <a:pt x="5296" y="3384"/>
                  </a:lnTo>
                  <a:lnTo>
                    <a:pt x="5296" y="3400"/>
                  </a:lnTo>
                  <a:lnTo>
                    <a:pt x="5296" y="3376"/>
                  </a:lnTo>
                  <a:lnTo>
                    <a:pt x="5296" y="3352"/>
                  </a:lnTo>
                  <a:lnTo>
                    <a:pt x="5296" y="3328"/>
                  </a:lnTo>
                  <a:lnTo>
                    <a:pt x="5296" y="3296"/>
                  </a:lnTo>
                  <a:lnTo>
                    <a:pt x="5296" y="3272"/>
                  </a:lnTo>
                  <a:lnTo>
                    <a:pt x="5296" y="3248"/>
                  </a:lnTo>
                  <a:lnTo>
                    <a:pt x="5296" y="3224"/>
                  </a:lnTo>
                  <a:lnTo>
                    <a:pt x="5304" y="3200"/>
                  </a:lnTo>
                  <a:lnTo>
                    <a:pt x="5304" y="3176"/>
                  </a:lnTo>
                  <a:lnTo>
                    <a:pt x="5304" y="3184"/>
                  </a:lnTo>
                  <a:lnTo>
                    <a:pt x="5304" y="3192"/>
                  </a:lnTo>
                  <a:lnTo>
                    <a:pt x="5304" y="3176"/>
                  </a:lnTo>
                  <a:lnTo>
                    <a:pt x="5304" y="3160"/>
                  </a:lnTo>
                  <a:lnTo>
                    <a:pt x="5304" y="3144"/>
                  </a:lnTo>
                  <a:lnTo>
                    <a:pt x="5304" y="3128"/>
                  </a:lnTo>
                  <a:lnTo>
                    <a:pt x="5304" y="3144"/>
                  </a:lnTo>
                  <a:lnTo>
                    <a:pt x="5312" y="3168"/>
                  </a:lnTo>
                  <a:lnTo>
                    <a:pt x="5312" y="3184"/>
                  </a:lnTo>
                  <a:lnTo>
                    <a:pt x="5312" y="3208"/>
                  </a:lnTo>
                  <a:lnTo>
                    <a:pt x="5312" y="3232"/>
                  </a:lnTo>
                  <a:lnTo>
                    <a:pt x="5312" y="3264"/>
                  </a:lnTo>
                  <a:lnTo>
                    <a:pt x="5312" y="3320"/>
                  </a:lnTo>
                  <a:lnTo>
                    <a:pt x="5312" y="3384"/>
                  </a:lnTo>
                  <a:lnTo>
                    <a:pt x="5312" y="3400"/>
                  </a:lnTo>
                  <a:lnTo>
                    <a:pt x="5312" y="3424"/>
                  </a:lnTo>
                  <a:lnTo>
                    <a:pt x="5320" y="3440"/>
                  </a:lnTo>
                  <a:lnTo>
                    <a:pt x="5320" y="3376"/>
                  </a:lnTo>
                  <a:lnTo>
                    <a:pt x="5320" y="3128"/>
                  </a:lnTo>
                  <a:lnTo>
                    <a:pt x="5320" y="3272"/>
                  </a:lnTo>
                  <a:lnTo>
                    <a:pt x="5320" y="3272"/>
                  </a:lnTo>
                  <a:lnTo>
                    <a:pt x="5320" y="3256"/>
                  </a:lnTo>
                  <a:lnTo>
                    <a:pt x="5320" y="3248"/>
                  </a:lnTo>
                  <a:lnTo>
                    <a:pt x="5320" y="3232"/>
                  </a:lnTo>
                  <a:lnTo>
                    <a:pt x="5320" y="3232"/>
                  </a:lnTo>
                  <a:lnTo>
                    <a:pt x="5328" y="3224"/>
                  </a:lnTo>
                  <a:lnTo>
                    <a:pt x="5328" y="3224"/>
                  </a:lnTo>
                  <a:lnTo>
                    <a:pt x="5328" y="3216"/>
                  </a:lnTo>
                  <a:lnTo>
                    <a:pt x="5328" y="3216"/>
                  </a:lnTo>
                  <a:lnTo>
                    <a:pt x="5328" y="3224"/>
                  </a:lnTo>
                  <a:lnTo>
                    <a:pt x="5328" y="3232"/>
                  </a:lnTo>
                  <a:lnTo>
                    <a:pt x="5328" y="3240"/>
                  </a:lnTo>
                  <a:lnTo>
                    <a:pt x="5328" y="3248"/>
                  </a:lnTo>
                  <a:lnTo>
                    <a:pt x="5328" y="3256"/>
                  </a:lnTo>
                  <a:lnTo>
                    <a:pt x="5336" y="3264"/>
                  </a:lnTo>
                  <a:lnTo>
                    <a:pt x="5336" y="3248"/>
                  </a:lnTo>
                  <a:lnTo>
                    <a:pt x="5336" y="3240"/>
                  </a:lnTo>
                  <a:lnTo>
                    <a:pt x="5336" y="3224"/>
                  </a:lnTo>
                  <a:lnTo>
                    <a:pt x="5336" y="3216"/>
                  </a:lnTo>
                  <a:lnTo>
                    <a:pt x="5336" y="3200"/>
                  </a:lnTo>
                  <a:lnTo>
                    <a:pt x="5336" y="3128"/>
                  </a:lnTo>
                  <a:lnTo>
                    <a:pt x="5336" y="3192"/>
                  </a:lnTo>
                  <a:lnTo>
                    <a:pt x="5336" y="3152"/>
                  </a:lnTo>
                  <a:lnTo>
                    <a:pt x="5344" y="3104"/>
                  </a:lnTo>
                  <a:lnTo>
                    <a:pt x="5344" y="3064"/>
                  </a:lnTo>
                  <a:lnTo>
                    <a:pt x="5344" y="3080"/>
                  </a:lnTo>
                  <a:lnTo>
                    <a:pt x="5344" y="3144"/>
                  </a:lnTo>
                  <a:lnTo>
                    <a:pt x="5344" y="3184"/>
                  </a:lnTo>
                  <a:lnTo>
                    <a:pt x="5344" y="3232"/>
                  </a:lnTo>
                  <a:lnTo>
                    <a:pt x="5344" y="3192"/>
                  </a:lnTo>
                  <a:lnTo>
                    <a:pt x="5344" y="3152"/>
                  </a:lnTo>
                  <a:lnTo>
                    <a:pt x="5344" y="3104"/>
                  </a:lnTo>
                  <a:lnTo>
                    <a:pt x="5352" y="3104"/>
                  </a:lnTo>
                  <a:lnTo>
                    <a:pt x="5352" y="3200"/>
                  </a:lnTo>
                  <a:lnTo>
                    <a:pt x="5352" y="3288"/>
                  </a:lnTo>
                  <a:lnTo>
                    <a:pt x="5352" y="3360"/>
                  </a:lnTo>
                  <a:lnTo>
                    <a:pt x="5352" y="3264"/>
                  </a:lnTo>
                  <a:lnTo>
                    <a:pt x="5352" y="3224"/>
                  </a:lnTo>
                  <a:lnTo>
                    <a:pt x="5352" y="3176"/>
                  </a:lnTo>
                  <a:lnTo>
                    <a:pt x="5352" y="3136"/>
                  </a:lnTo>
                  <a:lnTo>
                    <a:pt x="5360" y="3144"/>
                  </a:lnTo>
                  <a:lnTo>
                    <a:pt x="5360" y="3144"/>
                  </a:lnTo>
                  <a:lnTo>
                    <a:pt x="5360" y="3144"/>
                  </a:lnTo>
                  <a:lnTo>
                    <a:pt x="5360" y="3192"/>
                  </a:lnTo>
                  <a:lnTo>
                    <a:pt x="5360" y="3288"/>
                  </a:lnTo>
                  <a:lnTo>
                    <a:pt x="5360" y="3384"/>
                  </a:lnTo>
                  <a:lnTo>
                    <a:pt x="5360" y="3120"/>
                  </a:lnTo>
                  <a:lnTo>
                    <a:pt x="5360" y="3088"/>
                  </a:lnTo>
                  <a:lnTo>
                    <a:pt x="5360" y="3192"/>
                  </a:lnTo>
                  <a:lnTo>
                    <a:pt x="5368" y="3296"/>
                  </a:lnTo>
                  <a:lnTo>
                    <a:pt x="5368" y="3344"/>
                  </a:lnTo>
                  <a:lnTo>
                    <a:pt x="5368" y="3304"/>
                  </a:lnTo>
                  <a:lnTo>
                    <a:pt x="5368" y="3264"/>
                  </a:lnTo>
                  <a:lnTo>
                    <a:pt x="5368" y="3224"/>
                  </a:lnTo>
                  <a:lnTo>
                    <a:pt x="5368" y="3272"/>
                  </a:lnTo>
                  <a:lnTo>
                    <a:pt x="5368" y="3352"/>
                  </a:lnTo>
                  <a:lnTo>
                    <a:pt x="5368" y="3320"/>
                  </a:lnTo>
                  <a:lnTo>
                    <a:pt x="5368" y="3280"/>
                  </a:lnTo>
                  <a:lnTo>
                    <a:pt x="5376" y="3200"/>
                  </a:lnTo>
                  <a:lnTo>
                    <a:pt x="5376" y="3272"/>
                  </a:lnTo>
                  <a:lnTo>
                    <a:pt x="5376" y="3336"/>
                  </a:lnTo>
                  <a:lnTo>
                    <a:pt x="5376" y="3392"/>
                  </a:lnTo>
                  <a:lnTo>
                    <a:pt x="5376" y="3416"/>
                  </a:lnTo>
                  <a:lnTo>
                    <a:pt x="5376" y="3432"/>
                  </a:lnTo>
                  <a:lnTo>
                    <a:pt x="5376" y="2968"/>
                  </a:lnTo>
                  <a:lnTo>
                    <a:pt x="5376" y="2960"/>
                  </a:lnTo>
                  <a:lnTo>
                    <a:pt x="5376" y="3008"/>
                  </a:lnTo>
                  <a:lnTo>
                    <a:pt x="5384" y="3048"/>
                  </a:lnTo>
                  <a:lnTo>
                    <a:pt x="5384" y="3088"/>
                  </a:lnTo>
                  <a:lnTo>
                    <a:pt x="5384" y="3136"/>
                  </a:lnTo>
                  <a:lnTo>
                    <a:pt x="5384" y="3176"/>
                  </a:lnTo>
                  <a:lnTo>
                    <a:pt x="5384" y="3168"/>
                  </a:lnTo>
                  <a:lnTo>
                    <a:pt x="5384" y="3128"/>
                  </a:lnTo>
                  <a:lnTo>
                    <a:pt x="5384" y="3088"/>
                  </a:lnTo>
                  <a:lnTo>
                    <a:pt x="5384" y="3368"/>
                  </a:lnTo>
                  <a:lnTo>
                    <a:pt x="5384" y="3344"/>
                  </a:lnTo>
                  <a:lnTo>
                    <a:pt x="5392" y="3336"/>
                  </a:lnTo>
                  <a:lnTo>
                    <a:pt x="5392" y="3368"/>
                  </a:lnTo>
                  <a:lnTo>
                    <a:pt x="5392" y="3400"/>
                  </a:lnTo>
                  <a:lnTo>
                    <a:pt x="5392" y="3432"/>
                  </a:lnTo>
                  <a:lnTo>
                    <a:pt x="5392" y="3464"/>
                  </a:lnTo>
                  <a:lnTo>
                    <a:pt x="5392" y="3496"/>
                  </a:lnTo>
                  <a:lnTo>
                    <a:pt x="5392" y="3528"/>
                  </a:lnTo>
                  <a:lnTo>
                    <a:pt x="5392" y="3536"/>
                  </a:lnTo>
                  <a:lnTo>
                    <a:pt x="5392" y="3336"/>
                  </a:lnTo>
                  <a:lnTo>
                    <a:pt x="5400" y="3136"/>
                  </a:lnTo>
                  <a:lnTo>
                    <a:pt x="5400" y="3136"/>
                  </a:lnTo>
                  <a:lnTo>
                    <a:pt x="5400" y="3152"/>
                  </a:lnTo>
                  <a:lnTo>
                    <a:pt x="5400" y="3168"/>
                  </a:lnTo>
                  <a:lnTo>
                    <a:pt x="5400" y="3184"/>
                  </a:lnTo>
                  <a:lnTo>
                    <a:pt x="5400" y="3208"/>
                  </a:lnTo>
                  <a:lnTo>
                    <a:pt x="5400" y="3240"/>
                  </a:lnTo>
                  <a:lnTo>
                    <a:pt x="5400" y="3272"/>
                  </a:lnTo>
                  <a:lnTo>
                    <a:pt x="5400" y="3304"/>
                  </a:lnTo>
                  <a:lnTo>
                    <a:pt x="5408" y="3336"/>
                  </a:lnTo>
                  <a:lnTo>
                    <a:pt x="5408" y="3320"/>
                  </a:lnTo>
                  <a:lnTo>
                    <a:pt x="5408" y="3272"/>
                  </a:lnTo>
                  <a:lnTo>
                    <a:pt x="5408" y="3224"/>
                  </a:lnTo>
                  <a:lnTo>
                    <a:pt x="5408" y="3176"/>
                  </a:lnTo>
                  <a:lnTo>
                    <a:pt x="5408" y="3144"/>
                  </a:lnTo>
                  <a:lnTo>
                    <a:pt x="5408" y="3112"/>
                  </a:lnTo>
                  <a:lnTo>
                    <a:pt x="5408" y="3104"/>
                  </a:lnTo>
                  <a:lnTo>
                    <a:pt x="5408" y="3152"/>
                  </a:lnTo>
                  <a:lnTo>
                    <a:pt x="5416" y="3096"/>
                  </a:lnTo>
                  <a:lnTo>
                    <a:pt x="5416" y="3104"/>
                  </a:lnTo>
                  <a:lnTo>
                    <a:pt x="5416" y="3304"/>
                  </a:lnTo>
                  <a:lnTo>
                    <a:pt x="5416" y="3280"/>
                  </a:lnTo>
                  <a:lnTo>
                    <a:pt x="5416" y="3248"/>
                  </a:lnTo>
                  <a:lnTo>
                    <a:pt x="5416" y="3224"/>
                  </a:lnTo>
                  <a:lnTo>
                    <a:pt x="5416" y="3192"/>
                  </a:lnTo>
                  <a:lnTo>
                    <a:pt x="5416" y="3168"/>
                  </a:lnTo>
                  <a:lnTo>
                    <a:pt x="5416" y="3288"/>
                  </a:lnTo>
                  <a:lnTo>
                    <a:pt x="5424" y="3392"/>
                  </a:lnTo>
                  <a:lnTo>
                    <a:pt x="5424" y="3216"/>
                  </a:lnTo>
                  <a:lnTo>
                    <a:pt x="5424" y="3112"/>
                  </a:lnTo>
                  <a:lnTo>
                    <a:pt x="5424" y="3280"/>
                  </a:lnTo>
                  <a:lnTo>
                    <a:pt x="5424" y="3184"/>
                  </a:lnTo>
                  <a:lnTo>
                    <a:pt x="5424" y="3088"/>
                  </a:lnTo>
                  <a:lnTo>
                    <a:pt x="5424" y="3392"/>
                  </a:lnTo>
                  <a:lnTo>
                    <a:pt x="5424" y="3320"/>
                  </a:lnTo>
                  <a:lnTo>
                    <a:pt x="5424" y="3448"/>
                  </a:lnTo>
                  <a:lnTo>
                    <a:pt x="5432" y="3400"/>
                  </a:lnTo>
                  <a:lnTo>
                    <a:pt x="5432" y="3280"/>
                  </a:lnTo>
                  <a:lnTo>
                    <a:pt x="5432" y="3328"/>
                  </a:lnTo>
                  <a:lnTo>
                    <a:pt x="5432" y="3416"/>
                  </a:lnTo>
                  <a:lnTo>
                    <a:pt x="5432" y="3504"/>
                  </a:lnTo>
                  <a:lnTo>
                    <a:pt x="5432" y="3560"/>
                  </a:lnTo>
                  <a:lnTo>
                    <a:pt x="5432" y="3560"/>
                  </a:lnTo>
                  <a:lnTo>
                    <a:pt x="5432" y="3504"/>
                  </a:lnTo>
                  <a:lnTo>
                    <a:pt x="5432" y="3472"/>
                  </a:lnTo>
                  <a:lnTo>
                    <a:pt x="5440" y="3768"/>
                  </a:lnTo>
                  <a:lnTo>
                    <a:pt x="5440" y="3960"/>
                  </a:lnTo>
                  <a:lnTo>
                    <a:pt x="5440" y="3528"/>
                  </a:lnTo>
                  <a:lnTo>
                    <a:pt x="5440" y="3424"/>
                  </a:lnTo>
                  <a:lnTo>
                    <a:pt x="5440" y="3616"/>
                  </a:lnTo>
                  <a:lnTo>
                    <a:pt x="5440" y="3816"/>
                  </a:lnTo>
                  <a:lnTo>
                    <a:pt x="5440" y="4008"/>
                  </a:lnTo>
                  <a:lnTo>
                    <a:pt x="5440" y="3704"/>
                  </a:lnTo>
                  <a:lnTo>
                    <a:pt x="5440" y="3336"/>
                  </a:lnTo>
                  <a:lnTo>
                    <a:pt x="5448" y="3368"/>
                  </a:lnTo>
                  <a:lnTo>
                    <a:pt x="5448" y="3592"/>
                  </a:lnTo>
                  <a:lnTo>
                    <a:pt x="5448" y="3248"/>
                  </a:lnTo>
                  <a:lnTo>
                    <a:pt x="5448" y="3096"/>
                  </a:lnTo>
                  <a:lnTo>
                    <a:pt x="5448" y="3120"/>
                  </a:lnTo>
                  <a:lnTo>
                    <a:pt x="5448" y="3144"/>
                  </a:lnTo>
                  <a:lnTo>
                    <a:pt x="5448" y="3168"/>
                  </a:lnTo>
                  <a:lnTo>
                    <a:pt x="5448" y="3080"/>
                  </a:lnTo>
                  <a:lnTo>
                    <a:pt x="5448" y="3144"/>
                  </a:lnTo>
                  <a:lnTo>
                    <a:pt x="5456" y="3200"/>
                  </a:lnTo>
                  <a:lnTo>
                    <a:pt x="5456" y="3184"/>
                  </a:lnTo>
                  <a:lnTo>
                    <a:pt x="5456" y="2960"/>
                  </a:lnTo>
                  <a:lnTo>
                    <a:pt x="5456" y="3280"/>
                  </a:lnTo>
                  <a:lnTo>
                    <a:pt x="5456" y="3032"/>
                  </a:lnTo>
                  <a:lnTo>
                    <a:pt x="5456" y="3048"/>
                  </a:lnTo>
                  <a:lnTo>
                    <a:pt x="5456" y="3064"/>
                  </a:lnTo>
                  <a:lnTo>
                    <a:pt x="5456" y="3080"/>
                  </a:lnTo>
                  <a:lnTo>
                    <a:pt x="5456" y="3120"/>
                  </a:lnTo>
                  <a:lnTo>
                    <a:pt x="5464" y="3368"/>
                  </a:lnTo>
                  <a:lnTo>
                    <a:pt x="5464" y="3048"/>
                  </a:lnTo>
                  <a:lnTo>
                    <a:pt x="5464" y="3088"/>
                  </a:lnTo>
                  <a:lnTo>
                    <a:pt x="5464" y="3240"/>
                  </a:lnTo>
                  <a:lnTo>
                    <a:pt x="5464" y="3264"/>
                  </a:lnTo>
                  <a:lnTo>
                    <a:pt x="5464" y="3168"/>
                  </a:lnTo>
                  <a:lnTo>
                    <a:pt x="5464" y="3096"/>
                  </a:lnTo>
                  <a:lnTo>
                    <a:pt x="5464" y="3136"/>
                  </a:lnTo>
                  <a:lnTo>
                    <a:pt x="5464" y="3176"/>
                  </a:lnTo>
                  <a:lnTo>
                    <a:pt x="5472" y="3216"/>
                  </a:lnTo>
                  <a:lnTo>
                    <a:pt x="5472" y="3248"/>
                  </a:lnTo>
                  <a:lnTo>
                    <a:pt x="5472" y="3288"/>
                  </a:lnTo>
                  <a:lnTo>
                    <a:pt x="5472" y="3320"/>
                  </a:lnTo>
                  <a:lnTo>
                    <a:pt x="5472" y="3360"/>
                  </a:lnTo>
                  <a:lnTo>
                    <a:pt x="5472" y="3392"/>
                  </a:lnTo>
                  <a:lnTo>
                    <a:pt x="5472" y="3424"/>
                  </a:lnTo>
                  <a:lnTo>
                    <a:pt x="5472" y="3336"/>
                  </a:lnTo>
                  <a:lnTo>
                    <a:pt x="5480" y="3248"/>
                  </a:lnTo>
                  <a:lnTo>
                    <a:pt x="5480" y="3160"/>
                  </a:lnTo>
                  <a:lnTo>
                    <a:pt x="5480" y="3152"/>
                  </a:lnTo>
                  <a:lnTo>
                    <a:pt x="5480" y="3160"/>
                  </a:lnTo>
                  <a:lnTo>
                    <a:pt x="5480" y="3168"/>
                  </a:lnTo>
                  <a:lnTo>
                    <a:pt x="5480" y="3176"/>
                  </a:lnTo>
                  <a:lnTo>
                    <a:pt x="5480" y="3184"/>
                  </a:lnTo>
                  <a:lnTo>
                    <a:pt x="5480" y="3200"/>
                  </a:lnTo>
                  <a:lnTo>
                    <a:pt x="5480" y="3208"/>
                  </a:lnTo>
                  <a:lnTo>
                    <a:pt x="5488" y="2968"/>
                  </a:lnTo>
                  <a:lnTo>
                    <a:pt x="5488" y="3016"/>
                  </a:lnTo>
                  <a:lnTo>
                    <a:pt x="5488" y="3048"/>
                  </a:lnTo>
                  <a:lnTo>
                    <a:pt x="5488" y="3032"/>
                  </a:lnTo>
                  <a:lnTo>
                    <a:pt x="5488" y="3056"/>
                  </a:lnTo>
                  <a:lnTo>
                    <a:pt x="5488" y="2984"/>
                  </a:lnTo>
                  <a:lnTo>
                    <a:pt x="5488" y="2912"/>
                  </a:lnTo>
                  <a:lnTo>
                    <a:pt x="5488" y="2840"/>
                  </a:lnTo>
                  <a:lnTo>
                    <a:pt x="5488" y="2888"/>
                  </a:lnTo>
                  <a:lnTo>
                    <a:pt x="5496" y="2936"/>
                  </a:lnTo>
                  <a:lnTo>
                    <a:pt x="5496" y="2984"/>
                  </a:lnTo>
                  <a:lnTo>
                    <a:pt x="5496" y="3032"/>
                  </a:lnTo>
                  <a:lnTo>
                    <a:pt x="5496" y="3080"/>
                  </a:lnTo>
                  <a:lnTo>
                    <a:pt x="5496" y="3208"/>
                  </a:lnTo>
                  <a:lnTo>
                    <a:pt x="5496" y="2816"/>
                  </a:lnTo>
                  <a:lnTo>
                    <a:pt x="5496" y="2856"/>
                  </a:lnTo>
                  <a:lnTo>
                    <a:pt x="5496" y="2888"/>
                  </a:lnTo>
                  <a:lnTo>
                    <a:pt x="5496" y="2928"/>
                  </a:lnTo>
                  <a:lnTo>
                    <a:pt x="5504" y="2960"/>
                  </a:lnTo>
                  <a:lnTo>
                    <a:pt x="5504" y="3000"/>
                  </a:lnTo>
                  <a:lnTo>
                    <a:pt x="5504" y="3040"/>
                  </a:lnTo>
                  <a:lnTo>
                    <a:pt x="5504" y="3184"/>
                  </a:lnTo>
                  <a:lnTo>
                    <a:pt x="5504" y="3232"/>
                  </a:lnTo>
                  <a:lnTo>
                    <a:pt x="5504" y="3048"/>
                  </a:lnTo>
                  <a:lnTo>
                    <a:pt x="5504" y="3040"/>
                  </a:lnTo>
                  <a:lnTo>
                    <a:pt x="5504" y="3048"/>
                  </a:lnTo>
                  <a:lnTo>
                    <a:pt x="5504" y="3056"/>
                  </a:lnTo>
                  <a:lnTo>
                    <a:pt x="5512" y="3072"/>
                  </a:lnTo>
                  <a:lnTo>
                    <a:pt x="5512" y="3088"/>
                  </a:lnTo>
                  <a:lnTo>
                    <a:pt x="5512" y="3112"/>
                  </a:lnTo>
                  <a:lnTo>
                    <a:pt x="5512" y="3128"/>
                  </a:lnTo>
                  <a:lnTo>
                    <a:pt x="5512" y="3144"/>
                  </a:lnTo>
                  <a:lnTo>
                    <a:pt x="5512" y="3168"/>
                  </a:lnTo>
                  <a:lnTo>
                    <a:pt x="5512" y="3184"/>
                  </a:lnTo>
                  <a:lnTo>
                    <a:pt x="5512" y="3200"/>
                  </a:lnTo>
                  <a:lnTo>
                    <a:pt x="5512" y="3216"/>
                  </a:lnTo>
                  <a:lnTo>
                    <a:pt x="5520" y="3232"/>
                  </a:lnTo>
                  <a:lnTo>
                    <a:pt x="5520" y="3248"/>
                  </a:lnTo>
                  <a:lnTo>
                    <a:pt x="5520" y="3264"/>
                  </a:lnTo>
                  <a:lnTo>
                    <a:pt x="5520" y="3128"/>
                  </a:lnTo>
                  <a:lnTo>
                    <a:pt x="5520" y="3120"/>
                  </a:lnTo>
                  <a:lnTo>
                    <a:pt x="5520" y="3104"/>
                  </a:lnTo>
                  <a:lnTo>
                    <a:pt x="5520" y="3096"/>
                  </a:lnTo>
                  <a:lnTo>
                    <a:pt x="5520" y="3088"/>
                  </a:lnTo>
                  <a:lnTo>
                    <a:pt x="5520" y="3072"/>
                  </a:lnTo>
                  <a:lnTo>
                    <a:pt x="5528" y="3048"/>
                  </a:lnTo>
                  <a:lnTo>
                    <a:pt x="5528" y="3024"/>
                  </a:lnTo>
                  <a:lnTo>
                    <a:pt x="5528" y="3008"/>
                  </a:lnTo>
                  <a:lnTo>
                    <a:pt x="5528" y="2984"/>
                  </a:lnTo>
                  <a:lnTo>
                    <a:pt x="5528" y="2960"/>
                  </a:lnTo>
                  <a:lnTo>
                    <a:pt x="5528" y="2976"/>
                  </a:lnTo>
                  <a:lnTo>
                    <a:pt x="5528" y="3144"/>
                  </a:lnTo>
                  <a:lnTo>
                    <a:pt x="5528" y="3136"/>
                  </a:lnTo>
                  <a:lnTo>
                    <a:pt x="5528" y="3136"/>
                  </a:lnTo>
                  <a:lnTo>
                    <a:pt x="5536" y="3280"/>
                  </a:lnTo>
                  <a:lnTo>
                    <a:pt x="5536" y="3312"/>
                  </a:lnTo>
                  <a:lnTo>
                    <a:pt x="5536" y="3200"/>
                  </a:lnTo>
                  <a:lnTo>
                    <a:pt x="5536" y="3088"/>
                  </a:lnTo>
                  <a:lnTo>
                    <a:pt x="5536" y="3040"/>
                  </a:lnTo>
                  <a:lnTo>
                    <a:pt x="5536" y="3040"/>
                  </a:lnTo>
                  <a:lnTo>
                    <a:pt x="5536" y="3048"/>
                  </a:lnTo>
                  <a:lnTo>
                    <a:pt x="5536" y="3048"/>
                  </a:lnTo>
                  <a:lnTo>
                    <a:pt x="5536" y="3056"/>
                  </a:lnTo>
                  <a:lnTo>
                    <a:pt x="5544" y="3048"/>
                  </a:lnTo>
                  <a:lnTo>
                    <a:pt x="5544" y="3032"/>
                  </a:lnTo>
                  <a:lnTo>
                    <a:pt x="5544" y="3016"/>
                  </a:lnTo>
                  <a:lnTo>
                    <a:pt x="5544" y="3000"/>
                  </a:lnTo>
                  <a:lnTo>
                    <a:pt x="5544" y="2976"/>
                  </a:lnTo>
                  <a:lnTo>
                    <a:pt x="5544" y="2960"/>
                  </a:lnTo>
                  <a:lnTo>
                    <a:pt x="5544" y="2952"/>
                  </a:lnTo>
                  <a:lnTo>
                    <a:pt x="5544" y="2968"/>
                  </a:lnTo>
                  <a:lnTo>
                    <a:pt x="5544" y="2984"/>
                  </a:lnTo>
                  <a:lnTo>
                    <a:pt x="5552" y="3000"/>
                  </a:lnTo>
                  <a:lnTo>
                    <a:pt x="5552" y="3040"/>
                  </a:lnTo>
                  <a:lnTo>
                    <a:pt x="5552" y="3072"/>
                  </a:lnTo>
                  <a:lnTo>
                    <a:pt x="5552" y="3104"/>
                  </a:lnTo>
                  <a:lnTo>
                    <a:pt x="5552" y="3120"/>
                  </a:lnTo>
                  <a:lnTo>
                    <a:pt x="5552" y="3104"/>
                  </a:lnTo>
                  <a:lnTo>
                    <a:pt x="5552" y="3088"/>
                  </a:lnTo>
                  <a:lnTo>
                    <a:pt x="5552" y="3064"/>
                  </a:lnTo>
                  <a:lnTo>
                    <a:pt x="5552" y="3048"/>
                  </a:lnTo>
                  <a:lnTo>
                    <a:pt x="5560" y="3056"/>
                  </a:lnTo>
                  <a:lnTo>
                    <a:pt x="5560" y="3064"/>
                  </a:lnTo>
                  <a:lnTo>
                    <a:pt x="5560" y="3080"/>
                  </a:lnTo>
                  <a:lnTo>
                    <a:pt x="5560" y="3072"/>
                  </a:lnTo>
                  <a:lnTo>
                    <a:pt x="5560" y="3048"/>
                  </a:lnTo>
                  <a:lnTo>
                    <a:pt x="5560" y="3024"/>
                  </a:lnTo>
                  <a:lnTo>
                    <a:pt x="5560" y="3000"/>
                  </a:lnTo>
                  <a:lnTo>
                    <a:pt x="5560" y="2976"/>
                  </a:lnTo>
                  <a:lnTo>
                    <a:pt x="5560" y="2952"/>
                  </a:lnTo>
                  <a:lnTo>
                    <a:pt x="5568" y="2928"/>
                  </a:lnTo>
                  <a:lnTo>
                    <a:pt x="5568" y="2912"/>
                  </a:lnTo>
                  <a:lnTo>
                    <a:pt x="5568" y="2944"/>
                  </a:lnTo>
                  <a:lnTo>
                    <a:pt x="5568" y="3008"/>
                  </a:lnTo>
                  <a:lnTo>
                    <a:pt x="5568" y="3072"/>
                  </a:lnTo>
                  <a:lnTo>
                    <a:pt x="5568" y="3224"/>
                  </a:lnTo>
                  <a:lnTo>
                    <a:pt x="5568" y="3232"/>
                  </a:lnTo>
                  <a:lnTo>
                    <a:pt x="5568" y="3208"/>
                  </a:lnTo>
                  <a:lnTo>
                    <a:pt x="5568" y="3176"/>
                  </a:lnTo>
                  <a:lnTo>
                    <a:pt x="5576" y="3152"/>
                  </a:lnTo>
                  <a:lnTo>
                    <a:pt x="5576" y="3088"/>
                  </a:lnTo>
                  <a:lnTo>
                    <a:pt x="5576" y="3072"/>
                  </a:lnTo>
                  <a:lnTo>
                    <a:pt x="5576" y="3048"/>
                  </a:lnTo>
                  <a:lnTo>
                    <a:pt x="5576" y="3032"/>
                  </a:lnTo>
                  <a:lnTo>
                    <a:pt x="5576" y="3016"/>
                  </a:lnTo>
                  <a:lnTo>
                    <a:pt x="5576" y="2992"/>
                  </a:lnTo>
                  <a:lnTo>
                    <a:pt x="5576" y="2976"/>
                  </a:lnTo>
                  <a:lnTo>
                    <a:pt x="5576" y="2960"/>
                  </a:lnTo>
                  <a:lnTo>
                    <a:pt x="5584" y="2968"/>
                  </a:lnTo>
                  <a:lnTo>
                    <a:pt x="5584" y="2976"/>
                  </a:lnTo>
                  <a:lnTo>
                    <a:pt x="5584" y="2984"/>
                  </a:lnTo>
                  <a:lnTo>
                    <a:pt x="5584" y="3056"/>
                  </a:lnTo>
                  <a:lnTo>
                    <a:pt x="5584" y="3144"/>
                  </a:lnTo>
                  <a:lnTo>
                    <a:pt x="5584" y="3224"/>
                  </a:lnTo>
                  <a:lnTo>
                    <a:pt x="5584" y="2872"/>
                  </a:lnTo>
                  <a:lnTo>
                    <a:pt x="5584" y="2912"/>
                  </a:lnTo>
                  <a:lnTo>
                    <a:pt x="5584" y="2952"/>
                  </a:lnTo>
                  <a:lnTo>
                    <a:pt x="5592" y="2992"/>
                  </a:lnTo>
                  <a:lnTo>
                    <a:pt x="5592" y="3032"/>
                  </a:lnTo>
                  <a:lnTo>
                    <a:pt x="5592" y="3152"/>
                  </a:lnTo>
                  <a:lnTo>
                    <a:pt x="5592" y="3072"/>
                  </a:lnTo>
                  <a:lnTo>
                    <a:pt x="5592" y="2984"/>
                  </a:lnTo>
                  <a:lnTo>
                    <a:pt x="5592" y="2920"/>
                  </a:lnTo>
                  <a:lnTo>
                    <a:pt x="5592" y="2936"/>
                  </a:lnTo>
                  <a:lnTo>
                    <a:pt x="5592" y="2960"/>
                  </a:lnTo>
                  <a:lnTo>
                    <a:pt x="5600" y="2976"/>
                  </a:lnTo>
                  <a:lnTo>
                    <a:pt x="5600" y="2992"/>
                  </a:lnTo>
                  <a:lnTo>
                    <a:pt x="5600" y="3016"/>
                  </a:lnTo>
                  <a:lnTo>
                    <a:pt x="5600" y="3032"/>
                  </a:lnTo>
                  <a:lnTo>
                    <a:pt x="5600" y="3056"/>
                  </a:lnTo>
                  <a:lnTo>
                    <a:pt x="5600" y="3072"/>
                  </a:lnTo>
                  <a:lnTo>
                    <a:pt x="5600" y="3088"/>
                  </a:lnTo>
                  <a:lnTo>
                    <a:pt x="5600" y="3112"/>
                  </a:lnTo>
                  <a:lnTo>
                    <a:pt x="5600" y="3016"/>
                  </a:lnTo>
                  <a:lnTo>
                    <a:pt x="5608" y="2880"/>
                  </a:lnTo>
                  <a:lnTo>
                    <a:pt x="5608" y="2904"/>
                  </a:lnTo>
                  <a:lnTo>
                    <a:pt x="5608" y="2928"/>
                  </a:lnTo>
                  <a:lnTo>
                    <a:pt x="5608" y="2960"/>
                  </a:lnTo>
                  <a:lnTo>
                    <a:pt x="5608" y="3024"/>
                  </a:lnTo>
                  <a:lnTo>
                    <a:pt x="5608" y="3088"/>
                  </a:lnTo>
                  <a:lnTo>
                    <a:pt x="5608" y="3048"/>
                  </a:lnTo>
                  <a:lnTo>
                    <a:pt x="5608" y="3000"/>
                  </a:lnTo>
                  <a:lnTo>
                    <a:pt x="5608" y="2960"/>
                  </a:lnTo>
                  <a:lnTo>
                    <a:pt x="5616" y="2912"/>
                  </a:lnTo>
                  <a:lnTo>
                    <a:pt x="5616" y="2864"/>
                  </a:lnTo>
                  <a:lnTo>
                    <a:pt x="5616" y="2832"/>
                  </a:lnTo>
                  <a:lnTo>
                    <a:pt x="5616" y="2864"/>
                  </a:lnTo>
                  <a:lnTo>
                    <a:pt x="5616" y="2888"/>
                  </a:lnTo>
                  <a:lnTo>
                    <a:pt x="5616" y="2920"/>
                  </a:lnTo>
                  <a:lnTo>
                    <a:pt x="5616" y="2952"/>
                  </a:lnTo>
                  <a:lnTo>
                    <a:pt x="5616" y="2976"/>
                  </a:lnTo>
                  <a:lnTo>
                    <a:pt x="5616" y="2992"/>
                  </a:lnTo>
                  <a:lnTo>
                    <a:pt x="5624" y="2992"/>
                  </a:lnTo>
                  <a:lnTo>
                    <a:pt x="5624" y="2984"/>
                  </a:lnTo>
                  <a:lnTo>
                    <a:pt x="5624" y="2976"/>
                  </a:lnTo>
                  <a:lnTo>
                    <a:pt x="5624" y="2968"/>
                  </a:lnTo>
                  <a:lnTo>
                    <a:pt x="5624" y="2960"/>
                  </a:lnTo>
                  <a:lnTo>
                    <a:pt x="5624" y="2952"/>
                  </a:lnTo>
                  <a:lnTo>
                    <a:pt x="5624" y="2944"/>
                  </a:lnTo>
                  <a:lnTo>
                    <a:pt x="5624" y="2936"/>
                  </a:lnTo>
                  <a:lnTo>
                    <a:pt x="5624" y="2928"/>
                  </a:lnTo>
                  <a:lnTo>
                    <a:pt x="5632" y="2920"/>
                  </a:lnTo>
                  <a:lnTo>
                    <a:pt x="5632" y="2912"/>
                  </a:lnTo>
                  <a:lnTo>
                    <a:pt x="5632" y="2976"/>
                  </a:lnTo>
                  <a:lnTo>
                    <a:pt x="5632" y="2912"/>
                  </a:lnTo>
                  <a:lnTo>
                    <a:pt x="5632" y="2848"/>
                  </a:lnTo>
                  <a:lnTo>
                    <a:pt x="5632" y="2792"/>
                  </a:lnTo>
                  <a:lnTo>
                    <a:pt x="5632" y="2744"/>
                  </a:lnTo>
                  <a:lnTo>
                    <a:pt x="5632" y="2752"/>
                  </a:lnTo>
                  <a:lnTo>
                    <a:pt x="5632" y="2768"/>
                  </a:lnTo>
                  <a:lnTo>
                    <a:pt x="5640" y="2784"/>
                  </a:lnTo>
                  <a:lnTo>
                    <a:pt x="5640" y="2800"/>
                  </a:lnTo>
                  <a:lnTo>
                    <a:pt x="5640" y="2808"/>
                  </a:lnTo>
                  <a:lnTo>
                    <a:pt x="5640" y="2824"/>
                  </a:lnTo>
                  <a:lnTo>
                    <a:pt x="5640" y="2840"/>
                  </a:lnTo>
                  <a:lnTo>
                    <a:pt x="5640" y="2856"/>
                  </a:lnTo>
                  <a:lnTo>
                    <a:pt x="5640" y="2904"/>
                  </a:lnTo>
                  <a:lnTo>
                    <a:pt x="5640" y="2920"/>
                  </a:lnTo>
                  <a:lnTo>
                    <a:pt x="5640" y="2856"/>
                  </a:lnTo>
                  <a:lnTo>
                    <a:pt x="5648" y="2824"/>
                  </a:lnTo>
                  <a:lnTo>
                    <a:pt x="5648" y="2808"/>
                  </a:lnTo>
                  <a:lnTo>
                    <a:pt x="5648" y="2792"/>
                  </a:lnTo>
                  <a:lnTo>
                    <a:pt x="5648" y="2776"/>
                  </a:lnTo>
                  <a:lnTo>
                    <a:pt x="5648" y="2768"/>
                  </a:lnTo>
                  <a:lnTo>
                    <a:pt x="5648" y="2752"/>
                  </a:lnTo>
                  <a:lnTo>
                    <a:pt x="5648" y="2736"/>
                  </a:lnTo>
                  <a:lnTo>
                    <a:pt x="5648" y="2848"/>
                  </a:lnTo>
                  <a:lnTo>
                    <a:pt x="5648" y="2936"/>
                  </a:lnTo>
                  <a:lnTo>
                    <a:pt x="5656" y="2912"/>
                  </a:lnTo>
                  <a:lnTo>
                    <a:pt x="5656" y="2920"/>
                  </a:lnTo>
                  <a:lnTo>
                    <a:pt x="5656" y="2960"/>
                  </a:lnTo>
                  <a:lnTo>
                    <a:pt x="5656" y="2960"/>
                  </a:lnTo>
                  <a:lnTo>
                    <a:pt x="5656" y="2952"/>
                  </a:lnTo>
                  <a:lnTo>
                    <a:pt x="5656" y="2944"/>
                  </a:lnTo>
                  <a:lnTo>
                    <a:pt x="5656" y="2928"/>
                  </a:lnTo>
                  <a:lnTo>
                    <a:pt x="5656" y="2920"/>
                  </a:lnTo>
                  <a:lnTo>
                    <a:pt x="5656" y="2832"/>
                  </a:lnTo>
                  <a:lnTo>
                    <a:pt x="5664" y="2840"/>
                  </a:lnTo>
                  <a:lnTo>
                    <a:pt x="5664" y="2960"/>
                  </a:lnTo>
                  <a:lnTo>
                    <a:pt x="5664" y="3048"/>
                  </a:lnTo>
                  <a:lnTo>
                    <a:pt x="5664" y="3056"/>
                  </a:lnTo>
                  <a:lnTo>
                    <a:pt x="5664" y="3032"/>
                  </a:lnTo>
                  <a:lnTo>
                    <a:pt x="5664" y="3000"/>
                  </a:lnTo>
                  <a:lnTo>
                    <a:pt x="5664" y="2968"/>
                  </a:lnTo>
                  <a:lnTo>
                    <a:pt x="5664" y="2928"/>
                  </a:lnTo>
                  <a:lnTo>
                    <a:pt x="5664" y="2848"/>
                  </a:lnTo>
                  <a:lnTo>
                    <a:pt x="5672" y="2752"/>
                  </a:lnTo>
                  <a:lnTo>
                    <a:pt x="5672" y="2688"/>
                  </a:lnTo>
                  <a:lnTo>
                    <a:pt x="5672" y="2736"/>
                  </a:lnTo>
                  <a:lnTo>
                    <a:pt x="5672" y="2784"/>
                  </a:lnTo>
                  <a:lnTo>
                    <a:pt x="5672" y="2824"/>
                  </a:lnTo>
                  <a:lnTo>
                    <a:pt x="5672" y="2864"/>
                  </a:lnTo>
                  <a:lnTo>
                    <a:pt x="5672" y="2896"/>
                  </a:lnTo>
                  <a:lnTo>
                    <a:pt x="5672" y="2888"/>
                  </a:lnTo>
                  <a:lnTo>
                    <a:pt x="5672" y="2880"/>
                  </a:lnTo>
                  <a:lnTo>
                    <a:pt x="5680" y="2872"/>
                  </a:lnTo>
                  <a:lnTo>
                    <a:pt x="5680" y="2864"/>
                  </a:lnTo>
                  <a:lnTo>
                    <a:pt x="5680" y="2856"/>
                  </a:lnTo>
                  <a:lnTo>
                    <a:pt x="5680" y="2848"/>
                  </a:lnTo>
                  <a:lnTo>
                    <a:pt x="5680" y="2912"/>
                  </a:lnTo>
                  <a:lnTo>
                    <a:pt x="5680" y="2912"/>
                  </a:lnTo>
                  <a:lnTo>
                    <a:pt x="5680" y="2888"/>
                  </a:lnTo>
                  <a:lnTo>
                    <a:pt x="5680" y="2856"/>
                  </a:lnTo>
                  <a:lnTo>
                    <a:pt x="5680" y="2832"/>
                  </a:lnTo>
                  <a:lnTo>
                    <a:pt x="5688" y="2800"/>
                  </a:lnTo>
                  <a:lnTo>
                    <a:pt x="5688" y="2816"/>
                  </a:lnTo>
                  <a:lnTo>
                    <a:pt x="5688" y="2824"/>
                  </a:lnTo>
                  <a:lnTo>
                    <a:pt x="5688" y="2840"/>
                  </a:lnTo>
                  <a:lnTo>
                    <a:pt x="5688" y="2848"/>
                  </a:lnTo>
                  <a:lnTo>
                    <a:pt x="5688" y="2864"/>
                  </a:lnTo>
                  <a:lnTo>
                    <a:pt x="5688" y="2880"/>
                  </a:lnTo>
                  <a:lnTo>
                    <a:pt x="5688" y="2888"/>
                  </a:lnTo>
                  <a:lnTo>
                    <a:pt x="5688" y="2896"/>
                  </a:lnTo>
                  <a:lnTo>
                    <a:pt x="5696" y="2880"/>
                  </a:lnTo>
                  <a:lnTo>
                    <a:pt x="5696" y="2864"/>
                  </a:lnTo>
                  <a:lnTo>
                    <a:pt x="5696" y="2848"/>
                  </a:lnTo>
                  <a:lnTo>
                    <a:pt x="5696" y="2840"/>
                  </a:lnTo>
                  <a:lnTo>
                    <a:pt x="5696" y="2824"/>
                  </a:lnTo>
                  <a:lnTo>
                    <a:pt x="5696" y="2808"/>
                  </a:lnTo>
                  <a:lnTo>
                    <a:pt x="5696" y="2792"/>
                  </a:lnTo>
                  <a:lnTo>
                    <a:pt x="5696" y="2824"/>
                  </a:lnTo>
                  <a:lnTo>
                    <a:pt x="5696" y="2840"/>
                  </a:lnTo>
                  <a:lnTo>
                    <a:pt x="5704" y="2856"/>
                  </a:lnTo>
                  <a:lnTo>
                    <a:pt x="5704" y="2872"/>
                  </a:lnTo>
                  <a:lnTo>
                    <a:pt x="5704" y="2888"/>
                  </a:lnTo>
                  <a:lnTo>
                    <a:pt x="5704" y="2904"/>
                  </a:lnTo>
                  <a:lnTo>
                    <a:pt x="5704" y="2920"/>
                  </a:lnTo>
                  <a:lnTo>
                    <a:pt x="5704" y="2936"/>
                  </a:lnTo>
                  <a:lnTo>
                    <a:pt x="5704" y="2944"/>
                  </a:lnTo>
                  <a:lnTo>
                    <a:pt x="5704" y="2960"/>
                  </a:lnTo>
                  <a:lnTo>
                    <a:pt x="5704" y="2976"/>
                  </a:lnTo>
                  <a:lnTo>
                    <a:pt x="5712" y="2992"/>
                  </a:lnTo>
                  <a:lnTo>
                    <a:pt x="5712" y="3008"/>
                  </a:lnTo>
                  <a:lnTo>
                    <a:pt x="5712" y="3016"/>
                  </a:lnTo>
                  <a:lnTo>
                    <a:pt x="5712" y="3032"/>
                  </a:lnTo>
                  <a:lnTo>
                    <a:pt x="5712" y="3040"/>
                  </a:lnTo>
                  <a:lnTo>
                    <a:pt x="5712" y="3056"/>
                  </a:lnTo>
                  <a:lnTo>
                    <a:pt x="5712" y="3064"/>
                  </a:lnTo>
                  <a:lnTo>
                    <a:pt x="5712" y="3080"/>
                  </a:lnTo>
                  <a:lnTo>
                    <a:pt x="5720" y="3088"/>
                  </a:lnTo>
                  <a:lnTo>
                    <a:pt x="5720" y="2928"/>
                  </a:lnTo>
                  <a:lnTo>
                    <a:pt x="5720" y="2768"/>
                  </a:lnTo>
                  <a:lnTo>
                    <a:pt x="5720" y="2608"/>
                  </a:lnTo>
                  <a:lnTo>
                    <a:pt x="5720" y="2864"/>
                  </a:lnTo>
                  <a:lnTo>
                    <a:pt x="5720" y="2848"/>
                  </a:lnTo>
                  <a:lnTo>
                    <a:pt x="5720" y="2808"/>
                  </a:lnTo>
                  <a:lnTo>
                    <a:pt x="5720" y="2760"/>
                  </a:lnTo>
                  <a:lnTo>
                    <a:pt x="5720" y="2720"/>
                  </a:lnTo>
                  <a:lnTo>
                    <a:pt x="5728" y="2680"/>
                  </a:lnTo>
                  <a:lnTo>
                    <a:pt x="5728" y="2688"/>
                  </a:lnTo>
                  <a:lnTo>
                    <a:pt x="5728" y="2720"/>
                  </a:lnTo>
                  <a:lnTo>
                    <a:pt x="5728" y="2760"/>
                  </a:lnTo>
                  <a:lnTo>
                    <a:pt x="5728" y="2792"/>
                  </a:lnTo>
                  <a:lnTo>
                    <a:pt x="5728" y="2832"/>
                  </a:lnTo>
                  <a:lnTo>
                    <a:pt x="5728" y="2864"/>
                  </a:lnTo>
                  <a:lnTo>
                    <a:pt x="5728" y="2904"/>
                  </a:lnTo>
                  <a:lnTo>
                    <a:pt x="5728" y="2936"/>
                  </a:lnTo>
                  <a:lnTo>
                    <a:pt x="5736" y="2992"/>
                  </a:lnTo>
                  <a:lnTo>
                    <a:pt x="5736" y="2840"/>
                  </a:lnTo>
                  <a:lnTo>
                    <a:pt x="5736" y="2832"/>
                  </a:lnTo>
                  <a:lnTo>
                    <a:pt x="5736" y="2832"/>
                  </a:lnTo>
                  <a:lnTo>
                    <a:pt x="5736" y="2824"/>
                  </a:lnTo>
                  <a:lnTo>
                    <a:pt x="5736" y="2776"/>
                  </a:lnTo>
                  <a:lnTo>
                    <a:pt x="5736" y="2728"/>
                  </a:lnTo>
                  <a:lnTo>
                    <a:pt x="5736" y="2784"/>
                  </a:lnTo>
                  <a:lnTo>
                    <a:pt x="5736" y="2832"/>
                  </a:lnTo>
                  <a:lnTo>
                    <a:pt x="5744" y="2880"/>
                  </a:lnTo>
                  <a:lnTo>
                    <a:pt x="5744" y="2928"/>
                  </a:lnTo>
                  <a:lnTo>
                    <a:pt x="5744" y="2984"/>
                  </a:lnTo>
                  <a:lnTo>
                    <a:pt x="5744" y="2992"/>
                  </a:lnTo>
                  <a:lnTo>
                    <a:pt x="5744" y="2952"/>
                  </a:lnTo>
                  <a:lnTo>
                    <a:pt x="5744" y="2904"/>
                  </a:lnTo>
                  <a:lnTo>
                    <a:pt x="5744" y="2864"/>
                  </a:lnTo>
                  <a:lnTo>
                    <a:pt x="5744" y="2816"/>
                  </a:lnTo>
                  <a:lnTo>
                    <a:pt x="5744" y="2776"/>
                  </a:lnTo>
                  <a:lnTo>
                    <a:pt x="5752" y="2728"/>
                  </a:lnTo>
                  <a:lnTo>
                    <a:pt x="5752" y="2704"/>
                  </a:lnTo>
                  <a:lnTo>
                    <a:pt x="5752" y="2816"/>
                  </a:lnTo>
                  <a:lnTo>
                    <a:pt x="5752" y="2920"/>
                  </a:lnTo>
                  <a:lnTo>
                    <a:pt x="5752" y="3032"/>
                  </a:lnTo>
                  <a:lnTo>
                    <a:pt x="5752" y="3064"/>
                  </a:lnTo>
                  <a:lnTo>
                    <a:pt x="5752" y="2872"/>
                  </a:lnTo>
                  <a:lnTo>
                    <a:pt x="5752" y="2760"/>
                  </a:lnTo>
                  <a:lnTo>
                    <a:pt x="5752" y="2760"/>
                  </a:lnTo>
                  <a:lnTo>
                    <a:pt x="5760" y="2752"/>
                  </a:lnTo>
                  <a:lnTo>
                    <a:pt x="5760" y="2744"/>
                  </a:lnTo>
                  <a:lnTo>
                    <a:pt x="5760" y="2736"/>
                  </a:lnTo>
                  <a:lnTo>
                    <a:pt x="5760" y="2736"/>
                  </a:lnTo>
                  <a:lnTo>
                    <a:pt x="5760" y="2728"/>
                  </a:lnTo>
                  <a:lnTo>
                    <a:pt x="5760" y="2720"/>
                  </a:lnTo>
                  <a:lnTo>
                    <a:pt x="5760" y="2720"/>
                  </a:lnTo>
                  <a:lnTo>
                    <a:pt x="5760" y="2712"/>
                  </a:lnTo>
                  <a:lnTo>
                    <a:pt x="5760" y="2824"/>
                  </a:lnTo>
                  <a:lnTo>
                    <a:pt x="5768" y="2872"/>
                  </a:lnTo>
                  <a:lnTo>
                    <a:pt x="5768" y="2848"/>
                  </a:lnTo>
                  <a:lnTo>
                    <a:pt x="5768" y="2816"/>
                  </a:lnTo>
                  <a:lnTo>
                    <a:pt x="5768" y="2792"/>
                  </a:lnTo>
                  <a:lnTo>
                    <a:pt x="5768" y="2760"/>
                  </a:lnTo>
                  <a:lnTo>
                    <a:pt x="5768" y="2728"/>
                  </a:lnTo>
                  <a:lnTo>
                    <a:pt x="5768" y="2712"/>
                  </a:lnTo>
                  <a:lnTo>
                    <a:pt x="5768" y="2720"/>
                  </a:lnTo>
                  <a:lnTo>
                    <a:pt x="5768" y="2728"/>
                  </a:lnTo>
                  <a:lnTo>
                    <a:pt x="5776" y="2736"/>
                  </a:lnTo>
                  <a:lnTo>
                    <a:pt x="5776" y="2736"/>
                  </a:lnTo>
                  <a:lnTo>
                    <a:pt x="5776" y="2744"/>
                  </a:lnTo>
                  <a:lnTo>
                    <a:pt x="5776" y="2752"/>
                  </a:lnTo>
                  <a:lnTo>
                    <a:pt x="5776" y="2760"/>
                  </a:lnTo>
                  <a:lnTo>
                    <a:pt x="5776" y="2712"/>
                  </a:lnTo>
                  <a:lnTo>
                    <a:pt x="5776" y="2704"/>
                  </a:lnTo>
                  <a:lnTo>
                    <a:pt x="5776" y="2704"/>
                  </a:lnTo>
                  <a:lnTo>
                    <a:pt x="5776" y="2696"/>
                  </a:lnTo>
                  <a:lnTo>
                    <a:pt x="5784" y="2696"/>
                  </a:lnTo>
                  <a:lnTo>
                    <a:pt x="5784" y="2688"/>
                  </a:lnTo>
                  <a:lnTo>
                    <a:pt x="5784" y="2672"/>
                  </a:lnTo>
                  <a:lnTo>
                    <a:pt x="5784" y="2656"/>
                  </a:lnTo>
                  <a:lnTo>
                    <a:pt x="5784" y="2648"/>
                  </a:lnTo>
                  <a:lnTo>
                    <a:pt x="5784" y="2632"/>
                  </a:lnTo>
                  <a:lnTo>
                    <a:pt x="5784" y="2616"/>
                  </a:lnTo>
                  <a:lnTo>
                    <a:pt x="5784" y="2600"/>
                  </a:lnTo>
                  <a:lnTo>
                    <a:pt x="5784" y="2584"/>
                  </a:lnTo>
                  <a:lnTo>
                    <a:pt x="5792" y="2576"/>
                  </a:lnTo>
                  <a:lnTo>
                    <a:pt x="5792" y="2560"/>
                  </a:lnTo>
                  <a:lnTo>
                    <a:pt x="5792" y="2568"/>
                  </a:lnTo>
                  <a:lnTo>
                    <a:pt x="5792" y="2600"/>
                  </a:lnTo>
                  <a:lnTo>
                    <a:pt x="5792" y="2640"/>
                  </a:lnTo>
                  <a:lnTo>
                    <a:pt x="5792" y="2680"/>
                  </a:lnTo>
                  <a:lnTo>
                    <a:pt x="5792" y="2720"/>
                  </a:lnTo>
                  <a:lnTo>
                    <a:pt x="5792" y="2768"/>
                  </a:lnTo>
                  <a:lnTo>
                    <a:pt x="5792" y="2816"/>
                  </a:lnTo>
                  <a:lnTo>
                    <a:pt x="5800" y="2824"/>
                  </a:lnTo>
                  <a:lnTo>
                    <a:pt x="5800" y="2816"/>
                  </a:lnTo>
                  <a:lnTo>
                    <a:pt x="5800" y="2808"/>
                  </a:lnTo>
                  <a:lnTo>
                    <a:pt x="5800" y="2792"/>
                  </a:lnTo>
                  <a:lnTo>
                    <a:pt x="5800" y="2784"/>
                  </a:lnTo>
                  <a:lnTo>
                    <a:pt x="5800" y="2776"/>
                  </a:lnTo>
                  <a:lnTo>
                    <a:pt x="5800" y="2760"/>
                  </a:lnTo>
                  <a:lnTo>
                    <a:pt x="5800" y="2688"/>
                  </a:lnTo>
                  <a:lnTo>
                    <a:pt x="5800" y="2888"/>
                  </a:lnTo>
                  <a:lnTo>
                    <a:pt x="5808" y="2864"/>
                  </a:lnTo>
                  <a:lnTo>
                    <a:pt x="5808" y="2856"/>
                  </a:lnTo>
                  <a:lnTo>
                    <a:pt x="5808" y="2840"/>
                  </a:lnTo>
                  <a:lnTo>
                    <a:pt x="5808" y="2824"/>
                  </a:lnTo>
                  <a:lnTo>
                    <a:pt x="5808" y="2816"/>
                  </a:lnTo>
                  <a:lnTo>
                    <a:pt x="5808" y="2800"/>
                  </a:lnTo>
                  <a:lnTo>
                    <a:pt x="5808" y="2792"/>
                  </a:lnTo>
                  <a:lnTo>
                    <a:pt x="5808" y="2776"/>
                  </a:lnTo>
                  <a:lnTo>
                    <a:pt x="5808" y="2768"/>
                  </a:lnTo>
                  <a:lnTo>
                    <a:pt x="5816" y="2752"/>
                  </a:lnTo>
                  <a:lnTo>
                    <a:pt x="5816" y="2744"/>
                  </a:lnTo>
                  <a:lnTo>
                    <a:pt x="5816" y="2728"/>
                  </a:lnTo>
                  <a:lnTo>
                    <a:pt x="5816" y="2704"/>
                  </a:lnTo>
                  <a:lnTo>
                    <a:pt x="5816" y="2664"/>
                  </a:lnTo>
                  <a:lnTo>
                    <a:pt x="5816" y="2712"/>
                  </a:lnTo>
                  <a:lnTo>
                    <a:pt x="5816" y="2752"/>
                  </a:lnTo>
                  <a:lnTo>
                    <a:pt x="5816" y="2800"/>
                  </a:lnTo>
                  <a:lnTo>
                    <a:pt x="5816" y="2840"/>
                  </a:lnTo>
                  <a:lnTo>
                    <a:pt x="5824" y="2864"/>
                  </a:lnTo>
                  <a:lnTo>
                    <a:pt x="5824" y="2848"/>
                  </a:lnTo>
                  <a:lnTo>
                    <a:pt x="5824" y="2832"/>
                  </a:lnTo>
                  <a:lnTo>
                    <a:pt x="5824" y="2824"/>
                  </a:lnTo>
                  <a:lnTo>
                    <a:pt x="5824" y="2808"/>
                  </a:lnTo>
                  <a:lnTo>
                    <a:pt x="5824" y="2792"/>
                  </a:lnTo>
                  <a:lnTo>
                    <a:pt x="5824" y="2776"/>
                  </a:lnTo>
                  <a:lnTo>
                    <a:pt x="5824" y="2768"/>
                  </a:lnTo>
                  <a:lnTo>
                    <a:pt x="5824" y="2752"/>
                  </a:lnTo>
                  <a:lnTo>
                    <a:pt x="5832" y="2744"/>
                  </a:lnTo>
                  <a:lnTo>
                    <a:pt x="5832" y="2736"/>
                  </a:lnTo>
                  <a:lnTo>
                    <a:pt x="5832" y="2736"/>
                  </a:lnTo>
                  <a:lnTo>
                    <a:pt x="5832" y="2736"/>
                  </a:lnTo>
                  <a:lnTo>
                    <a:pt x="5832" y="2736"/>
                  </a:lnTo>
                  <a:lnTo>
                    <a:pt x="5832" y="2736"/>
                  </a:lnTo>
                  <a:lnTo>
                    <a:pt x="5832" y="2736"/>
                  </a:lnTo>
                  <a:lnTo>
                    <a:pt x="5832" y="2736"/>
                  </a:lnTo>
                  <a:lnTo>
                    <a:pt x="5832" y="2736"/>
                  </a:lnTo>
                  <a:lnTo>
                    <a:pt x="5840" y="2744"/>
                  </a:lnTo>
                  <a:lnTo>
                    <a:pt x="5840" y="2744"/>
                  </a:lnTo>
                  <a:lnTo>
                    <a:pt x="5840" y="2744"/>
                  </a:lnTo>
                  <a:lnTo>
                    <a:pt x="5840" y="2744"/>
                  </a:lnTo>
                  <a:lnTo>
                    <a:pt x="5840" y="2744"/>
                  </a:lnTo>
                  <a:lnTo>
                    <a:pt x="5840" y="2744"/>
                  </a:lnTo>
                  <a:lnTo>
                    <a:pt x="5840" y="2752"/>
                  </a:lnTo>
                  <a:lnTo>
                    <a:pt x="5840" y="2752"/>
                  </a:lnTo>
                  <a:lnTo>
                    <a:pt x="5848" y="2752"/>
                  </a:lnTo>
                  <a:lnTo>
                    <a:pt x="5848" y="2752"/>
                  </a:lnTo>
                  <a:lnTo>
                    <a:pt x="5848" y="2800"/>
                  </a:lnTo>
                  <a:lnTo>
                    <a:pt x="5848" y="2792"/>
                  </a:lnTo>
                  <a:lnTo>
                    <a:pt x="5848" y="2784"/>
                  </a:lnTo>
                  <a:lnTo>
                    <a:pt x="5848" y="2776"/>
                  </a:lnTo>
                  <a:lnTo>
                    <a:pt x="5848" y="2768"/>
                  </a:lnTo>
                  <a:lnTo>
                    <a:pt x="5848" y="2840"/>
                  </a:lnTo>
                  <a:lnTo>
                    <a:pt x="5848" y="2952"/>
                  </a:lnTo>
                  <a:lnTo>
                    <a:pt x="5856" y="3056"/>
                  </a:lnTo>
                  <a:lnTo>
                    <a:pt x="5856" y="3168"/>
                  </a:lnTo>
                  <a:lnTo>
                    <a:pt x="5856" y="3272"/>
                  </a:lnTo>
                  <a:lnTo>
                    <a:pt x="5856" y="3376"/>
                  </a:lnTo>
                  <a:lnTo>
                    <a:pt x="5856" y="3296"/>
                  </a:lnTo>
                  <a:lnTo>
                    <a:pt x="5856" y="2936"/>
                  </a:lnTo>
                  <a:lnTo>
                    <a:pt x="5856" y="2928"/>
                  </a:lnTo>
                  <a:lnTo>
                    <a:pt x="5856" y="2928"/>
                  </a:lnTo>
                  <a:lnTo>
                    <a:pt x="5856" y="2888"/>
                  </a:lnTo>
                  <a:lnTo>
                    <a:pt x="5864" y="2736"/>
                  </a:lnTo>
                  <a:lnTo>
                    <a:pt x="5864" y="2584"/>
                  </a:lnTo>
                  <a:lnTo>
                    <a:pt x="5864" y="2544"/>
                  </a:lnTo>
                  <a:lnTo>
                    <a:pt x="5864" y="2560"/>
                  </a:lnTo>
                  <a:lnTo>
                    <a:pt x="5864" y="2576"/>
                  </a:lnTo>
                  <a:lnTo>
                    <a:pt x="5864" y="2584"/>
                  </a:lnTo>
                  <a:lnTo>
                    <a:pt x="5864" y="2600"/>
                  </a:lnTo>
                  <a:lnTo>
                    <a:pt x="5864" y="2616"/>
                  </a:lnTo>
                  <a:lnTo>
                    <a:pt x="5864" y="2624"/>
                  </a:lnTo>
                  <a:lnTo>
                    <a:pt x="5872" y="2640"/>
                  </a:lnTo>
                  <a:lnTo>
                    <a:pt x="5872" y="2656"/>
                  </a:lnTo>
                  <a:lnTo>
                    <a:pt x="5872" y="2672"/>
                  </a:lnTo>
                  <a:lnTo>
                    <a:pt x="5872" y="2680"/>
                  </a:lnTo>
                  <a:lnTo>
                    <a:pt x="5872" y="2696"/>
                  </a:lnTo>
                  <a:lnTo>
                    <a:pt x="5872" y="2712"/>
                  </a:lnTo>
                  <a:lnTo>
                    <a:pt x="5872" y="2728"/>
                  </a:lnTo>
                  <a:lnTo>
                    <a:pt x="5872" y="2736"/>
                  </a:lnTo>
                  <a:lnTo>
                    <a:pt x="5872" y="2752"/>
                  </a:lnTo>
                  <a:lnTo>
                    <a:pt x="5880" y="2768"/>
                  </a:lnTo>
                  <a:lnTo>
                    <a:pt x="5880" y="2776"/>
                  </a:lnTo>
                  <a:lnTo>
                    <a:pt x="5880" y="2792"/>
                  </a:lnTo>
                  <a:lnTo>
                    <a:pt x="5880" y="2808"/>
                  </a:lnTo>
                  <a:lnTo>
                    <a:pt x="5880" y="2824"/>
                  </a:lnTo>
                  <a:lnTo>
                    <a:pt x="5880" y="2832"/>
                  </a:lnTo>
                  <a:lnTo>
                    <a:pt x="5880" y="2848"/>
                  </a:lnTo>
                  <a:lnTo>
                    <a:pt x="5880" y="2864"/>
                  </a:lnTo>
                  <a:lnTo>
                    <a:pt x="5880" y="2872"/>
                  </a:lnTo>
                  <a:lnTo>
                    <a:pt x="5888" y="2888"/>
                  </a:lnTo>
                  <a:lnTo>
                    <a:pt x="5888" y="2904"/>
                  </a:lnTo>
                  <a:lnTo>
                    <a:pt x="5888" y="2920"/>
                  </a:lnTo>
                  <a:lnTo>
                    <a:pt x="5888" y="2928"/>
                  </a:lnTo>
                  <a:lnTo>
                    <a:pt x="5888" y="2936"/>
                  </a:lnTo>
                  <a:lnTo>
                    <a:pt x="5888" y="2912"/>
                  </a:lnTo>
                  <a:lnTo>
                    <a:pt x="5888" y="2880"/>
                  </a:lnTo>
                  <a:lnTo>
                    <a:pt x="5888" y="2856"/>
                  </a:lnTo>
                  <a:lnTo>
                    <a:pt x="5888" y="2824"/>
                  </a:lnTo>
                  <a:lnTo>
                    <a:pt x="5896" y="2800"/>
                  </a:lnTo>
                  <a:lnTo>
                    <a:pt x="5896" y="2768"/>
                  </a:lnTo>
                  <a:lnTo>
                    <a:pt x="5896" y="2744"/>
                  </a:lnTo>
                  <a:lnTo>
                    <a:pt x="5896" y="2720"/>
                  </a:lnTo>
                  <a:lnTo>
                    <a:pt x="5896" y="2688"/>
                  </a:lnTo>
                  <a:lnTo>
                    <a:pt x="5896" y="2712"/>
                  </a:lnTo>
                  <a:lnTo>
                    <a:pt x="5896" y="2816"/>
                  </a:lnTo>
                  <a:lnTo>
                    <a:pt x="5896" y="2928"/>
                  </a:lnTo>
                  <a:lnTo>
                    <a:pt x="5896" y="2944"/>
                  </a:lnTo>
                  <a:lnTo>
                    <a:pt x="5904" y="2936"/>
                  </a:lnTo>
                  <a:lnTo>
                    <a:pt x="5904" y="2936"/>
                  </a:lnTo>
                  <a:lnTo>
                    <a:pt x="5904" y="2928"/>
                  </a:lnTo>
                  <a:lnTo>
                    <a:pt x="5904" y="2928"/>
                  </a:lnTo>
                  <a:lnTo>
                    <a:pt x="5904" y="2920"/>
                  </a:lnTo>
                  <a:lnTo>
                    <a:pt x="5904" y="2920"/>
                  </a:lnTo>
                  <a:lnTo>
                    <a:pt x="5904" y="2912"/>
                  </a:lnTo>
                  <a:lnTo>
                    <a:pt x="5904" y="2912"/>
                  </a:lnTo>
                  <a:lnTo>
                    <a:pt x="5904" y="2912"/>
                  </a:lnTo>
                  <a:lnTo>
                    <a:pt x="5912" y="2904"/>
                  </a:lnTo>
                  <a:lnTo>
                    <a:pt x="5912" y="2904"/>
                  </a:lnTo>
                  <a:lnTo>
                    <a:pt x="5912" y="2896"/>
                  </a:lnTo>
                  <a:lnTo>
                    <a:pt x="5912" y="2896"/>
                  </a:lnTo>
                  <a:lnTo>
                    <a:pt x="5912" y="2888"/>
                  </a:lnTo>
                  <a:lnTo>
                    <a:pt x="5912" y="2904"/>
                  </a:lnTo>
                  <a:lnTo>
                    <a:pt x="5912" y="2928"/>
                  </a:lnTo>
                  <a:lnTo>
                    <a:pt x="5912" y="2952"/>
                  </a:lnTo>
                  <a:lnTo>
                    <a:pt x="5912" y="2968"/>
                  </a:lnTo>
                  <a:lnTo>
                    <a:pt x="5920" y="2960"/>
                  </a:lnTo>
                  <a:lnTo>
                    <a:pt x="5920" y="2960"/>
                  </a:lnTo>
                  <a:lnTo>
                    <a:pt x="5920" y="2952"/>
                  </a:lnTo>
                  <a:lnTo>
                    <a:pt x="5920" y="2952"/>
                  </a:lnTo>
                  <a:lnTo>
                    <a:pt x="5920" y="2944"/>
                  </a:lnTo>
                  <a:lnTo>
                    <a:pt x="5920" y="2936"/>
                  </a:lnTo>
                  <a:lnTo>
                    <a:pt x="5920" y="2936"/>
                  </a:lnTo>
                  <a:lnTo>
                    <a:pt x="5920" y="2928"/>
                  </a:lnTo>
                  <a:lnTo>
                    <a:pt x="5920" y="2928"/>
                  </a:lnTo>
                  <a:lnTo>
                    <a:pt x="5928" y="2920"/>
                  </a:lnTo>
                  <a:lnTo>
                    <a:pt x="5928" y="2912"/>
                  </a:lnTo>
                  <a:lnTo>
                    <a:pt x="5928" y="2912"/>
                  </a:lnTo>
                  <a:lnTo>
                    <a:pt x="5928" y="2904"/>
                  </a:lnTo>
                  <a:lnTo>
                    <a:pt x="5928" y="2896"/>
                  </a:lnTo>
                  <a:lnTo>
                    <a:pt x="5928" y="2896"/>
                  </a:lnTo>
                  <a:lnTo>
                    <a:pt x="5928" y="2888"/>
                  </a:lnTo>
                  <a:lnTo>
                    <a:pt x="5928" y="2888"/>
                  </a:lnTo>
                  <a:lnTo>
                    <a:pt x="5928" y="2880"/>
                  </a:lnTo>
                  <a:lnTo>
                    <a:pt x="5936" y="2872"/>
                  </a:lnTo>
                  <a:lnTo>
                    <a:pt x="5936" y="2872"/>
                  </a:lnTo>
                  <a:lnTo>
                    <a:pt x="5936" y="2864"/>
                  </a:lnTo>
                  <a:lnTo>
                    <a:pt x="5936" y="2856"/>
                  </a:lnTo>
                  <a:lnTo>
                    <a:pt x="5936" y="2856"/>
                  </a:lnTo>
                  <a:lnTo>
                    <a:pt x="5936" y="2848"/>
                  </a:lnTo>
                  <a:lnTo>
                    <a:pt x="5936" y="2848"/>
                  </a:lnTo>
                  <a:lnTo>
                    <a:pt x="5936" y="2840"/>
                  </a:lnTo>
                  <a:lnTo>
                    <a:pt x="5936" y="2832"/>
                  </a:lnTo>
                  <a:lnTo>
                    <a:pt x="5944" y="2832"/>
                  </a:lnTo>
                  <a:lnTo>
                    <a:pt x="5944" y="2824"/>
                  </a:lnTo>
                  <a:lnTo>
                    <a:pt x="5944" y="2824"/>
                  </a:lnTo>
                  <a:lnTo>
                    <a:pt x="5944" y="2816"/>
                  </a:lnTo>
                  <a:lnTo>
                    <a:pt x="5944" y="2808"/>
                  </a:lnTo>
                  <a:lnTo>
                    <a:pt x="5944" y="2808"/>
                  </a:lnTo>
                  <a:lnTo>
                    <a:pt x="5944" y="2800"/>
                  </a:lnTo>
                  <a:lnTo>
                    <a:pt x="5944" y="2792"/>
                  </a:lnTo>
                  <a:lnTo>
                    <a:pt x="5944" y="2792"/>
                  </a:lnTo>
                  <a:lnTo>
                    <a:pt x="5952" y="2784"/>
                  </a:lnTo>
                  <a:lnTo>
                    <a:pt x="5952" y="2784"/>
                  </a:lnTo>
                  <a:lnTo>
                    <a:pt x="5952" y="2776"/>
                  </a:lnTo>
                  <a:lnTo>
                    <a:pt x="5952" y="2768"/>
                  </a:lnTo>
                  <a:lnTo>
                    <a:pt x="5952" y="2768"/>
                  </a:lnTo>
                  <a:lnTo>
                    <a:pt x="5952" y="2760"/>
                  </a:lnTo>
                  <a:lnTo>
                    <a:pt x="5952" y="2752"/>
                  </a:lnTo>
                  <a:lnTo>
                    <a:pt x="5952" y="2752"/>
                  </a:lnTo>
                  <a:lnTo>
                    <a:pt x="5952" y="2744"/>
                  </a:lnTo>
                  <a:lnTo>
                    <a:pt x="5960" y="2744"/>
                  </a:lnTo>
                  <a:lnTo>
                    <a:pt x="5960" y="2888"/>
                  </a:lnTo>
                  <a:lnTo>
                    <a:pt x="5960" y="2984"/>
                  </a:lnTo>
                  <a:lnTo>
                    <a:pt x="5960" y="3008"/>
                  </a:lnTo>
                  <a:lnTo>
                    <a:pt x="5960" y="3032"/>
                  </a:lnTo>
                  <a:lnTo>
                    <a:pt x="5960" y="3056"/>
                  </a:lnTo>
                  <a:lnTo>
                    <a:pt x="5960" y="3080"/>
                  </a:lnTo>
                  <a:lnTo>
                    <a:pt x="5960" y="3072"/>
                  </a:lnTo>
                  <a:lnTo>
                    <a:pt x="5968" y="3072"/>
                  </a:lnTo>
                  <a:lnTo>
                    <a:pt x="5968" y="3072"/>
                  </a:lnTo>
                  <a:lnTo>
                    <a:pt x="5968" y="3064"/>
                  </a:lnTo>
                  <a:lnTo>
                    <a:pt x="5968" y="3064"/>
                  </a:lnTo>
                  <a:lnTo>
                    <a:pt x="5968" y="3064"/>
                  </a:lnTo>
                  <a:lnTo>
                    <a:pt x="5968" y="3056"/>
                  </a:lnTo>
                  <a:lnTo>
                    <a:pt x="5968" y="3056"/>
                  </a:lnTo>
                  <a:lnTo>
                    <a:pt x="5968" y="3056"/>
                  </a:lnTo>
                  <a:lnTo>
                    <a:pt x="5968" y="3048"/>
                  </a:lnTo>
                  <a:lnTo>
                    <a:pt x="5976" y="3048"/>
                  </a:lnTo>
                  <a:lnTo>
                    <a:pt x="5976" y="3048"/>
                  </a:lnTo>
                  <a:lnTo>
                    <a:pt x="5976" y="3040"/>
                  </a:lnTo>
                  <a:lnTo>
                    <a:pt x="5976" y="3040"/>
                  </a:lnTo>
                  <a:lnTo>
                    <a:pt x="5976" y="3040"/>
                  </a:lnTo>
                  <a:lnTo>
                    <a:pt x="5976" y="3032"/>
                  </a:lnTo>
                  <a:lnTo>
                    <a:pt x="5976" y="3032"/>
                  </a:lnTo>
                  <a:lnTo>
                    <a:pt x="5976" y="3032"/>
                  </a:lnTo>
                  <a:lnTo>
                    <a:pt x="5976" y="3024"/>
                  </a:lnTo>
                  <a:lnTo>
                    <a:pt x="5984" y="3024"/>
                  </a:lnTo>
                  <a:lnTo>
                    <a:pt x="5984" y="3024"/>
                  </a:lnTo>
                  <a:lnTo>
                    <a:pt x="5984" y="3016"/>
                  </a:lnTo>
                  <a:lnTo>
                    <a:pt x="5984" y="3112"/>
                  </a:lnTo>
                  <a:lnTo>
                    <a:pt x="5984" y="3152"/>
                  </a:lnTo>
                  <a:lnTo>
                    <a:pt x="5984" y="3192"/>
                  </a:lnTo>
                  <a:lnTo>
                    <a:pt x="5984" y="3232"/>
                  </a:lnTo>
                  <a:lnTo>
                    <a:pt x="5984" y="3272"/>
                  </a:lnTo>
                  <a:lnTo>
                    <a:pt x="5984" y="3312"/>
                  </a:lnTo>
                  <a:lnTo>
                    <a:pt x="5992" y="3352"/>
                  </a:lnTo>
                  <a:lnTo>
                    <a:pt x="5992" y="3392"/>
                  </a:lnTo>
                  <a:lnTo>
                    <a:pt x="5992" y="3432"/>
                  </a:lnTo>
                  <a:lnTo>
                    <a:pt x="5992" y="3472"/>
                  </a:lnTo>
                  <a:lnTo>
                    <a:pt x="5992" y="3512"/>
                  </a:lnTo>
                  <a:lnTo>
                    <a:pt x="5992" y="3480"/>
                  </a:lnTo>
                  <a:lnTo>
                    <a:pt x="5992" y="3408"/>
                  </a:lnTo>
                  <a:lnTo>
                    <a:pt x="5992" y="3336"/>
                  </a:lnTo>
                  <a:lnTo>
                    <a:pt x="5992" y="3264"/>
                  </a:lnTo>
                  <a:lnTo>
                    <a:pt x="6000" y="3192"/>
                  </a:lnTo>
                  <a:lnTo>
                    <a:pt x="6000" y="3120"/>
                  </a:lnTo>
                  <a:lnTo>
                    <a:pt x="6000" y="3048"/>
                  </a:lnTo>
                  <a:lnTo>
                    <a:pt x="6000" y="2976"/>
                  </a:lnTo>
                  <a:lnTo>
                    <a:pt x="6000" y="2920"/>
                  </a:lnTo>
                  <a:lnTo>
                    <a:pt x="6000" y="2952"/>
                  </a:lnTo>
                  <a:lnTo>
                    <a:pt x="6000" y="2984"/>
                  </a:lnTo>
                  <a:lnTo>
                    <a:pt x="6000" y="3016"/>
                  </a:lnTo>
                  <a:lnTo>
                    <a:pt x="6000" y="3048"/>
                  </a:lnTo>
                  <a:lnTo>
                    <a:pt x="6008" y="2960"/>
                  </a:lnTo>
                  <a:lnTo>
                    <a:pt x="6008" y="2824"/>
                  </a:lnTo>
                  <a:lnTo>
                    <a:pt x="6008" y="2872"/>
                  </a:lnTo>
                  <a:lnTo>
                    <a:pt x="6008" y="3064"/>
                  </a:lnTo>
                  <a:lnTo>
                    <a:pt x="6008" y="3104"/>
                  </a:lnTo>
                  <a:lnTo>
                    <a:pt x="6008" y="3096"/>
                  </a:lnTo>
                  <a:lnTo>
                    <a:pt x="6008" y="3088"/>
                  </a:lnTo>
                  <a:lnTo>
                    <a:pt x="6008" y="3072"/>
                  </a:lnTo>
                  <a:lnTo>
                    <a:pt x="6008" y="3064"/>
                  </a:lnTo>
                  <a:lnTo>
                    <a:pt x="6016" y="3056"/>
                  </a:lnTo>
                  <a:lnTo>
                    <a:pt x="6016" y="3048"/>
                  </a:lnTo>
                  <a:lnTo>
                    <a:pt x="6016" y="3032"/>
                  </a:lnTo>
                  <a:lnTo>
                    <a:pt x="6016" y="3024"/>
                  </a:lnTo>
                  <a:lnTo>
                    <a:pt x="6016" y="3016"/>
                  </a:lnTo>
                  <a:lnTo>
                    <a:pt x="6016" y="3008"/>
                  </a:lnTo>
                  <a:lnTo>
                    <a:pt x="6016" y="3000"/>
                  </a:lnTo>
                  <a:lnTo>
                    <a:pt x="6016" y="2992"/>
                  </a:lnTo>
                  <a:lnTo>
                    <a:pt x="6016" y="2992"/>
                  </a:lnTo>
                  <a:lnTo>
                    <a:pt x="6024" y="2992"/>
                  </a:lnTo>
                  <a:lnTo>
                    <a:pt x="6024" y="2984"/>
                  </a:lnTo>
                  <a:lnTo>
                    <a:pt x="6024" y="2984"/>
                  </a:lnTo>
                  <a:lnTo>
                    <a:pt x="6024" y="2984"/>
                  </a:lnTo>
                  <a:lnTo>
                    <a:pt x="6024" y="2984"/>
                  </a:lnTo>
                  <a:lnTo>
                    <a:pt x="6024" y="2976"/>
                  </a:lnTo>
                  <a:lnTo>
                    <a:pt x="6024" y="2976"/>
                  </a:lnTo>
                  <a:lnTo>
                    <a:pt x="6024" y="2976"/>
                  </a:lnTo>
                  <a:lnTo>
                    <a:pt x="6024" y="2976"/>
                  </a:lnTo>
                  <a:lnTo>
                    <a:pt x="6032" y="2968"/>
                  </a:lnTo>
                  <a:lnTo>
                    <a:pt x="6032" y="2968"/>
                  </a:lnTo>
                  <a:lnTo>
                    <a:pt x="6032" y="2968"/>
                  </a:lnTo>
                  <a:lnTo>
                    <a:pt x="6032" y="2968"/>
                  </a:lnTo>
                  <a:lnTo>
                    <a:pt x="6032" y="2960"/>
                  </a:lnTo>
                  <a:lnTo>
                    <a:pt x="6032" y="2952"/>
                  </a:lnTo>
                  <a:lnTo>
                    <a:pt x="6032" y="2944"/>
                  </a:lnTo>
                  <a:lnTo>
                    <a:pt x="6032" y="2936"/>
                  </a:lnTo>
                  <a:lnTo>
                    <a:pt x="6032" y="2928"/>
                  </a:lnTo>
                  <a:lnTo>
                    <a:pt x="6040" y="2936"/>
                  </a:lnTo>
                  <a:lnTo>
                    <a:pt x="6040" y="2976"/>
                  </a:lnTo>
                  <a:lnTo>
                    <a:pt x="6040" y="3024"/>
                  </a:lnTo>
                  <a:lnTo>
                    <a:pt x="6040" y="3064"/>
                  </a:lnTo>
                  <a:lnTo>
                    <a:pt x="6040" y="3016"/>
                  </a:lnTo>
                  <a:lnTo>
                    <a:pt x="6040" y="2960"/>
                  </a:lnTo>
                  <a:lnTo>
                    <a:pt x="6040" y="2968"/>
                  </a:lnTo>
                  <a:lnTo>
                    <a:pt x="6040" y="3008"/>
                  </a:lnTo>
                  <a:lnTo>
                    <a:pt x="6040" y="3048"/>
                  </a:lnTo>
                  <a:lnTo>
                    <a:pt x="6048" y="3024"/>
                  </a:lnTo>
                  <a:lnTo>
                    <a:pt x="6048" y="2992"/>
                  </a:lnTo>
                  <a:lnTo>
                    <a:pt x="6048" y="2968"/>
                  </a:lnTo>
                  <a:lnTo>
                    <a:pt x="6048" y="2936"/>
                  </a:lnTo>
                  <a:lnTo>
                    <a:pt x="6048" y="2912"/>
                  </a:lnTo>
                  <a:lnTo>
                    <a:pt x="6048" y="2880"/>
                  </a:lnTo>
                  <a:lnTo>
                    <a:pt x="6048" y="2848"/>
                  </a:lnTo>
                  <a:lnTo>
                    <a:pt x="6048" y="2824"/>
                  </a:lnTo>
                  <a:lnTo>
                    <a:pt x="6048" y="2792"/>
                  </a:lnTo>
                  <a:lnTo>
                    <a:pt x="6056" y="2768"/>
                  </a:lnTo>
                  <a:lnTo>
                    <a:pt x="6056" y="2736"/>
                  </a:lnTo>
                  <a:lnTo>
                    <a:pt x="6056" y="2784"/>
                  </a:lnTo>
                  <a:lnTo>
                    <a:pt x="6056" y="3008"/>
                  </a:lnTo>
                  <a:lnTo>
                    <a:pt x="6056" y="2968"/>
                  </a:lnTo>
                  <a:lnTo>
                    <a:pt x="6056" y="2944"/>
                  </a:lnTo>
                  <a:lnTo>
                    <a:pt x="6056" y="2976"/>
                  </a:lnTo>
                  <a:lnTo>
                    <a:pt x="6056" y="3008"/>
                  </a:lnTo>
                  <a:lnTo>
                    <a:pt x="6056" y="3040"/>
                  </a:lnTo>
                  <a:lnTo>
                    <a:pt x="6064" y="3072"/>
                  </a:lnTo>
                  <a:lnTo>
                    <a:pt x="6064" y="3104"/>
                  </a:lnTo>
                  <a:lnTo>
                    <a:pt x="6064" y="3136"/>
                  </a:lnTo>
                  <a:lnTo>
                    <a:pt x="6064" y="3168"/>
                  </a:lnTo>
                  <a:lnTo>
                    <a:pt x="6064" y="3200"/>
                  </a:lnTo>
                  <a:lnTo>
                    <a:pt x="6064" y="3232"/>
                  </a:lnTo>
                  <a:lnTo>
                    <a:pt x="6064" y="3240"/>
                  </a:lnTo>
                  <a:lnTo>
                    <a:pt x="6064" y="3224"/>
                  </a:lnTo>
                  <a:lnTo>
                    <a:pt x="6064" y="3208"/>
                  </a:lnTo>
                  <a:lnTo>
                    <a:pt x="6072" y="3192"/>
                  </a:lnTo>
                  <a:lnTo>
                    <a:pt x="6072" y="3176"/>
                  </a:lnTo>
                  <a:lnTo>
                    <a:pt x="6072" y="3160"/>
                  </a:lnTo>
                  <a:lnTo>
                    <a:pt x="6072" y="3144"/>
                  </a:lnTo>
                  <a:lnTo>
                    <a:pt x="6072" y="3128"/>
                  </a:lnTo>
                  <a:lnTo>
                    <a:pt x="6072" y="3112"/>
                  </a:lnTo>
                  <a:lnTo>
                    <a:pt x="6072" y="3096"/>
                  </a:lnTo>
                  <a:lnTo>
                    <a:pt x="6072" y="3080"/>
                  </a:lnTo>
                  <a:lnTo>
                    <a:pt x="6072" y="3072"/>
                  </a:lnTo>
                  <a:lnTo>
                    <a:pt x="6080" y="3056"/>
                  </a:lnTo>
                  <a:lnTo>
                    <a:pt x="6080" y="3072"/>
                  </a:lnTo>
                  <a:lnTo>
                    <a:pt x="6080" y="3088"/>
                  </a:lnTo>
                  <a:lnTo>
                    <a:pt x="6080" y="3112"/>
                  </a:lnTo>
                  <a:lnTo>
                    <a:pt x="6080" y="3136"/>
                  </a:lnTo>
                  <a:lnTo>
                    <a:pt x="6080" y="3056"/>
                  </a:lnTo>
                  <a:lnTo>
                    <a:pt x="6080" y="2872"/>
                  </a:lnTo>
                  <a:lnTo>
                    <a:pt x="6080" y="2728"/>
                  </a:lnTo>
                  <a:lnTo>
                    <a:pt x="6088" y="2760"/>
                  </a:lnTo>
                  <a:lnTo>
                    <a:pt x="6088" y="2800"/>
                  </a:lnTo>
                  <a:lnTo>
                    <a:pt x="6088" y="2832"/>
                  </a:lnTo>
                  <a:lnTo>
                    <a:pt x="6088" y="2872"/>
                  </a:lnTo>
                  <a:lnTo>
                    <a:pt x="6088" y="2912"/>
                  </a:lnTo>
                  <a:lnTo>
                    <a:pt x="6088" y="2944"/>
                  </a:lnTo>
                  <a:lnTo>
                    <a:pt x="6088" y="2968"/>
                  </a:lnTo>
                  <a:lnTo>
                    <a:pt x="6088" y="2968"/>
                  </a:lnTo>
                  <a:lnTo>
                    <a:pt x="6088" y="2968"/>
                  </a:lnTo>
                  <a:lnTo>
                    <a:pt x="6096" y="2976"/>
                  </a:lnTo>
                  <a:lnTo>
                    <a:pt x="6096" y="2976"/>
                  </a:lnTo>
                  <a:lnTo>
                    <a:pt x="6096" y="2984"/>
                  </a:lnTo>
                  <a:lnTo>
                    <a:pt x="6096" y="2984"/>
                  </a:lnTo>
                  <a:lnTo>
                    <a:pt x="6096" y="2984"/>
                  </a:lnTo>
                  <a:lnTo>
                    <a:pt x="6096" y="2992"/>
                  </a:lnTo>
                  <a:lnTo>
                    <a:pt x="6096" y="2992"/>
                  </a:lnTo>
                  <a:lnTo>
                    <a:pt x="6096" y="3000"/>
                  </a:lnTo>
                  <a:lnTo>
                    <a:pt x="6096" y="3000"/>
                  </a:lnTo>
                  <a:lnTo>
                    <a:pt x="6104" y="3008"/>
                  </a:lnTo>
                  <a:lnTo>
                    <a:pt x="6104" y="3008"/>
                  </a:lnTo>
                  <a:lnTo>
                    <a:pt x="6104" y="2968"/>
                  </a:lnTo>
                  <a:lnTo>
                    <a:pt x="6104" y="2920"/>
                  </a:lnTo>
                  <a:lnTo>
                    <a:pt x="6104" y="3000"/>
                  </a:lnTo>
                  <a:lnTo>
                    <a:pt x="6104" y="3080"/>
                  </a:lnTo>
                  <a:lnTo>
                    <a:pt x="6104" y="3160"/>
                  </a:lnTo>
                  <a:lnTo>
                    <a:pt x="6104" y="3232"/>
                  </a:lnTo>
                  <a:lnTo>
                    <a:pt x="6104" y="3232"/>
                  </a:lnTo>
                  <a:lnTo>
                    <a:pt x="6112" y="3232"/>
                  </a:lnTo>
                  <a:lnTo>
                    <a:pt x="6112" y="3232"/>
                  </a:lnTo>
                  <a:lnTo>
                    <a:pt x="6112" y="3232"/>
                  </a:lnTo>
                  <a:lnTo>
                    <a:pt x="6112" y="3224"/>
                  </a:lnTo>
                  <a:lnTo>
                    <a:pt x="6112" y="3208"/>
                  </a:lnTo>
                  <a:lnTo>
                    <a:pt x="6112" y="3184"/>
                  </a:lnTo>
                  <a:lnTo>
                    <a:pt x="6112" y="3168"/>
                  </a:lnTo>
                  <a:lnTo>
                    <a:pt x="6112" y="3144"/>
                  </a:lnTo>
                  <a:lnTo>
                    <a:pt x="6112" y="3120"/>
                  </a:lnTo>
                  <a:lnTo>
                    <a:pt x="6120" y="3104"/>
                  </a:lnTo>
                  <a:lnTo>
                    <a:pt x="6120" y="3080"/>
                  </a:lnTo>
                  <a:lnTo>
                    <a:pt x="6120" y="3064"/>
                  </a:lnTo>
                  <a:lnTo>
                    <a:pt x="6120" y="3040"/>
                  </a:lnTo>
                  <a:lnTo>
                    <a:pt x="6120" y="3016"/>
                  </a:lnTo>
                  <a:lnTo>
                    <a:pt x="6120" y="3000"/>
                  </a:lnTo>
                  <a:lnTo>
                    <a:pt x="6120" y="2976"/>
                  </a:lnTo>
                  <a:lnTo>
                    <a:pt x="6120" y="2952"/>
                  </a:lnTo>
                  <a:lnTo>
                    <a:pt x="6120" y="2936"/>
                  </a:lnTo>
                  <a:lnTo>
                    <a:pt x="6128" y="2912"/>
                  </a:lnTo>
                  <a:lnTo>
                    <a:pt x="6128" y="2888"/>
                  </a:lnTo>
                  <a:lnTo>
                    <a:pt x="6128" y="2872"/>
                  </a:lnTo>
                  <a:lnTo>
                    <a:pt x="6128" y="2848"/>
                  </a:lnTo>
                  <a:lnTo>
                    <a:pt x="6128" y="2824"/>
                  </a:lnTo>
                  <a:lnTo>
                    <a:pt x="6128" y="2808"/>
                  </a:lnTo>
                  <a:lnTo>
                    <a:pt x="6128" y="2800"/>
                  </a:lnTo>
                  <a:lnTo>
                    <a:pt x="6128" y="3000"/>
                  </a:lnTo>
                  <a:lnTo>
                    <a:pt x="6128" y="3064"/>
                  </a:lnTo>
                  <a:lnTo>
                    <a:pt x="6136" y="3024"/>
                  </a:lnTo>
                  <a:lnTo>
                    <a:pt x="6136" y="2984"/>
                  </a:lnTo>
                  <a:lnTo>
                    <a:pt x="6136" y="2944"/>
                  </a:lnTo>
                  <a:lnTo>
                    <a:pt x="6136" y="2904"/>
                  </a:lnTo>
                  <a:lnTo>
                    <a:pt x="6136" y="2864"/>
                  </a:lnTo>
                  <a:lnTo>
                    <a:pt x="6136" y="2824"/>
                  </a:lnTo>
                  <a:lnTo>
                    <a:pt x="6136" y="2784"/>
                  </a:lnTo>
                  <a:lnTo>
                    <a:pt x="6136" y="2744"/>
                  </a:lnTo>
                  <a:lnTo>
                    <a:pt x="6136" y="2736"/>
                  </a:lnTo>
                  <a:lnTo>
                    <a:pt x="6144" y="2752"/>
                  </a:lnTo>
                  <a:lnTo>
                    <a:pt x="6144" y="2768"/>
                  </a:lnTo>
                  <a:lnTo>
                    <a:pt x="6144" y="2784"/>
                  </a:lnTo>
                  <a:lnTo>
                    <a:pt x="6144" y="2800"/>
                  </a:lnTo>
                  <a:lnTo>
                    <a:pt x="6144" y="2816"/>
                  </a:lnTo>
                  <a:lnTo>
                    <a:pt x="6144" y="2832"/>
                  </a:lnTo>
                  <a:lnTo>
                    <a:pt x="6144" y="2848"/>
                  </a:lnTo>
                  <a:lnTo>
                    <a:pt x="6144" y="2864"/>
                  </a:lnTo>
                  <a:lnTo>
                    <a:pt x="6144" y="2880"/>
                  </a:lnTo>
                  <a:lnTo>
                    <a:pt x="6152" y="2896"/>
                  </a:lnTo>
                  <a:lnTo>
                    <a:pt x="6152" y="2912"/>
                  </a:lnTo>
                  <a:lnTo>
                    <a:pt x="6152" y="2928"/>
                  </a:lnTo>
                  <a:lnTo>
                    <a:pt x="6152" y="2944"/>
                  </a:lnTo>
                  <a:lnTo>
                    <a:pt x="6152" y="2960"/>
                  </a:lnTo>
                  <a:lnTo>
                    <a:pt x="6152" y="2976"/>
                  </a:lnTo>
                  <a:lnTo>
                    <a:pt x="6152" y="2992"/>
                  </a:lnTo>
                  <a:lnTo>
                    <a:pt x="6152" y="3008"/>
                  </a:lnTo>
                  <a:lnTo>
                    <a:pt x="6152" y="3024"/>
                  </a:lnTo>
                  <a:lnTo>
                    <a:pt x="6160" y="3040"/>
                  </a:lnTo>
                  <a:lnTo>
                    <a:pt x="6160" y="3056"/>
                  </a:lnTo>
                  <a:lnTo>
                    <a:pt x="6160" y="3072"/>
                  </a:lnTo>
                  <a:lnTo>
                    <a:pt x="6160" y="3088"/>
                  </a:lnTo>
                  <a:lnTo>
                    <a:pt x="6160" y="3104"/>
                  </a:lnTo>
                  <a:lnTo>
                    <a:pt x="6160" y="3120"/>
                  </a:lnTo>
                  <a:lnTo>
                    <a:pt x="6160" y="3136"/>
                  </a:lnTo>
                  <a:lnTo>
                    <a:pt x="6160" y="3136"/>
                  </a:lnTo>
                  <a:lnTo>
                    <a:pt x="6160" y="3136"/>
                  </a:lnTo>
                  <a:lnTo>
                    <a:pt x="6168" y="3136"/>
                  </a:lnTo>
                  <a:lnTo>
                    <a:pt x="6168" y="3136"/>
                  </a:lnTo>
                  <a:lnTo>
                    <a:pt x="6168" y="3136"/>
                  </a:lnTo>
                  <a:lnTo>
                    <a:pt x="6168" y="3120"/>
                  </a:lnTo>
                  <a:lnTo>
                    <a:pt x="6168" y="3032"/>
                  </a:lnTo>
                  <a:lnTo>
                    <a:pt x="6168" y="2944"/>
                  </a:lnTo>
                  <a:lnTo>
                    <a:pt x="6168" y="2856"/>
                  </a:lnTo>
                  <a:lnTo>
                    <a:pt x="6168" y="2832"/>
                  </a:lnTo>
                  <a:lnTo>
                    <a:pt x="6168" y="2840"/>
                  </a:lnTo>
                  <a:lnTo>
                    <a:pt x="6176" y="2848"/>
                  </a:lnTo>
                  <a:lnTo>
                    <a:pt x="6176" y="2856"/>
                  </a:lnTo>
                  <a:lnTo>
                    <a:pt x="6176" y="2864"/>
                  </a:lnTo>
                  <a:lnTo>
                    <a:pt x="6176" y="2872"/>
                  </a:lnTo>
                  <a:lnTo>
                    <a:pt x="6176" y="2888"/>
                  </a:lnTo>
                  <a:lnTo>
                    <a:pt x="6176" y="2904"/>
                  </a:lnTo>
                  <a:lnTo>
                    <a:pt x="6176" y="2920"/>
                  </a:lnTo>
                  <a:lnTo>
                    <a:pt x="6176" y="2936"/>
                  </a:lnTo>
                  <a:lnTo>
                    <a:pt x="6176" y="2952"/>
                  </a:lnTo>
                  <a:lnTo>
                    <a:pt x="6184" y="2968"/>
                  </a:lnTo>
                  <a:lnTo>
                    <a:pt x="6184" y="2984"/>
                  </a:lnTo>
                  <a:lnTo>
                    <a:pt x="6184" y="3000"/>
                  </a:lnTo>
                  <a:lnTo>
                    <a:pt x="6184" y="3016"/>
                  </a:lnTo>
                  <a:lnTo>
                    <a:pt x="6184" y="3032"/>
                  </a:lnTo>
                  <a:lnTo>
                    <a:pt x="6184" y="3040"/>
                  </a:lnTo>
                  <a:lnTo>
                    <a:pt x="6184" y="3056"/>
                  </a:lnTo>
                  <a:lnTo>
                    <a:pt x="6184" y="3072"/>
                  </a:lnTo>
                  <a:lnTo>
                    <a:pt x="6184" y="3088"/>
                  </a:lnTo>
                  <a:lnTo>
                    <a:pt x="6192" y="3104"/>
                  </a:lnTo>
                  <a:lnTo>
                    <a:pt x="6192" y="3120"/>
                  </a:lnTo>
                  <a:lnTo>
                    <a:pt x="6192" y="3136"/>
                  </a:lnTo>
                  <a:lnTo>
                    <a:pt x="6192" y="3152"/>
                  </a:lnTo>
                  <a:lnTo>
                    <a:pt x="6192" y="3152"/>
                  </a:lnTo>
                  <a:lnTo>
                    <a:pt x="6192" y="3144"/>
                  </a:lnTo>
                  <a:lnTo>
                    <a:pt x="6192" y="3144"/>
                  </a:lnTo>
                  <a:lnTo>
                    <a:pt x="6192" y="3136"/>
                  </a:lnTo>
                  <a:lnTo>
                    <a:pt x="6192" y="3128"/>
                  </a:lnTo>
                  <a:lnTo>
                    <a:pt x="6200" y="3120"/>
                  </a:lnTo>
                  <a:lnTo>
                    <a:pt x="6200" y="3112"/>
                  </a:lnTo>
                  <a:lnTo>
                    <a:pt x="6200" y="3104"/>
                  </a:lnTo>
                  <a:lnTo>
                    <a:pt x="6200" y="3096"/>
                  </a:lnTo>
                  <a:lnTo>
                    <a:pt x="6200" y="3088"/>
                  </a:lnTo>
                  <a:lnTo>
                    <a:pt x="6200" y="3080"/>
                  </a:lnTo>
                  <a:lnTo>
                    <a:pt x="6200" y="3072"/>
                  </a:lnTo>
                  <a:lnTo>
                    <a:pt x="6200" y="3064"/>
                  </a:lnTo>
                  <a:lnTo>
                    <a:pt x="6208" y="3056"/>
                  </a:lnTo>
                  <a:lnTo>
                    <a:pt x="6208" y="3056"/>
                  </a:lnTo>
                  <a:lnTo>
                    <a:pt x="6208" y="3048"/>
                  </a:lnTo>
                  <a:lnTo>
                    <a:pt x="6208" y="3040"/>
                  </a:lnTo>
                  <a:lnTo>
                    <a:pt x="6208" y="3032"/>
                  </a:lnTo>
                  <a:lnTo>
                    <a:pt x="6208" y="3024"/>
                  </a:lnTo>
                  <a:lnTo>
                    <a:pt x="6208" y="3016"/>
                  </a:lnTo>
                  <a:lnTo>
                    <a:pt x="6208" y="3008"/>
                  </a:lnTo>
                  <a:lnTo>
                    <a:pt x="6208" y="3000"/>
                  </a:lnTo>
                  <a:lnTo>
                    <a:pt x="6216" y="2992"/>
                  </a:lnTo>
                  <a:lnTo>
                    <a:pt x="6216" y="2984"/>
                  </a:lnTo>
                  <a:lnTo>
                    <a:pt x="6216" y="2976"/>
                  </a:lnTo>
                  <a:lnTo>
                    <a:pt x="6216" y="2968"/>
                  </a:lnTo>
                  <a:lnTo>
                    <a:pt x="6216" y="2968"/>
                  </a:lnTo>
                  <a:lnTo>
                    <a:pt x="6216" y="2960"/>
                  </a:lnTo>
                  <a:lnTo>
                    <a:pt x="6216" y="2952"/>
                  </a:lnTo>
                  <a:lnTo>
                    <a:pt x="6216" y="2944"/>
                  </a:lnTo>
                  <a:lnTo>
                    <a:pt x="6216" y="2936"/>
                  </a:lnTo>
                  <a:lnTo>
                    <a:pt x="6224" y="2936"/>
                  </a:lnTo>
                  <a:lnTo>
                    <a:pt x="6224" y="2928"/>
                  </a:lnTo>
                  <a:lnTo>
                    <a:pt x="6224" y="2920"/>
                  </a:lnTo>
                  <a:lnTo>
                    <a:pt x="6224" y="2912"/>
                  </a:lnTo>
                  <a:lnTo>
                    <a:pt x="6224" y="2904"/>
                  </a:lnTo>
                  <a:lnTo>
                    <a:pt x="6224" y="2904"/>
                  </a:lnTo>
                  <a:lnTo>
                    <a:pt x="6224" y="2896"/>
                  </a:lnTo>
                  <a:lnTo>
                    <a:pt x="6224" y="2888"/>
                  </a:lnTo>
                  <a:lnTo>
                    <a:pt x="6224" y="2880"/>
                  </a:lnTo>
                  <a:lnTo>
                    <a:pt x="6232" y="2872"/>
                  </a:lnTo>
                  <a:lnTo>
                    <a:pt x="6232" y="2872"/>
                  </a:lnTo>
                  <a:lnTo>
                    <a:pt x="6232" y="2864"/>
                  </a:lnTo>
                  <a:lnTo>
                    <a:pt x="6232" y="2856"/>
                  </a:lnTo>
                  <a:lnTo>
                    <a:pt x="6232" y="2848"/>
                  </a:lnTo>
                  <a:lnTo>
                    <a:pt x="6232" y="2840"/>
                  </a:lnTo>
                  <a:lnTo>
                    <a:pt x="6232" y="2840"/>
                  </a:lnTo>
                  <a:lnTo>
                    <a:pt x="6232" y="2832"/>
                  </a:lnTo>
                  <a:lnTo>
                    <a:pt x="6232" y="2824"/>
                  </a:lnTo>
                  <a:lnTo>
                    <a:pt x="6240" y="2816"/>
                  </a:lnTo>
                  <a:lnTo>
                    <a:pt x="6240" y="2808"/>
                  </a:lnTo>
                  <a:lnTo>
                    <a:pt x="6240" y="2808"/>
                  </a:lnTo>
                  <a:lnTo>
                    <a:pt x="6240" y="2800"/>
                  </a:lnTo>
                  <a:lnTo>
                    <a:pt x="6240" y="2792"/>
                  </a:lnTo>
                  <a:lnTo>
                    <a:pt x="6240" y="2784"/>
                  </a:lnTo>
                  <a:lnTo>
                    <a:pt x="6240" y="2776"/>
                  </a:lnTo>
                  <a:lnTo>
                    <a:pt x="6240" y="2768"/>
                  </a:lnTo>
                  <a:lnTo>
                    <a:pt x="6240" y="2760"/>
                  </a:lnTo>
                  <a:lnTo>
                    <a:pt x="6248" y="2744"/>
                  </a:lnTo>
                  <a:lnTo>
                    <a:pt x="6248" y="2728"/>
                  </a:lnTo>
                  <a:lnTo>
                    <a:pt x="6248" y="2712"/>
                  </a:lnTo>
                  <a:lnTo>
                    <a:pt x="6248" y="2696"/>
                  </a:lnTo>
                  <a:lnTo>
                    <a:pt x="6248" y="2680"/>
                  </a:lnTo>
                  <a:lnTo>
                    <a:pt x="6248" y="2672"/>
                  </a:lnTo>
                  <a:lnTo>
                    <a:pt x="6248" y="2656"/>
                  </a:lnTo>
                  <a:lnTo>
                    <a:pt x="6248" y="2640"/>
                  </a:lnTo>
                  <a:lnTo>
                    <a:pt x="6248" y="2624"/>
                  </a:lnTo>
                  <a:lnTo>
                    <a:pt x="6256" y="2608"/>
                  </a:lnTo>
                  <a:lnTo>
                    <a:pt x="6256" y="2600"/>
                  </a:lnTo>
                  <a:lnTo>
                    <a:pt x="6256" y="2584"/>
                  </a:lnTo>
                  <a:lnTo>
                    <a:pt x="6256" y="2568"/>
                  </a:lnTo>
                  <a:lnTo>
                    <a:pt x="6256" y="2552"/>
                  </a:lnTo>
                  <a:lnTo>
                    <a:pt x="6256" y="2536"/>
                  </a:lnTo>
                  <a:lnTo>
                    <a:pt x="6256" y="2520"/>
                  </a:lnTo>
                  <a:lnTo>
                    <a:pt x="6256" y="2512"/>
                  </a:lnTo>
                  <a:lnTo>
                    <a:pt x="6256" y="2496"/>
                  </a:lnTo>
                  <a:lnTo>
                    <a:pt x="6264" y="2480"/>
                  </a:lnTo>
                  <a:lnTo>
                    <a:pt x="6264" y="2464"/>
                  </a:lnTo>
                  <a:lnTo>
                    <a:pt x="6264" y="2448"/>
                  </a:lnTo>
                  <a:lnTo>
                    <a:pt x="6264" y="2440"/>
                  </a:lnTo>
                  <a:lnTo>
                    <a:pt x="6264" y="2424"/>
                  </a:lnTo>
                  <a:lnTo>
                    <a:pt x="6264" y="2456"/>
                  </a:lnTo>
                  <a:lnTo>
                    <a:pt x="6264" y="2560"/>
                  </a:lnTo>
                  <a:lnTo>
                    <a:pt x="6264" y="2664"/>
                  </a:lnTo>
                  <a:lnTo>
                    <a:pt x="6264" y="2760"/>
                  </a:lnTo>
                  <a:lnTo>
                    <a:pt x="6272" y="2864"/>
                  </a:lnTo>
                  <a:lnTo>
                    <a:pt x="6272" y="2904"/>
                  </a:lnTo>
                  <a:lnTo>
                    <a:pt x="6272" y="2888"/>
                  </a:lnTo>
                  <a:lnTo>
                    <a:pt x="6272" y="2864"/>
                  </a:lnTo>
                  <a:lnTo>
                    <a:pt x="6272" y="2832"/>
                  </a:lnTo>
                  <a:lnTo>
                    <a:pt x="6272" y="2800"/>
                  </a:lnTo>
                  <a:lnTo>
                    <a:pt x="6272" y="2768"/>
                  </a:lnTo>
                  <a:lnTo>
                    <a:pt x="6272" y="2792"/>
                  </a:lnTo>
                  <a:lnTo>
                    <a:pt x="6272" y="2864"/>
                  </a:lnTo>
                  <a:lnTo>
                    <a:pt x="6280" y="2888"/>
                  </a:lnTo>
                  <a:lnTo>
                    <a:pt x="6280" y="2840"/>
                  </a:lnTo>
                  <a:lnTo>
                    <a:pt x="6280" y="2792"/>
                  </a:lnTo>
                  <a:lnTo>
                    <a:pt x="6280" y="2736"/>
                  </a:lnTo>
                  <a:lnTo>
                    <a:pt x="6280" y="2752"/>
                  </a:lnTo>
                  <a:lnTo>
                    <a:pt x="6280" y="2784"/>
                  </a:lnTo>
                  <a:lnTo>
                    <a:pt x="6280" y="2816"/>
                  </a:lnTo>
                  <a:lnTo>
                    <a:pt x="6280" y="2848"/>
                  </a:lnTo>
                  <a:lnTo>
                    <a:pt x="6280" y="2880"/>
                  </a:lnTo>
                  <a:lnTo>
                    <a:pt x="6288" y="2904"/>
                  </a:lnTo>
                  <a:lnTo>
                    <a:pt x="6288" y="2920"/>
                  </a:lnTo>
                  <a:lnTo>
                    <a:pt x="6288" y="2944"/>
                  </a:lnTo>
                  <a:lnTo>
                    <a:pt x="6288" y="2960"/>
                  </a:lnTo>
                  <a:lnTo>
                    <a:pt x="6288" y="2976"/>
                  </a:lnTo>
                  <a:lnTo>
                    <a:pt x="6288" y="2992"/>
                  </a:lnTo>
                  <a:lnTo>
                    <a:pt x="6288" y="3008"/>
                  </a:lnTo>
                  <a:lnTo>
                    <a:pt x="6288" y="3016"/>
                  </a:lnTo>
                  <a:lnTo>
                    <a:pt x="6288" y="3032"/>
                  </a:lnTo>
                  <a:lnTo>
                    <a:pt x="6296" y="3048"/>
                  </a:lnTo>
                  <a:lnTo>
                    <a:pt x="6296" y="3056"/>
                  </a:lnTo>
                  <a:lnTo>
                    <a:pt x="6296" y="3072"/>
                  </a:lnTo>
                  <a:lnTo>
                    <a:pt x="6296" y="3088"/>
                  </a:lnTo>
                  <a:lnTo>
                    <a:pt x="6296" y="3104"/>
                  </a:lnTo>
                  <a:lnTo>
                    <a:pt x="6296" y="3112"/>
                  </a:lnTo>
                  <a:lnTo>
                    <a:pt x="6296" y="3128"/>
                  </a:lnTo>
                  <a:lnTo>
                    <a:pt x="6296" y="3144"/>
                  </a:lnTo>
                  <a:lnTo>
                    <a:pt x="6296" y="3160"/>
                  </a:lnTo>
                  <a:lnTo>
                    <a:pt x="6304" y="3168"/>
                  </a:lnTo>
                  <a:lnTo>
                    <a:pt x="6304" y="3184"/>
                  </a:lnTo>
                  <a:lnTo>
                    <a:pt x="6304" y="3184"/>
                  </a:lnTo>
                  <a:lnTo>
                    <a:pt x="6304" y="3184"/>
                  </a:lnTo>
                  <a:lnTo>
                    <a:pt x="6304" y="3184"/>
                  </a:lnTo>
                  <a:lnTo>
                    <a:pt x="6304" y="3184"/>
                  </a:lnTo>
                  <a:lnTo>
                    <a:pt x="6304" y="3184"/>
                  </a:lnTo>
                  <a:lnTo>
                    <a:pt x="6304" y="3184"/>
                  </a:lnTo>
                  <a:lnTo>
                    <a:pt x="6304" y="3184"/>
                  </a:lnTo>
                  <a:lnTo>
                    <a:pt x="6312" y="3184"/>
                  </a:lnTo>
                  <a:lnTo>
                    <a:pt x="6312" y="3184"/>
                  </a:lnTo>
                  <a:lnTo>
                    <a:pt x="6312" y="3184"/>
                  </a:lnTo>
                  <a:lnTo>
                    <a:pt x="6312" y="3184"/>
                  </a:lnTo>
                  <a:lnTo>
                    <a:pt x="6312" y="3184"/>
                  </a:lnTo>
                  <a:lnTo>
                    <a:pt x="6312" y="3184"/>
                  </a:lnTo>
                  <a:lnTo>
                    <a:pt x="6312" y="3184"/>
                  </a:lnTo>
                  <a:lnTo>
                    <a:pt x="6312" y="3184"/>
                  </a:lnTo>
                  <a:lnTo>
                    <a:pt x="6312" y="3184"/>
                  </a:lnTo>
                  <a:lnTo>
                    <a:pt x="6320" y="3184"/>
                  </a:lnTo>
                  <a:lnTo>
                    <a:pt x="6320" y="3184"/>
                  </a:lnTo>
                  <a:lnTo>
                    <a:pt x="6320" y="3184"/>
                  </a:lnTo>
                  <a:lnTo>
                    <a:pt x="6320" y="3184"/>
                  </a:lnTo>
                  <a:lnTo>
                    <a:pt x="6320" y="3184"/>
                  </a:lnTo>
                  <a:lnTo>
                    <a:pt x="6320" y="3184"/>
                  </a:lnTo>
                  <a:lnTo>
                    <a:pt x="6320" y="3184"/>
                  </a:lnTo>
                  <a:lnTo>
                    <a:pt x="6320" y="3184"/>
                  </a:lnTo>
                  <a:lnTo>
                    <a:pt x="6328" y="3184"/>
                  </a:lnTo>
                  <a:lnTo>
                    <a:pt x="6328" y="3184"/>
                  </a:lnTo>
                  <a:lnTo>
                    <a:pt x="6328" y="3184"/>
                  </a:lnTo>
                  <a:lnTo>
                    <a:pt x="6328" y="3184"/>
                  </a:lnTo>
                  <a:lnTo>
                    <a:pt x="6328" y="3184"/>
                  </a:lnTo>
                  <a:lnTo>
                    <a:pt x="6328" y="3184"/>
                  </a:lnTo>
                  <a:lnTo>
                    <a:pt x="6328" y="3184"/>
                  </a:lnTo>
                  <a:lnTo>
                    <a:pt x="6328" y="3184"/>
                  </a:lnTo>
                  <a:lnTo>
                    <a:pt x="6328" y="3184"/>
                  </a:lnTo>
                  <a:lnTo>
                    <a:pt x="6336" y="3184"/>
                  </a:lnTo>
                  <a:lnTo>
                    <a:pt x="6336" y="3072"/>
                  </a:lnTo>
                  <a:lnTo>
                    <a:pt x="6336" y="2888"/>
                  </a:lnTo>
                  <a:lnTo>
                    <a:pt x="6336" y="2704"/>
                  </a:lnTo>
                  <a:lnTo>
                    <a:pt x="6336" y="2584"/>
                  </a:lnTo>
                  <a:lnTo>
                    <a:pt x="6336" y="2592"/>
                  </a:lnTo>
                  <a:lnTo>
                    <a:pt x="6336" y="2608"/>
                  </a:lnTo>
                  <a:lnTo>
                    <a:pt x="6336" y="2624"/>
                  </a:lnTo>
                  <a:lnTo>
                    <a:pt x="6336" y="2632"/>
                  </a:lnTo>
                  <a:lnTo>
                    <a:pt x="6344" y="2648"/>
                  </a:lnTo>
                  <a:lnTo>
                    <a:pt x="6344" y="2664"/>
                  </a:lnTo>
                  <a:lnTo>
                    <a:pt x="6344" y="2704"/>
                  </a:lnTo>
                  <a:lnTo>
                    <a:pt x="6344" y="2744"/>
                  </a:lnTo>
                  <a:lnTo>
                    <a:pt x="6344" y="2784"/>
                  </a:lnTo>
                  <a:lnTo>
                    <a:pt x="6344" y="2824"/>
                  </a:lnTo>
                  <a:lnTo>
                    <a:pt x="6344" y="2856"/>
                  </a:lnTo>
                  <a:lnTo>
                    <a:pt x="6344" y="2896"/>
                  </a:lnTo>
                  <a:lnTo>
                    <a:pt x="6344" y="2936"/>
                  </a:lnTo>
                  <a:lnTo>
                    <a:pt x="6352" y="2976"/>
                  </a:lnTo>
                  <a:lnTo>
                    <a:pt x="6352" y="3016"/>
                  </a:lnTo>
                  <a:lnTo>
                    <a:pt x="6352" y="3048"/>
                  </a:lnTo>
                  <a:lnTo>
                    <a:pt x="6352" y="3088"/>
                  </a:lnTo>
                  <a:lnTo>
                    <a:pt x="6352" y="3128"/>
                  </a:lnTo>
                  <a:lnTo>
                    <a:pt x="6352" y="3128"/>
                  </a:lnTo>
                  <a:lnTo>
                    <a:pt x="6352" y="3088"/>
                  </a:lnTo>
                  <a:lnTo>
                    <a:pt x="6352" y="3112"/>
                  </a:lnTo>
                  <a:lnTo>
                    <a:pt x="6352" y="3144"/>
                  </a:lnTo>
                  <a:lnTo>
                    <a:pt x="6360" y="3168"/>
                  </a:lnTo>
                  <a:lnTo>
                    <a:pt x="6360" y="3192"/>
                  </a:lnTo>
                  <a:lnTo>
                    <a:pt x="6360" y="3192"/>
                  </a:lnTo>
                  <a:lnTo>
                    <a:pt x="6360" y="3176"/>
                  </a:lnTo>
                  <a:lnTo>
                    <a:pt x="6360" y="3160"/>
                  </a:lnTo>
                  <a:lnTo>
                    <a:pt x="6360" y="3144"/>
                  </a:lnTo>
                  <a:lnTo>
                    <a:pt x="6360" y="3136"/>
                  </a:lnTo>
                  <a:lnTo>
                    <a:pt x="6360" y="3120"/>
                  </a:lnTo>
                  <a:lnTo>
                    <a:pt x="6360" y="3104"/>
                  </a:lnTo>
                  <a:lnTo>
                    <a:pt x="6368" y="3096"/>
                  </a:lnTo>
                  <a:lnTo>
                    <a:pt x="6368" y="3080"/>
                  </a:lnTo>
                  <a:lnTo>
                    <a:pt x="6368" y="2984"/>
                  </a:lnTo>
                  <a:lnTo>
                    <a:pt x="6368" y="2880"/>
                  </a:lnTo>
                  <a:lnTo>
                    <a:pt x="6368" y="2808"/>
                  </a:lnTo>
                  <a:lnTo>
                    <a:pt x="6368" y="2792"/>
                  </a:lnTo>
                  <a:lnTo>
                    <a:pt x="6368" y="2776"/>
                  </a:lnTo>
                  <a:lnTo>
                    <a:pt x="6368" y="2760"/>
                  </a:lnTo>
                  <a:lnTo>
                    <a:pt x="6368" y="2744"/>
                  </a:lnTo>
                  <a:lnTo>
                    <a:pt x="6376" y="2720"/>
                  </a:lnTo>
                  <a:lnTo>
                    <a:pt x="6376" y="2704"/>
                  </a:lnTo>
                  <a:lnTo>
                    <a:pt x="6376" y="2688"/>
                  </a:lnTo>
                  <a:lnTo>
                    <a:pt x="6376" y="2672"/>
                  </a:lnTo>
                  <a:lnTo>
                    <a:pt x="6376" y="2656"/>
                  </a:lnTo>
                  <a:lnTo>
                    <a:pt x="6376" y="2960"/>
                  </a:lnTo>
                  <a:lnTo>
                    <a:pt x="6376" y="3160"/>
                  </a:lnTo>
                  <a:lnTo>
                    <a:pt x="6376" y="3056"/>
                  </a:lnTo>
                  <a:lnTo>
                    <a:pt x="6376" y="2952"/>
                  </a:lnTo>
                  <a:lnTo>
                    <a:pt x="6384" y="2848"/>
                  </a:lnTo>
                  <a:lnTo>
                    <a:pt x="6384" y="2744"/>
                  </a:lnTo>
                  <a:lnTo>
                    <a:pt x="6384" y="2744"/>
                  </a:lnTo>
                  <a:lnTo>
                    <a:pt x="6384" y="2776"/>
                  </a:lnTo>
                  <a:lnTo>
                    <a:pt x="6384" y="2808"/>
                  </a:lnTo>
                  <a:lnTo>
                    <a:pt x="6384" y="2840"/>
                  </a:lnTo>
                  <a:lnTo>
                    <a:pt x="6384" y="2872"/>
                  </a:lnTo>
                  <a:lnTo>
                    <a:pt x="6384" y="2904"/>
                  </a:lnTo>
                  <a:lnTo>
                    <a:pt x="6384" y="2936"/>
                  </a:lnTo>
                  <a:lnTo>
                    <a:pt x="6392" y="2968"/>
                  </a:lnTo>
                  <a:lnTo>
                    <a:pt x="6392" y="3000"/>
                  </a:lnTo>
                  <a:lnTo>
                    <a:pt x="6392" y="3032"/>
                  </a:lnTo>
                  <a:lnTo>
                    <a:pt x="6392" y="3064"/>
                  </a:lnTo>
                  <a:lnTo>
                    <a:pt x="6392" y="3096"/>
                  </a:lnTo>
                  <a:lnTo>
                    <a:pt x="6392" y="3136"/>
                  </a:lnTo>
                  <a:lnTo>
                    <a:pt x="6392" y="3168"/>
                  </a:lnTo>
                  <a:lnTo>
                    <a:pt x="6392" y="3200"/>
                  </a:lnTo>
                  <a:lnTo>
                    <a:pt x="6392" y="3232"/>
                  </a:lnTo>
                  <a:lnTo>
                    <a:pt x="6400" y="3264"/>
                  </a:lnTo>
                  <a:lnTo>
                    <a:pt x="6400" y="3296"/>
                  </a:lnTo>
                  <a:lnTo>
                    <a:pt x="6400" y="3288"/>
                  </a:lnTo>
                  <a:lnTo>
                    <a:pt x="6400" y="3264"/>
                  </a:lnTo>
                  <a:lnTo>
                    <a:pt x="6400" y="3232"/>
                  </a:lnTo>
                  <a:lnTo>
                    <a:pt x="6400" y="3200"/>
                  </a:lnTo>
                  <a:lnTo>
                    <a:pt x="6400" y="3168"/>
                  </a:lnTo>
                  <a:lnTo>
                    <a:pt x="6400" y="3136"/>
                  </a:lnTo>
                  <a:lnTo>
                    <a:pt x="6400" y="3112"/>
                  </a:lnTo>
                  <a:lnTo>
                    <a:pt x="6408" y="3080"/>
                  </a:lnTo>
                  <a:lnTo>
                    <a:pt x="6408" y="3048"/>
                  </a:lnTo>
                  <a:lnTo>
                    <a:pt x="6408" y="3016"/>
                  </a:lnTo>
                  <a:lnTo>
                    <a:pt x="6408" y="2984"/>
                  </a:lnTo>
                  <a:lnTo>
                    <a:pt x="6408" y="2952"/>
                  </a:lnTo>
                  <a:lnTo>
                    <a:pt x="6408" y="2928"/>
                  </a:lnTo>
                  <a:lnTo>
                    <a:pt x="6408" y="2896"/>
                  </a:lnTo>
                  <a:lnTo>
                    <a:pt x="6408" y="2864"/>
                  </a:lnTo>
                  <a:lnTo>
                    <a:pt x="6408" y="2832"/>
                  </a:lnTo>
                  <a:lnTo>
                    <a:pt x="6416" y="2800"/>
                  </a:lnTo>
                  <a:lnTo>
                    <a:pt x="6416" y="2768"/>
                  </a:lnTo>
                  <a:lnTo>
                    <a:pt x="6416" y="2760"/>
                  </a:lnTo>
                  <a:lnTo>
                    <a:pt x="6416" y="2816"/>
                  </a:lnTo>
                  <a:lnTo>
                    <a:pt x="6416" y="2872"/>
                  </a:lnTo>
                  <a:lnTo>
                    <a:pt x="6416" y="2928"/>
                  </a:lnTo>
                  <a:lnTo>
                    <a:pt x="6416" y="2984"/>
                  </a:lnTo>
                  <a:lnTo>
                    <a:pt x="6416" y="3048"/>
                  </a:lnTo>
                  <a:lnTo>
                    <a:pt x="6416" y="3104"/>
                  </a:lnTo>
                  <a:lnTo>
                    <a:pt x="6424" y="3160"/>
                  </a:lnTo>
                  <a:lnTo>
                    <a:pt x="6424" y="3192"/>
                  </a:lnTo>
                  <a:lnTo>
                    <a:pt x="6424" y="3224"/>
                  </a:lnTo>
                  <a:lnTo>
                    <a:pt x="6424" y="3256"/>
                  </a:lnTo>
                  <a:lnTo>
                    <a:pt x="6424" y="3288"/>
                  </a:lnTo>
                  <a:lnTo>
                    <a:pt x="6424" y="3296"/>
                  </a:lnTo>
                  <a:lnTo>
                    <a:pt x="6424" y="3272"/>
                  </a:lnTo>
                  <a:lnTo>
                    <a:pt x="6424" y="3256"/>
                  </a:lnTo>
                  <a:lnTo>
                    <a:pt x="6424" y="3240"/>
                  </a:lnTo>
                  <a:lnTo>
                    <a:pt x="6432" y="3216"/>
                  </a:lnTo>
                  <a:lnTo>
                    <a:pt x="6432" y="3200"/>
                  </a:lnTo>
                  <a:lnTo>
                    <a:pt x="6432" y="3184"/>
                  </a:lnTo>
                  <a:lnTo>
                    <a:pt x="6432" y="3160"/>
                  </a:lnTo>
                  <a:lnTo>
                    <a:pt x="6432" y="3144"/>
                  </a:lnTo>
                  <a:lnTo>
                    <a:pt x="6432" y="3128"/>
                  </a:lnTo>
                  <a:lnTo>
                    <a:pt x="6432" y="3104"/>
                  </a:lnTo>
                  <a:lnTo>
                    <a:pt x="6432" y="3088"/>
                  </a:lnTo>
                  <a:lnTo>
                    <a:pt x="6432" y="3032"/>
                  </a:lnTo>
                  <a:lnTo>
                    <a:pt x="6440" y="2936"/>
                  </a:lnTo>
                  <a:lnTo>
                    <a:pt x="6440" y="2832"/>
                  </a:lnTo>
                  <a:lnTo>
                    <a:pt x="6440" y="2736"/>
                  </a:lnTo>
                  <a:lnTo>
                    <a:pt x="6440" y="2632"/>
                  </a:lnTo>
                  <a:lnTo>
                    <a:pt x="6440" y="2648"/>
                  </a:lnTo>
                  <a:lnTo>
                    <a:pt x="6440" y="2672"/>
                  </a:lnTo>
                  <a:lnTo>
                    <a:pt x="6440" y="2624"/>
                  </a:lnTo>
                  <a:lnTo>
                    <a:pt x="6440" y="2568"/>
                  </a:lnTo>
                  <a:lnTo>
                    <a:pt x="6440" y="2624"/>
                  </a:lnTo>
                  <a:lnTo>
                    <a:pt x="6448" y="2696"/>
                  </a:lnTo>
                  <a:lnTo>
                    <a:pt x="6448" y="2816"/>
                  </a:lnTo>
                  <a:lnTo>
                    <a:pt x="6448" y="2968"/>
                  </a:lnTo>
                  <a:lnTo>
                    <a:pt x="6448" y="3136"/>
                  </a:lnTo>
                  <a:lnTo>
                    <a:pt x="6448" y="3304"/>
                  </a:lnTo>
                  <a:lnTo>
                    <a:pt x="6448" y="3208"/>
                  </a:lnTo>
                  <a:lnTo>
                    <a:pt x="6448" y="2960"/>
                  </a:lnTo>
                  <a:lnTo>
                    <a:pt x="6448" y="2720"/>
                  </a:lnTo>
                  <a:lnTo>
                    <a:pt x="6456" y="2704"/>
                  </a:lnTo>
                  <a:lnTo>
                    <a:pt x="6456" y="2720"/>
                  </a:lnTo>
                  <a:lnTo>
                    <a:pt x="6456" y="2728"/>
                  </a:lnTo>
                  <a:lnTo>
                    <a:pt x="6456" y="2832"/>
                  </a:lnTo>
                  <a:lnTo>
                    <a:pt x="6456" y="2936"/>
                  </a:lnTo>
                  <a:lnTo>
                    <a:pt x="6456" y="3032"/>
                  </a:lnTo>
                  <a:lnTo>
                    <a:pt x="6456" y="3136"/>
                  </a:lnTo>
                  <a:lnTo>
                    <a:pt x="6456" y="3056"/>
                  </a:lnTo>
                  <a:lnTo>
                    <a:pt x="6456" y="3000"/>
                  </a:lnTo>
                  <a:lnTo>
                    <a:pt x="6464" y="2936"/>
                  </a:lnTo>
                  <a:lnTo>
                    <a:pt x="6464" y="2880"/>
                  </a:lnTo>
                  <a:lnTo>
                    <a:pt x="6464" y="2840"/>
                  </a:lnTo>
                  <a:lnTo>
                    <a:pt x="6464" y="2832"/>
                  </a:lnTo>
                  <a:lnTo>
                    <a:pt x="6464" y="2824"/>
                  </a:lnTo>
                  <a:lnTo>
                    <a:pt x="6464" y="2816"/>
                  </a:lnTo>
                  <a:lnTo>
                    <a:pt x="6464" y="2800"/>
                  </a:lnTo>
                  <a:lnTo>
                    <a:pt x="6464" y="2792"/>
                  </a:lnTo>
                  <a:lnTo>
                    <a:pt x="6464" y="2784"/>
                  </a:lnTo>
                  <a:lnTo>
                    <a:pt x="6472" y="2768"/>
                  </a:lnTo>
                  <a:lnTo>
                    <a:pt x="6472" y="2760"/>
                  </a:lnTo>
                  <a:lnTo>
                    <a:pt x="6472" y="2752"/>
                  </a:lnTo>
                  <a:lnTo>
                    <a:pt x="6472" y="2744"/>
                  </a:lnTo>
                  <a:lnTo>
                    <a:pt x="6472" y="2728"/>
                  </a:lnTo>
                  <a:lnTo>
                    <a:pt x="6472" y="2720"/>
                  </a:lnTo>
                  <a:lnTo>
                    <a:pt x="6472" y="2728"/>
                  </a:lnTo>
                  <a:lnTo>
                    <a:pt x="6472" y="2728"/>
                  </a:lnTo>
                  <a:lnTo>
                    <a:pt x="6472" y="2736"/>
                  </a:lnTo>
                  <a:lnTo>
                    <a:pt x="6480" y="2744"/>
                  </a:lnTo>
                  <a:lnTo>
                    <a:pt x="6480" y="2752"/>
                  </a:lnTo>
                  <a:lnTo>
                    <a:pt x="6480" y="2760"/>
                  </a:lnTo>
                  <a:lnTo>
                    <a:pt x="6480" y="2768"/>
                  </a:lnTo>
                  <a:lnTo>
                    <a:pt x="6480" y="2776"/>
                  </a:lnTo>
                  <a:lnTo>
                    <a:pt x="6480" y="2784"/>
                  </a:lnTo>
                  <a:lnTo>
                    <a:pt x="6480" y="2792"/>
                  </a:lnTo>
                  <a:lnTo>
                    <a:pt x="6480" y="2800"/>
                  </a:lnTo>
                  <a:lnTo>
                    <a:pt x="6480" y="2800"/>
                  </a:lnTo>
                  <a:lnTo>
                    <a:pt x="6488" y="2808"/>
                  </a:lnTo>
                  <a:lnTo>
                    <a:pt x="6488" y="2816"/>
                  </a:lnTo>
                  <a:lnTo>
                    <a:pt x="6488" y="2824"/>
                  </a:lnTo>
                  <a:lnTo>
                    <a:pt x="6488" y="2832"/>
                  </a:lnTo>
                  <a:lnTo>
                    <a:pt x="6488" y="2840"/>
                  </a:lnTo>
                  <a:lnTo>
                    <a:pt x="6488" y="2848"/>
                  </a:lnTo>
                  <a:lnTo>
                    <a:pt x="6488" y="2856"/>
                  </a:lnTo>
                  <a:lnTo>
                    <a:pt x="6488" y="2864"/>
                  </a:lnTo>
                  <a:lnTo>
                    <a:pt x="6488" y="2864"/>
                  </a:lnTo>
                  <a:lnTo>
                    <a:pt x="6496" y="2872"/>
                  </a:lnTo>
                  <a:lnTo>
                    <a:pt x="6496" y="2880"/>
                  </a:lnTo>
                  <a:lnTo>
                    <a:pt x="6496" y="2840"/>
                  </a:lnTo>
                  <a:lnTo>
                    <a:pt x="6496" y="2816"/>
                  </a:lnTo>
                  <a:lnTo>
                    <a:pt x="6496" y="2792"/>
                  </a:lnTo>
                  <a:lnTo>
                    <a:pt x="6496" y="2768"/>
                  </a:lnTo>
                  <a:lnTo>
                    <a:pt x="6496" y="2744"/>
                  </a:lnTo>
                  <a:lnTo>
                    <a:pt x="6496" y="2720"/>
                  </a:lnTo>
                  <a:lnTo>
                    <a:pt x="6496" y="2688"/>
                  </a:lnTo>
                  <a:lnTo>
                    <a:pt x="6504" y="2664"/>
                  </a:lnTo>
                  <a:lnTo>
                    <a:pt x="6504" y="2640"/>
                  </a:lnTo>
                  <a:lnTo>
                    <a:pt x="6504" y="2616"/>
                  </a:lnTo>
                  <a:lnTo>
                    <a:pt x="6504" y="2592"/>
                  </a:lnTo>
                  <a:lnTo>
                    <a:pt x="6504" y="2568"/>
                  </a:lnTo>
                  <a:lnTo>
                    <a:pt x="6504" y="2544"/>
                  </a:lnTo>
                  <a:lnTo>
                    <a:pt x="6504" y="2512"/>
                  </a:lnTo>
                  <a:lnTo>
                    <a:pt x="6504" y="2488"/>
                  </a:lnTo>
                  <a:lnTo>
                    <a:pt x="6504" y="2464"/>
                  </a:lnTo>
                  <a:lnTo>
                    <a:pt x="6512" y="2440"/>
                  </a:lnTo>
                  <a:lnTo>
                    <a:pt x="6512" y="2416"/>
                  </a:lnTo>
                  <a:lnTo>
                    <a:pt x="6512" y="3472"/>
                  </a:lnTo>
                  <a:lnTo>
                    <a:pt x="6512" y="3288"/>
                  </a:lnTo>
                  <a:lnTo>
                    <a:pt x="6512" y="3112"/>
                  </a:lnTo>
                  <a:lnTo>
                    <a:pt x="6512" y="2936"/>
                  </a:lnTo>
                  <a:lnTo>
                    <a:pt x="6512" y="2752"/>
                  </a:lnTo>
                  <a:lnTo>
                    <a:pt x="6512" y="2704"/>
                  </a:lnTo>
                  <a:lnTo>
                    <a:pt x="6512" y="2648"/>
                  </a:lnTo>
                  <a:lnTo>
                    <a:pt x="6520" y="2592"/>
                  </a:lnTo>
                  <a:lnTo>
                    <a:pt x="6520" y="2544"/>
                  </a:lnTo>
                  <a:lnTo>
                    <a:pt x="6520" y="2488"/>
                  </a:lnTo>
                  <a:lnTo>
                    <a:pt x="6520" y="2504"/>
                  </a:lnTo>
                  <a:lnTo>
                    <a:pt x="6520" y="2536"/>
                  </a:lnTo>
                  <a:lnTo>
                    <a:pt x="6520" y="2576"/>
                  </a:lnTo>
                  <a:lnTo>
                    <a:pt x="6520" y="2608"/>
                  </a:lnTo>
                  <a:lnTo>
                    <a:pt x="6520" y="2648"/>
                  </a:lnTo>
                  <a:lnTo>
                    <a:pt x="6520" y="2680"/>
                  </a:lnTo>
                  <a:lnTo>
                    <a:pt x="6528" y="2720"/>
                  </a:lnTo>
                  <a:lnTo>
                    <a:pt x="6528" y="2752"/>
                  </a:lnTo>
                  <a:lnTo>
                    <a:pt x="6528" y="2792"/>
                  </a:lnTo>
                  <a:lnTo>
                    <a:pt x="6528" y="2824"/>
                  </a:lnTo>
                  <a:lnTo>
                    <a:pt x="6528" y="2840"/>
                  </a:lnTo>
                  <a:lnTo>
                    <a:pt x="6528" y="2848"/>
                  </a:lnTo>
                  <a:lnTo>
                    <a:pt x="6528" y="2856"/>
                  </a:lnTo>
                  <a:lnTo>
                    <a:pt x="6528" y="2864"/>
                  </a:lnTo>
                  <a:lnTo>
                    <a:pt x="6528" y="2864"/>
                  </a:lnTo>
                  <a:lnTo>
                    <a:pt x="6536" y="2872"/>
                  </a:lnTo>
                  <a:lnTo>
                    <a:pt x="6536" y="2880"/>
                  </a:lnTo>
                  <a:lnTo>
                    <a:pt x="6536" y="2880"/>
                  </a:lnTo>
                  <a:lnTo>
                    <a:pt x="6536" y="2888"/>
                  </a:lnTo>
                  <a:lnTo>
                    <a:pt x="6536" y="2896"/>
                  </a:lnTo>
                  <a:lnTo>
                    <a:pt x="6536" y="2896"/>
                  </a:lnTo>
                  <a:lnTo>
                    <a:pt x="6536" y="2904"/>
                  </a:lnTo>
                  <a:lnTo>
                    <a:pt x="6536" y="2912"/>
                  </a:lnTo>
                  <a:lnTo>
                    <a:pt x="6536" y="2912"/>
                  </a:lnTo>
                  <a:lnTo>
                    <a:pt x="6544" y="2920"/>
                  </a:lnTo>
                  <a:lnTo>
                    <a:pt x="6544" y="2928"/>
                  </a:lnTo>
                  <a:lnTo>
                    <a:pt x="6544" y="2928"/>
                  </a:lnTo>
                  <a:lnTo>
                    <a:pt x="6544" y="2936"/>
                  </a:lnTo>
                  <a:lnTo>
                    <a:pt x="6544" y="2944"/>
                  </a:lnTo>
                  <a:lnTo>
                    <a:pt x="6544" y="2688"/>
                  </a:lnTo>
                  <a:lnTo>
                    <a:pt x="6544" y="2704"/>
                  </a:lnTo>
                  <a:lnTo>
                    <a:pt x="6544" y="2720"/>
                  </a:lnTo>
                  <a:lnTo>
                    <a:pt x="6544" y="2744"/>
                  </a:lnTo>
                  <a:lnTo>
                    <a:pt x="6552" y="2760"/>
                  </a:lnTo>
                  <a:lnTo>
                    <a:pt x="6552" y="2736"/>
                  </a:lnTo>
                  <a:lnTo>
                    <a:pt x="6552" y="2704"/>
                  </a:lnTo>
                  <a:lnTo>
                    <a:pt x="6552" y="2672"/>
                  </a:lnTo>
                  <a:lnTo>
                    <a:pt x="6552" y="2544"/>
                  </a:lnTo>
                  <a:lnTo>
                    <a:pt x="6552" y="2568"/>
                  </a:lnTo>
                  <a:lnTo>
                    <a:pt x="6552" y="2720"/>
                  </a:lnTo>
                  <a:lnTo>
                    <a:pt x="6552" y="2512"/>
                  </a:lnTo>
                  <a:lnTo>
                    <a:pt x="6552" y="2448"/>
                  </a:lnTo>
                  <a:lnTo>
                    <a:pt x="6560" y="2512"/>
                  </a:lnTo>
                  <a:lnTo>
                    <a:pt x="6560" y="2592"/>
                  </a:lnTo>
                  <a:lnTo>
                    <a:pt x="6560" y="2584"/>
                  </a:lnTo>
                  <a:lnTo>
                    <a:pt x="6560" y="2296"/>
                  </a:lnTo>
                  <a:lnTo>
                    <a:pt x="6560" y="2360"/>
                  </a:lnTo>
                  <a:lnTo>
                    <a:pt x="6560" y="2648"/>
                  </a:lnTo>
                  <a:lnTo>
                    <a:pt x="6560" y="3072"/>
                  </a:lnTo>
                  <a:lnTo>
                    <a:pt x="6560" y="3280"/>
                  </a:lnTo>
                  <a:lnTo>
                    <a:pt x="6560" y="2712"/>
                  </a:lnTo>
                  <a:lnTo>
                    <a:pt x="6568" y="2704"/>
                  </a:lnTo>
                  <a:lnTo>
                    <a:pt x="6568" y="2744"/>
                  </a:lnTo>
                  <a:lnTo>
                    <a:pt x="6568" y="2784"/>
                  </a:lnTo>
                  <a:lnTo>
                    <a:pt x="6568" y="2816"/>
                  </a:lnTo>
                  <a:lnTo>
                    <a:pt x="6568" y="2856"/>
                  </a:lnTo>
                  <a:lnTo>
                    <a:pt x="6568" y="2896"/>
                  </a:lnTo>
                  <a:lnTo>
                    <a:pt x="6568" y="2936"/>
                  </a:lnTo>
                  <a:lnTo>
                    <a:pt x="6568" y="2976"/>
                  </a:lnTo>
                  <a:lnTo>
                    <a:pt x="6576" y="2968"/>
                  </a:lnTo>
                  <a:lnTo>
                    <a:pt x="6576" y="2960"/>
                  </a:lnTo>
                  <a:lnTo>
                    <a:pt x="6576" y="2960"/>
                  </a:lnTo>
                  <a:lnTo>
                    <a:pt x="6576" y="2952"/>
                  </a:lnTo>
                  <a:lnTo>
                    <a:pt x="6576" y="2944"/>
                  </a:lnTo>
                  <a:lnTo>
                    <a:pt x="6576" y="2936"/>
                  </a:lnTo>
                  <a:lnTo>
                    <a:pt x="6576" y="2928"/>
                  </a:lnTo>
                  <a:lnTo>
                    <a:pt x="6576" y="2920"/>
                  </a:lnTo>
                  <a:lnTo>
                    <a:pt x="6576" y="2920"/>
                  </a:lnTo>
                  <a:lnTo>
                    <a:pt x="6584" y="2912"/>
                  </a:lnTo>
                  <a:lnTo>
                    <a:pt x="6584" y="2904"/>
                  </a:lnTo>
                  <a:lnTo>
                    <a:pt x="6584" y="2896"/>
                  </a:lnTo>
                  <a:lnTo>
                    <a:pt x="6584" y="2888"/>
                  </a:lnTo>
                  <a:lnTo>
                    <a:pt x="6584" y="2888"/>
                  </a:lnTo>
                  <a:lnTo>
                    <a:pt x="6584" y="2880"/>
                  </a:lnTo>
                  <a:lnTo>
                    <a:pt x="6584" y="2872"/>
                  </a:lnTo>
                  <a:lnTo>
                    <a:pt x="6584" y="2864"/>
                  </a:lnTo>
                  <a:lnTo>
                    <a:pt x="6584" y="2856"/>
                  </a:lnTo>
                  <a:lnTo>
                    <a:pt x="6592" y="2848"/>
                  </a:lnTo>
                  <a:lnTo>
                    <a:pt x="6592" y="2848"/>
                  </a:lnTo>
                  <a:lnTo>
                    <a:pt x="6592" y="2840"/>
                  </a:lnTo>
                  <a:lnTo>
                    <a:pt x="6592" y="2832"/>
                  </a:lnTo>
                  <a:lnTo>
                    <a:pt x="6592" y="2824"/>
                  </a:lnTo>
                  <a:lnTo>
                    <a:pt x="6592" y="2816"/>
                  </a:lnTo>
                  <a:lnTo>
                    <a:pt x="6592" y="2808"/>
                  </a:lnTo>
                  <a:lnTo>
                    <a:pt x="6592" y="2808"/>
                  </a:lnTo>
                  <a:lnTo>
                    <a:pt x="6592" y="2800"/>
                  </a:lnTo>
                  <a:lnTo>
                    <a:pt x="6600" y="2792"/>
                  </a:lnTo>
                  <a:lnTo>
                    <a:pt x="6600" y="2784"/>
                  </a:lnTo>
                  <a:lnTo>
                    <a:pt x="6600" y="2776"/>
                  </a:lnTo>
                  <a:lnTo>
                    <a:pt x="6600" y="2768"/>
                  </a:lnTo>
                  <a:lnTo>
                    <a:pt x="6600" y="2768"/>
                  </a:lnTo>
                  <a:lnTo>
                    <a:pt x="6600" y="2760"/>
                  </a:lnTo>
                  <a:lnTo>
                    <a:pt x="6600" y="2752"/>
                  </a:lnTo>
                  <a:lnTo>
                    <a:pt x="6600" y="2744"/>
                  </a:lnTo>
                  <a:lnTo>
                    <a:pt x="6600" y="2736"/>
                  </a:lnTo>
                  <a:lnTo>
                    <a:pt x="6608" y="2728"/>
                  </a:lnTo>
                  <a:lnTo>
                    <a:pt x="6608" y="2728"/>
                  </a:lnTo>
                  <a:lnTo>
                    <a:pt x="6608" y="2720"/>
                  </a:lnTo>
                  <a:lnTo>
                    <a:pt x="6608" y="2712"/>
                  </a:lnTo>
                  <a:lnTo>
                    <a:pt x="6608" y="2704"/>
                  </a:lnTo>
                  <a:lnTo>
                    <a:pt x="6608" y="2696"/>
                  </a:lnTo>
                  <a:lnTo>
                    <a:pt x="6608" y="2688"/>
                  </a:lnTo>
                  <a:lnTo>
                    <a:pt x="6608" y="2688"/>
                  </a:lnTo>
                  <a:lnTo>
                    <a:pt x="6608" y="2680"/>
                  </a:lnTo>
                  <a:lnTo>
                    <a:pt x="6616" y="2672"/>
                  </a:lnTo>
                  <a:lnTo>
                    <a:pt x="6616" y="2664"/>
                  </a:lnTo>
                  <a:lnTo>
                    <a:pt x="6616" y="2656"/>
                  </a:lnTo>
                  <a:lnTo>
                    <a:pt x="6616" y="2648"/>
                  </a:lnTo>
                  <a:lnTo>
                    <a:pt x="6616" y="2648"/>
                  </a:lnTo>
                  <a:lnTo>
                    <a:pt x="6616" y="2640"/>
                  </a:lnTo>
                  <a:lnTo>
                    <a:pt x="6616" y="2632"/>
                  </a:lnTo>
                  <a:lnTo>
                    <a:pt x="6616" y="2624"/>
                  </a:lnTo>
                  <a:lnTo>
                    <a:pt x="6616" y="2616"/>
                  </a:lnTo>
                  <a:lnTo>
                    <a:pt x="6624" y="2608"/>
                  </a:lnTo>
                  <a:lnTo>
                    <a:pt x="6624" y="2608"/>
                  </a:lnTo>
                  <a:lnTo>
                    <a:pt x="6624" y="2600"/>
                  </a:lnTo>
                  <a:lnTo>
                    <a:pt x="6624" y="2592"/>
                  </a:lnTo>
                  <a:lnTo>
                    <a:pt x="6624" y="2584"/>
                  </a:lnTo>
                  <a:lnTo>
                    <a:pt x="6624" y="2576"/>
                  </a:lnTo>
                  <a:lnTo>
                    <a:pt x="6624" y="2568"/>
                  </a:lnTo>
                  <a:lnTo>
                    <a:pt x="6624" y="2568"/>
                  </a:lnTo>
                  <a:lnTo>
                    <a:pt x="6624" y="2560"/>
                  </a:lnTo>
                  <a:lnTo>
                    <a:pt x="6632" y="2552"/>
                  </a:lnTo>
                  <a:lnTo>
                    <a:pt x="6632" y="2544"/>
                  </a:lnTo>
                  <a:lnTo>
                    <a:pt x="6632" y="2536"/>
                  </a:lnTo>
                  <a:lnTo>
                    <a:pt x="6632" y="2528"/>
                  </a:lnTo>
                  <a:lnTo>
                    <a:pt x="6632" y="2528"/>
                  </a:lnTo>
                  <a:lnTo>
                    <a:pt x="6632" y="25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1050">
                <a:latin typeface="Arial"/>
                <a:ea typeface="+mn-ea"/>
                <a:cs typeface="Arial"/>
              </a:endParaRPr>
            </a:p>
          </p:txBody>
        </p:sp>
        <p:sp>
          <p:nvSpPr>
            <p:cNvPr id="14429" name="Line 4"/>
            <p:cNvSpPr>
              <a:spLocks noChangeShapeType="1"/>
            </p:cNvSpPr>
            <p:nvPr/>
          </p:nvSpPr>
          <p:spPr bwMode="auto">
            <a:xfrm flipV="1">
              <a:off x="248"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0" name="Line 5"/>
            <p:cNvSpPr>
              <a:spLocks noChangeShapeType="1"/>
            </p:cNvSpPr>
            <p:nvPr/>
          </p:nvSpPr>
          <p:spPr bwMode="auto">
            <a:xfrm flipV="1">
              <a:off x="44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1" name="Line 6"/>
            <p:cNvSpPr>
              <a:spLocks noChangeShapeType="1"/>
            </p:cNvSpPr>
            <p:nvPr/>
          </p:nvSpPr>
          <p:spPr bwMode="auto">
            <a:xfrm flipV="1">
              <a:off x="64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2" name="Line 7"/>
            <p:cNvSpPr>
              <a:spLocks noChangeShapeType="1"/>
            </p:cNvSpPr>
            <p:nvPr/>
          </p:nvSpPr>
          <p:spPr bwMode="auto">
            <a:xfrm flipV="1">
              <a:off x="84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3" name="Line 8"/>
            <p:cNvSpPr>
              <a:spLocks noChangeShapeType="1"/>
            </p:cNvSpPr>
            <p:nvPr/>
          </p:nvSpPr>
          <p:spPr bwMode="auto">
            <a:xfrm flipV="1">
              <a:off x="104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4" name="Line 9"/>
            <p:cNvSpPr>
              <a:spLocks noChangeShapeType="1"/>
            </p:cNvSpPr>
            <p:nvPr/>
          </p:nvSpPr>
          <p:spPr bwMode="auto">
            <a:xfrm flipV="1">
              <a:off x="1232"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5" name="Rectangle 10"/>
            <p:cNvSpPr>
              <a:spLocks noChangeArrowheads="1"/>
            </p:cNvSpPr>
            <p:nvPr/>
          </p:nvSpPr>
          <p:spPr bwMode="auto">
            <a:xfrm>
              <a:off x="1141" y="3557"/>
              <a:ext cx="23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10</a:t>
              </a:r>
              <a:endParaRPr lang="en-US" sz="2000">
                <a:latin typeface="Arial"/>
                <a:cs typeface="Arial"/>
              </a:endParaRPr>
            </a:p>
          </p:txBody>
        </p:sp>
        <p:sp>
          <p:nvSpPr>
            <p:cNvPr id="14436" name="Line 11"/>
            <p:cNvSpPr>
              <a:spLocks noChangeShapeType="1"/>
            </p:cNvSpPr>
            <p:nvPr/>
          </p:nvSpPr>
          <p:spPr bwMode="auto">
            <a:xfrm flipV="1">
              <a:off x="143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7" name="Line 12"/>
            <p:cNvSpPr>
              <a:spLocks noChangeShapeType="1"/>
            </p:cNvSpPr>
            <p:nvPr/>
          </p:nvSpPr>
          <p:spPr bwMode="auto">
            <a:xfrm flipV="1">
              <a:off x="163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8" name="Line 13"/>
            <p:cNvSpPr>
              <a:spLocks noChangeShapeType="1"/>
            </p:cNvSpPr>
            <p:nvPr/>
          </p:nvSpPr>
          <p:spPr bwMode="auto">
            <a:xfrm flipV="1">
              <a:off x="183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39" name="Line 14"/>
            <p:cNvSpPr>
              <a:spLocks noChangeShapeType="1"/>
            </p:cNvSpPr>
            <p:nvPr/>
          </p:nvSpPr>
          <p:spPr bwMode="auto">
            <a:xfrm flipV="1">
              <a:off x="202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0" name="Line 15"/>
            <p:cNvSpPr>
              <a:spLocks noChangeShapeType="1"/>
            </p:cNvSpPr>
            <p:nvPr/>
          </p:nvSpPr>
          <p:spPr bwMode="auto">
            <a:xfrm flipV="1">
              <a:off x="2224"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2" name="Line 17"/>
            <p:cNvSpPr>
              <a:spLocks noChangeShapeType="1"/>
            </p:cNvSpPr>
            <p:nvPr/>
          </p:nvSpPr>
          <p:spPr bwMode="auto">
            <a:xfrm flipV="1">
              <a:off x="242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3" name="Line 18"/>
            <p:cNvSpPr>
              <a:spLocks noChangeShapeType="1"/>
            </p:cNvSpPr>
            <p:nvPr/>
          </p:nvSpPr>
          <p:spPr bwMode="auto">
            <a:xfrm flipV="1">
              <a:off x="262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4" name="Line 19"/>
            <p:cNvSpPr>
              <a:spLocks noChangeShapeType="1"/>
            </p:cNvSpPr>
            <p:nvPr/>
          </p:nvSpPr>
          <p:spPr bwMode="auto">
            <a:xfrm flipV="1">
              <a:off x="2816"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5" name="Line 20"/>
            <p:cNvSpPr>
              <a:spLocks noChangeShapeType="1"/>
            </p:cNvSpPr>
            <p:nvPr/>
          </p:nvSpPr>
          <p:spPr bwMode="auto">
            <a:xfrm flipV="1">
              <a:off x="3016"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6" name="Line 21"/>
            <p:cNvSpPr>
              <a:spLocks noChangeShapeType="1"/>
            </p:cNvSpPr>
            <p:nvPr/>
          </p:nvSpPr>
          <p:spPr bwMode="auto">
            <a:xfrm flipV="1">
              <a:off x="3216"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7" name="Rectangle 22"/>
            <p:cNvSpPr>
              <a:spLocks noChangeArrowheads="1"/>
            </p:cNvSpPr>
            <p:nvPr/>
          </p:nvSpPr>
          <p:spPr bwMode="auto">
            <a:xfrm>
              <a:off x="3124" y="3557"/>
              <a:ext cx="23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30</a:t>
              </a:r>
              <a:endParaRPr lang="en-US" sz="2000">
                <a:latin typeface="Arial"/>
                <a:cs typeface="Arial"/>
              </a:endParaRPr>
            </a:p>
          </p:txBody>
        </p:sp>
        <p:sp>
          <p:nvSpPr>
            <p:cNvPr id="14448" name="Line 23"/>
            <p:cNvSpPr>
              <a:spLocks noChangeShapeType="1"/>
            </p:cNvSpPr>
            <p:nvPr/>
          </p:nvSpPr>
          <p:spPr bwMode="auto">
            <a:xfrm flipV="1">
              <a:off x="3416"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9" name="Line 24"/>
            <p:cNvSpPr>
              <a:spLocks noChangeShapeType="1"/>
            </p:cNvSpPr>
            <p:nvPr/>
          </p:nvSpPr>
          <p:spPr bwMode="auto">
            <a:xfrm flipV="1">
              <a:off x="3608"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0" name="Line 25"/>
            <p:cNvSpPr>
              <a:spLocks noChangeShapeType="1"/>
            </p:cNvSpPr>
            <p:nvPr/>
          </p:nvSpPr>
          <p:spPr bwMode="auto">
            <a:xfrm flipV="1">
              <a:off x="3808"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1" name="Line 26"/>
            <p:cNvSpPr>
              <a:spLocks noChangeShapeType="1"/>
            </p:cNvSpPr>
            <p:nvPr/>
          </p:nvSpPr>
          <p:spPr bwMode="auto">
            <a:xfrm flipV="1">
              <a:off x="4008"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2" name="Line 27"/>
            <p:cNvSpPr>
              <a:spLocks noChangeShapeType="1"/>
            </p:cNvSpPr>
            <p:nvPr/>
          </p:nvSpPr>
          <p:spPr bwMode="auto">
            <a:xfrm flipV="1">
              <a:off x="4208"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3" name="Rectangle 28"/>
            <p:cNvSpPr>
              <a:spLocks noChangeArrowheads="1"/>
            </p:cNvSpPr>
            <p:nvPr/>
          </p:nvSpPr>
          <p:spPr bwMode="auto">
            <a:xfrm>
              <a:off x="4115" y="3557"/>
              <a:ext cx="23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40</a:t>
              </a:r>
              <a:endParaRPr lang="en-US" sz="2000">
                <a:latin typeface="Arial"/>
                <a:cs typeface="Arial"/>
              </a:endParaRPr>
            </a:p>
          </p:txBody>
        </p:sp>
        <p:sp>
          <p:nvSpPr>
            <p:cNvPr id="14454" name="Line 29"/>
            <p:cNvSpPr>
              <a:spLocks noChangeShapeType="1"/>
            </p:cNvSpPr>
            <p:nvPr/>
          </p:nvSpPr>
          <p:spPr bwMode="auto">
            <a:xfrm flipV="1">
              <a:off x="4408"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5" name="Line 30"/>
            <p:cNvSpPr>
              <a:spLocks noChangeShapeType="1"/>
            </p:cNvSpPr>
            <p:nvPr/>
          </p:nvSpPr>
          <p:spPr bwMode="auto">
            <a:xfrm flipV="1">
              <a:off x="460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6" name="Line 31"/>
            <p:cNvSpPr>
              <a:spLocks noChangeShapeType="1"/>
            </p:cNvSpPr>
            <p:nvPr/>
          </p:nvSpPr>
          <p:spPr bwMode="auto">
            <a:xfrm flipV="1">
              <a:off x="480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7" name="Line 32"/>
            <p:cNvSpPr>
              <a:spLocks noChangeShapeType="1"/>
            </p:cNvSpPr>
            <p:nvPr/>
          </p:nvSpPr>
          <p:spPr bwMode="auto">
            <a:xfrm flipV="1">
              <a:off x="5000"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8" name="Line 33"/>
            <p:cNvSpPr>
              <a:spLocks noChangeShapeType="1"/>
            </p:cNvSpPr>
            <p:nvPr/>
          </p:nvSpPr>
          <p:spPr bwMode="auto">
            <a:xfrm flipV="1">
              <a:off x="5200"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59" name="Rectangle 34"/>
            <p:cNvSpPr>
              <a:spLocks noChangeArrowheads="1"/>
            </p:cNvSpPr>
            <p:nvPr/>
          </p:nvSpPr>
          <p:spPr bwMode="auto">
            <a:xfrm>
              <a:off x="5108" y="3557"/>
              <a:ext cx="23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50</a:t>
              </a:r>
              <a:endParaRPr lang="en-US" sz="2000">
                <a:latin typeface="Arial"/>
                <a:cs typeface="Arial"/>
              </a:endParaRPr>
            </a:p>
          </p:txBody>
        </p:sp>
        <p:sp>
          <p:nvSpPr>
            <p:cNvPr id="14460" name="Line 35"/>
            <p:cNvSpPr>
              <a:spLocks noChangeShapeType="1"/>
            </p:cNvSpPr>
            <p:nvPr/>
          </p:nvSpPr>
          <p:spPr bwMode="auto">
            <a:xfrm flipV="1">
              <a:off x="539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1" name="Line 36"/>
            <p:cNvSpPr>
              <a:spLocks noChangeShapeType="1"/>
            </p:cNvSpPr>
            <p:nvPr/>
          </p:nvSpPr>
          <p:spPr bwMode="auto">
            <a:xfrm flipV="1">
              <a:off x="559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2" name="Line 37"/>
            <p:cNvSpPr>
              <a:spLocks noChangeShapeType="1"/>
            </p:cNvSpPr>
            <p:nvPr/>
          </p:nvSpPr>
          <p:spPr bwMode="auto">
            <a:xfrm flipV="1">
              <a:off x="579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3" name="Line 38"/>
            <p:cNvSpPr>
              <a:spLocks noChangeShapeType="1"/>
            </p:cNvSpPr>
            <p:nvPr/>
          </p:nvSpPr>
          <p:spPr bwMode="auto">
            <a:xfrm flipV="1">
              <a:off x="5992"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4" name="Line 39"/>
            <p:cNvSpPr>
              <a:spLocks noChangeShapeType="1"/>
            </p:cNvSpPr>
            <p:nvPr/>
          </p:nvSpPr>
          <p:spPr bwMode="auto">
            <a:xfrm flipV="1">
              <a:off x="6184" y="3497"/>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5" name="Rectangle 40"/>
            <p:cNvSpPr>
              <a:spLocks noChangeArrowheads="1"/>
            </p:cNvSpPr>
            <p:nvPr/>
          </p:nvSpPr>
          <p:spPr bwMode="auto">
            <a:xfrm>
              <a:off x="6093" y="3557"/>
              <a:ext cx="235"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60</a:t>
              </a:r>
              <a:endParaRPr lang="en-US" sz="2000">
                <a:latin typeface="Arial"/>
                <a:cs typeface="Arial"/>
              </a:endParaRPr>
            </a:p>
          </p:txBody>
        </p:sp>
        <p:sp>
          <p:nvSpPr>
            <p:cNvPr id="14466" name="Line 41"/>
            <p:cNvSpPr>
              <a:spLocks noChangeShapeType="1"/>
            </p:cNvSpPr>
            <p:nvPr/>
          </p:nvSpPr>
          <p:spPr bwMode="auto">
            <a:xfrm flipV="1">
              <a:off x="638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7" name="Line 42"/>
            <p:cNvSpPr>
              <a:spLocks noChangeShapeType="1"/>
            </p:cNvSpPr>
            <p:nvPr/>
          </p:nvSpPr>
          <p:spPr bwMode="auto">
            <a:xfrm flipV="1">
              <a:off x="658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8" name="Line 43"/>
            <p:cNvSpPr>
              <a:spLocks noChangeShapeType="1"/>
            </p:cNvSpPr>
            <p:nvPr/>
          </p:nvSpPr>
          <p:spPr bwMode="auto">
            <a:xfrm flipV="1">
              <a:off x="6784"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69" name="Line 44"/>
            <p:cNvSpPr>
              <a:spLocks noChangeShapeType="1"/>
            </p:cNvSpPr>
            <p:nvPr/>
          </p:nvSpPr>
          <p:spPr bwMode="auto">
            <a:xfrm flipV="1">
              <a:off x="6976" y="3505"/>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0" name="Line 45"/>
            <p:cNvSpPr>
              <a:spLocks noChangeShapeType="1"/>
            </p:cNvSpPr>
            <p:nvPr/>
          </p:nvSpPr>
          <p:spPr bwMode="auto">
            <a:xfrm>
              <a:off x="104" y="3529"/>
              <a:ext cx="691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1" name="Line 46"/>
            <p:cNvSpPr>
              <a:spLocks noChangeShapeType="1"/>
            </p:cNvSpPr>
            <p:nvPr/>
          </p:nvSpPr>
          <p:spPr bwMode="auto">
            <a:xfrm>
              <a:off x="248" y="4201"/>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2" name="Rectangle 47"/>
            <p:cNvSpPr>
              <a:spLocks noChangeArrowheads="1"/>
            </p:cNvSpPr>
            <p:nvPr/>
          </p:nvSpPr>
          <p:spPr bwMode="auto">
            <a:xfrm>
              <a:off x="14" y="3723"/>
              <a:ext cx="6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latin typeface="Arial"/>
                  <a:cs typeface="Arial"/>
                </a:rPr>
                <a:t>-</a:t>
              </a:r>
              <a:endParaRPr lang="en-US">
                <a:latin typeface="Arial"/>
                <a:cs typeface="Arial"/>
              </a:endParaRPr>
            </a:p>
          </p:txBody>
        </p:sp>
        <p:sp>
          <p:nvSpPr>
            <p:cNvPr id="14473" name="Rectangle 48"/>
            <p:cNvSpPr>
              <a:spLocks noChangeArrowheads="1"/>
            </p:cNvSpPr>
            <p:nvPr/>
          </p:nvSpPr>
          <p:spPr bwMode="auto">
            <a:xfrm>
              <a:off x="92" y="3771"/>
              <a:ext cx="11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1</a:t>
              </a:r>
              <a:endParaRPr lang="en-US" sz="2000">
                <a:latin typeface="Arial"/>
                <a:cs typeface="Arial"/>
              </a:endParaRPr>
            </a:p>
          </p:txBody>
        </p:sp>
        <p:sp>
          <p:nvSpPr>
            <p:cNvPr id="14474" name="Line 49"/>
            <p:cNvSpPr>
              <a:spLocks noChangeShapeType="1"/>
            </p:cNvSpPr>
            <p:nvPr/>
          </p:nvSpPr>
          <p:spPr bwMode="auto">
            <a:xfrm>
              <a:off x="248" y="4065"/>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5" name="Line 50"/>
            <p:cNvSpPr>
              <a:spLocks noChangeShapeType="1"/>
            </p:cNvSpPr>
            <p:nvPr/>
          </p:nvSpPr>
          <p:spPr bwMode="auto">
            <a:xfrm>
              <a:off x="248" y="3929"/>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6" name="Line 51"/>
            <p:cNvSpPr>
              <a:spLocks noChangeShapeType="1"/>
            </p:cNvSpPr>
            <p:nvPr/>
          </p:nvSpPr>
          <p:spPr bwMode="auto">
            <a:xfrm>
              <a:off x="248" y="379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7" name="Line 52"/>
            <p:cNvSpPr>
              <a:spLocks noChangeShapeType="1"/>
            </p:cNvSpPr>
            <p:nvPr/>
          </p:nvSpPr>
          <p:spPr bwMode="auto">
            <a:xfrm>
              <a:off x="248" y="3665"/>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8" name="Line 53"/>
            <p:cNvSpPr>
              <a:spLocks noChangeShapeType="1"/>
            </p:cNvSpPr>
            <p:nvPr/>
          </p:nvSpPr>
          <p:spPr bwMode="auto">
            <a:xfrm>
              <a:off x="248" y="3529"/>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79" name="Line 54"/>
            <p:cNvSpPr>
              <a:spLocks noChangeShapeType="1"/>
            </p:cNvSpPr>
            <p:nvPr/>
          </p:nvSpPr>
          <p:spPr bwMode="auto">
            <a:xfrm>
              <a:off x="248" y="339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0" name="Line 55"/>
            <p:cNvSpPr>
              <a:spLocks noChangeShapeType="1"/>
            </p:cNvSpPr>
            <p:nvPr/>
          </p:nvSpPr>
          <p:spPr bwMode="auto">
            <a:xfrm>
              <a:off x="248" y="3257"/>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1" name="Line 56"/>
            <p:cNvSpPr>
              <a:spLocks noChangeShapeType="1"/>
            </p:cNvSpPr>
            <p:nvPr/>
          </p:nvSpPr>
          <p:spPr bwMode="auto">
            <a:xfrm>
              <a:off x="248" y="3121"/>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2" name="Line 57"/>
            <p:cNvSpPr>
              <a:spLocks noChangeShapeType="1"/>
            </p:cNvSpPr>
            <p:nvPr/>
          </p:nvSpPr>
          <p:spPr bwMode="auto">
            <a:xfrm>
              <a:off x="248" y="2985"/>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3" name="Line 58"/>
            <p:cNvSpPr>
              <a:spLocks noChangeShapeType="1"/>
            </p:cNvSpPr>
            <p:nvPr/>
          </p:nvSpPr>
          <p:spPr bwMode="auto">
            <a:xfrm>
              <a:off x="248" y="2849"/>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4" name="Rectangle 59"/>
            <p:cNvSpPr>
              <a:spLocks noChangeArrowheads="1"/>
            </p:cNvSpPr>
            <p:nvPr/>
          </p:nvSpPr>
          <p:spPr bwMode="auto">
            <a:xfrm>
              <a:off x="77" y="2519"/>
              <a:ext cx="11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1</a:t>
              </a:r>
              <a:endParaRPr lang="en-US" sz="2000">
                <a:latin typeface="Arial"/>
                <a:cs typeface="Arial"/>
              </a:endParaRPr>
            </a:p>
          </p:txBody>
        </p:sp>
        <p:sp>
          <p:nvSpPr>
            <p:cNvPr id="14485" name="Line 60"/>
            <p:cNvSpPr>
              <a:spLocks noChangeShapeType="1"/>
            </p:cNvSpPr>
            <p:nvPr/>
          </p:nvSpPr>
          <p:spPr bwMode="auto">
            <a:xfrm>
              <a:off x="248" y="271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6" name="Line 61"/>
            <p:cNvSpPr>
              <a:spLocks noChangeShapeType="1"/>
            </p:cNvSpPr>
            <p:nvPr/>
          </p:nvSpPr>
          <p:spPr bwMode="auto">
            <a:xfrm>
              <a:off x="248" y="2577"/>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7" name="Line 62"/>
            <p:cNvSpPr>
              <a:spLocks noChangeShapeType="1"/>
            </p:cNvSpPr>
            <p:nvPr/>
          </p:nvSpPr>
          <p:spPr bwMode="auto">
            <a:xfrm>
              <a:off x="248" y="2441"/>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8" name="Line 63"/>
            <p:cNvSpPr>
              <a:spLocks noChangeShapeType="1"/>
            </p:cNvSpPr>
            <p:nvPr/>
          </p:nvSpPr>
          <p:spPr bwMode="auto">
            <a:xfrm>
              <a:off x="248" y="2305"/>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89" name="Line 64"/>
            <p:cNvSpPr>
              <a:spLocks noChangeShapeType="1"/>
            </p:cNvSpPr>
            <p:nvPr/>
          </p:nvSpPr>
          <p:spPr bwMode="auto">
            <a:xfrm>
              <a:off x="248" y="2169"/>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0" name="Rectangle 65"/>
            <p:cNvSpPr>
              <a:spLocks noChangeArrowheads="1"/>
            </p:cNvSpPr>
            <p:nvPr/>
          </p:nvSpPr>
          <p:spPr bwMode="auto">
            <a:xfrm>
              <a:off x="77" y="1839"/>
              <a:ext cx="11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2</a:t>
              </a:r>
              <a:endParaRPr lang="en-US" sz="2000">
                <a:latin typeface="Arial"/>
                <a:cs typeface="Arial"/>
              </a:endParaRPr>
            </a:p>
          </p:txBody>
        </p:sp>
        <p:sp>
          <p:nvSpPr>
            <p:cNvPr id="14491" name="Line 66"/>
            <p:cNvSpPr>
              <a:spLocks noChangeShapeType="1"/>
            </p:cNvSpPr>
            <p:nvPr/>
          </p:nvSpPr>
          <p:spPr bwMode="auto">
            <a:xfrm>
              <a:off x="248" y="203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2" name="Line 67"/>
            <p:cNvSpPr>
              <a:spLocks noChangeShapeType="1"/>
            </p:cNvSpPr>
            <p:nvPr/>
          </p:nvSpPr>
          <p:spPr bwMode="auto">
            <a:xfrm>
              <a:off x="248" y="1897"/>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3" name="Line 68"/>
            <p:cNvSpPr>
              <a:spLocks noChangeShapeType="1"/>
            </p:cNvSpPr>
            <p:nvPr/>
          </p:nvSpPr>
          <p:spPr bwMode="auto">
            <a:xfrm>
              <a:off x="248" y="1761"/>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4" name="Line 69"/>
            <p:cNvSpPr>
              <a:spLocks noChangeShapeType="1"/>
            </p:cNvSpPr>
            <p:nvPr/>
          </p:nvSpPr>
          <p:spPr bwMode="auto">
            <a:xfrm>
              <a:off x="248" y="1625"/>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5" name="Line 70"/>
            <p:cNvSpPr>
              <a:spLocks noChangeShapeType="1"/>
            </p:cNvSpPr>
            <p:nvPr/>
          </p:nvSpPr>
          <p:spPr bwMode="auto">
            <a:xfrm>
              <a:off x="248" y="1489"/>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6" name="Rectangle 71"/>
            <p:cNvSpPr>
              <a:spLocks noChangeArrowheads="1"/>
            </p:cNvSpPr>
            <p:nvPr/>
          </p:nvSpPr>
          <p:spPr bwMode="auto">
            <a:xfrm>
              <a:off x="77" y="1159"/>
              <a:ext cx="11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3</a:t>
              </a:r>
              <a:endParaRPr lang="en-US" sz="2000">
                <a:latin typeface="Arial"/>
                <a:cs typeface="Arial"/>
              </a:endParaRPr>
            </a:p>
          </p:txBody>
        </p:sp>
        <p:sp>
          <p:nvSpPr>
            <p:cNvPr id="14497" name="Line 72"/>
            <p:cNvSpPr>
              <a:spLocks noChangeShapeType="1"/>
            </p:cNvSpPr>
            <p:nvPr/>
          </p:nvSpPr>
          <p:spPr bwMode="auto">
            <a:xfrm>
              <a:off x="248" y="135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8" name="Line 73"/>
            <p:cNvSpPr>
              <a:spLocks noChangeShapeType="1"/>
            </p:cNvSpPr>
            <p:nvPr/>
          </p:nvSpPr>
          <p:spPr bwMode="auto">
            <a:xfrm>
              <a:off x="248" y="1217"/>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99" name="Line 74"/>
            <p:cNvSpPr>
              <a:spLocks noChangeShapeType="1"/>
            </p:cNvSpPr>
            <p:nvPr/>
          </p:nvSpPr>
          <p:spPr bwMode="auto">
            <a:xfrm>
              <a:off x="248" y="1081"/>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500" name="Line 75"/>
            <p:cNvSpPr>
              <a:spLocks noChangeShapeType="1"/>
            </p:cNvSpPr>
            <p:nvPr/>
          </p:nvSpPr>
          <p:spPr bwMode="auto">
            <a:xfrm>
              <a:off x="248" y="953"/>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501" name="Line 76"/>
            <p:cNvSpPr>
              <a:spLocks noChangeShapeType="1"/>
            </p:cNvSpPr>
            <p:nvPr/>
          </p:nvSpPr>
          <p:spPr bwMode="auto">
            <a:xfrm>
              <a:off x="248" y="817"/>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502" name="Rectangle 77"/>
            <p:cNvSpPr>
              <a:spLocks noChangeArrowheads="1"/>
            </p:cNvSpPr>
            <p:nvPr/>
          </p:nvSpPr>
          <p:spPr bwMode="auto">
            <a:xfrm>
              <a:off x="77" y="487"/>
              <a:ext cx="11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4</a:t>
              </a:r>
              <a:endParaRPr lang="en-US" sz="2000">
                <a:latin typeface="Arial"/>
                <a:cs typeface="Arial"/>
              </a:endParaRPr>
            </a:p>
          </p:txBody>
        </p:sp>
        <p:sp>
          <p:nvSpPr>
            <p:cNvPr id="14503" name="Line 78"/>
            <p:cNvSpPr>
              <a:spLocks noChangeShapeType="1"/>
            </p:cNvSpPr>
            <p:nvPr/>
          </p:nvSpPr>
          <p:spPr bwMode="auto">
            <a:xfrm>
              <a:off x="248" y="681"/>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504" name="Rectangle 83"/>
            <p:cNvSpPr>
              <a:spLocks noChangeArrowheads="1"/>
            </p:cNvSpPr>
            <p:nvPr/>
          </p:nvSpPr>
          <p:spPr bwMode="auto">
            <a:xfrm>
              <a:off x="132" y="45"/>
              <a:ext cx="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a:latin typeface="Arial"/>
                <a:cs typeface="Arial"/>
              </a:endParaRPr>
            </a:p>
          </p:txBody>
        </p:sp>
        <p:sp>
          <p:nvSpPr>
            <p:cNvPr id="14505" name="Line 85"/>
            <p:cNvSpPr>
              <a:spLocks noChangeShapeType="1"/>
            </p:cNvSpPr>
            <p:nvPr/>
          </p:nvSpPr>
          <p:spPr bwMode="auto">
            <a:xfrm flipV="1">
              <a:off x="248" y="672"/>
              <a:ext cx="1" cy="36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41" name="Rectangle 16"/>
            <p:cNvSpPr>
              <a:spLocks noChangeArrowheads="1"/>
            </p:cNvSpPr>
            <p:nvPr/>
          </p:nvSpPr>
          <p:spPr bwMode="auto">
            <a:xfrm>
              <a:off x="2132" y="3557"/>
              <a:ext cx="235" cy="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solidFill>
                    <a:srgbClr val="000000"/>
                  </a:solidFill>
                  <a:latin typeface="Arial"/>
                  <a:cs typeface="Arial"/>
                </a:rPr>
                <a:t>20</a:t>
              </a:r>
              <a:endParaRPr lang="en-US" sz="2000" dirty="0">
                <a:latin typeface="Arial"/>
                <a:cs typeface="Arial"/>
              </a:endParaRPr>
            </a:p>
          </p:txBody>
        </p:sp>
      </p:grpSp>
      <p:sp>
        <p:nvSpPr>
          <p:cNvPr id="14347" name="Rectangle 59"/>
          <p:cNvSpPr>
            <a:spLocks noChangeArrowheads="1"/>
          </p:cNvSpPr>
          <p:nvPr/>
        </p:nvSpPr>
        <p:spPr bwMode="auto">
          <a:xfrm>
            <a:off x="717918" y="999440"/>
            <a:ext cx="142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4</a:t>
            </a:r>
            <a:endParaRPr lang="en-US" sz="4400">
              <a:latin typeface="Arial"/>
              <a:cs typeface="Arial"/>
            </a:endParaRPr>
          </a:p>
        </p:txBody>
      </p:sp>
      <p:sp>
        <p:nvSpPr>
          <p:cNvPr id="14348" name="TextBox 12"/>
          <p:cNvSpPr txBox="1">
            <a:spLocks noChangeArrowheads="1"/>
          </p:cNvSpPr>
          <p:nvPr/>
        </p:nvSpPr>
        <p:spPr bwMode="auto">
          <a:xfrm>
            <a:off x="5174946" y="1133719"/>
            <a:ext cx="249464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err="1">
                <a:solidFill>
                  <a:srgbClr val="0000FF"/>
                </a:solidFill>
                <a:latin typeface="Arial"/>
                <a:cs typeface="Arial"/>
              </a:rPr>
              <a:t>Phanerazoic</a:t>
            </a:r>
            <a:r>
              <a:rPr lang="en-US" dirty="0">
                <a:solidFill>
                  <a:srgbClr val="0000FF"/>
                </a:solidFill>
                <a:latin typeface="Arial"/>
                <a:cs typeface="Arial"/>
              </a:rPr>
              <a:t> eon</a:t>
            </a:r>
            <a:endParaRPr lang="en-US" sz="1800" dirty="0">
              <a:solidFill>
                <a:srgbClr val="0000FF"/>
              </a:solidFill>
              <a:latin typeface="Arial"/>
              <a:cs typeface="Arial"/>
            </a:endParaRPr>
          </a:p>
        </p:txBody>
      </p:sp>
      <p:sp>
        <p:nvSpPr>
          <p:cNvPr id="14362" name="Freeform 3"/>
          <p:cNvSpPr>
            <a:spLocks/>
          </p:cNvSpPr>
          <p:nvPr/>
        </p:nvSpPr>
        <p:spPr bwMode="auto">
          <a:xfrm>
            <a:off x="6448163" y="2284002"/>
            <a:ext cx="140189" cy="1278147"/>
          </a:xfrm>
          <a:custGeom>
            <a:avLst/>
            <a:gdLst>
              <a:gd name="T0" fmla="*/ 0 w 168"/>
              <a:gd name="T1" fmla="*/ 1776 h 3104"/>
              <a:gd name="T2" fmla="*/ 0 w 168"/>
              <a:gd name="T3" fmla="*/ 2176 h 3104"/>
              <a:gd name="T4" fmla="*/ 0 w 168"/>
              <a:gd name="T5" fmla="*/ 688 h 3104"/>
              <a:gd name="T6" fmla="*/ 0 w 168"/>
              <a:gd name="T7" fmla="*/ 176 h 3104"/>
              <a:gd name="T8" fmla="*/ 0 w 168"/>
              <a:gd name="T9" fmla="*/ 800 h 3104"/>
              <a:gd name="T10" fmla="*/ 0 w 168"/>
              <a:gd name="T11" fmla="*/ 288 h 3104"/>
              <a:gd name="T12" fmla="*/ 0 w 168"/>
              <a:gd name="T13" fmla="*/ 504 h 3104"/>
              <a:gd name="T14" fmla="*/ 0 w 168"/>
              <a:gd name="T15" fmla="*/ 432 h 3104"/>
              <a:gd name="T16" fmla="*/ 0 w 168"/>
              <a:gd name="T17" fmla="*/ 256 h 3104"/>
              <a:gd name="T18" fmla="*/ 0 w 168"/>
              <a:gd name="T19" fmla="*/ 576 h 3104"/>
              <a:gd name="T20" fmla="*/ 0 w 168"/>
              <a:gd name="T21" fmla="*/ 504 h 3104"/>
              <a:gd name="T22" fmla="*/ 0 w 168"/>
              <a:gd name="T23" fmla="*/ 256 h 3104"/>
              <a:gd name="T24" fmla="*/ 0 w 168"/>
              <a:gd name="T25" fmla="*/ 176 h 3104"/>
              <a:gd name="T26" fmla="*/ 112 w 168"/>
              <a:gd name="T27" fmla="*/ 872 h 3104"/>
              <a:gd name="T28" fmla="*/ 112 w 168"/>
              <a:gd name="T29" fmla="*/ 1232 h 3104"/>
              <a:gd name="T30" fmla="*/ 120 w 168"/>
              <a:gd name="T31" fmla="*/ 176 h 3104"/>
              <a:gd name="T32" fmla="*/ 120 w 168"/>
              <a:gd name="T33" fmla="*/ 0 h 3104"/>
              <a:gd name="T34" fmla="*/ 128 w 168"/>
              <a:gd name="T35" fmla="*/ 904 h 3104"/>
              <a:gd name="T36" fmla="*/ 128 w 168"/>
              <a:gd name="T37" fmla="*/ 1016 h 3104"/>
              <a:gd name="T38" fmla="*/ 128 w 168"/>
              <a:gd name="T39" fmla="*/ 688 h 3104"/>
              <a:gd name="T40" fmla="*/ 128 w 168"/>
              <a:gd name="T41" fmla="*/ 1056 h 3104"/>
              <a:gd name="T42" fmla="*/ 128 w 168"/>
              <a:gd name="T43" fmla="*/ 1200 h 3104"/>
              <a:gd name="T44" fmla="*/ 128 w 168"/>
              <a:gd name="T45" fmla="*/ 1088 h 3104"/>
              <a:gd name="T46" fmla="*/ 128 w 168"/>
              <a:gd name="T47" fmla="*/ 1128 h 3104"/>
              <a:gd name="T48" fmla="*/ 128 w 168"/>
              <a:gd name="T49" fmla="*/ 1016 h 3104"/>
              <a:gd name="T50" fmla="*/ 128 w 168"/>
              <a:gd name="T51" fmla="*/ 1376 h 3104"/>
              <a:gd name="T52" fmla="*/ 128 w 168"/>
              <a:gd name="T53" fmla="*/ 1528 h 3104"/>
              <a:gd name="T54" fmla="*/ 128 w 168"/>
              <a:gd name="T55" fmla="*/ 904 h 3104"/>
              <a:gd name="T56" fmla="*/ 128 w 168"/>
              <a:gd name="T57" fmla="*/ 1376 h 3104"/>
              <a:gd name="T58" fmla="*/ 128 w 168"/>
              <a:gd name="T59" fmla="*/ 1200 h 3104"/>
              <a:gd name="T60" fmla="*/ 128 w 168"/>
              <a:gd name="T61" fmla="*/ 872 h 3104"/>
              <a:gd name="T62" fmla="*/ 128 w 168"/>
              <a:gd name="T63" fmla="*/ 976 h 3104"/>
              <a:gd name="T64" fmla="*/ 128 w 168"/>
              <a:gd name="T65" fmla="*/ 472 h 3104"/>
              <a:gd name="T66" fmla="*/ 128 w 168"/>
              <a:gd name="T67" fmla="*/ 800 h 3104"/>
              <a:gd name="T68" fmla="*/ 128 w 168"/>
              <a:gd name="T69" fmla="*/ 1016 h 3104"/>
              <a:gd name="T70" fmla="*/ 128 w 168"/>
              <a:gd name="T71" fmla="*/ 360 h 3104"/>
              <a:gd name="T72" fmla="*/ 128 w 168"/>
              <a:gd name="T73" fmla="*/ 976 h 3104"/>
              <a:gd name="T74" fmla="*/ 128 w 168"/>
              <a:gd name="T75" fmla="*/ 1088 h 3104"/>
              <a:gd name="T76" fmla="*/ 128 w 168"/>
              <a:gd name="T77" fmla="*/ 688 h 3104"/>
              <a:gd name="T78" fmla="*/ 128 w 168"/>
              <a:gd name="T79" fmla="*/ 728 h 3104"/>
              <a:gd name="T80" fmla="*/ 128 w 168"/>
              <a:gd name="T81" fmla="*/ 800 h 3104"/>
              <a:gd name="T82" fmla="*/ 128 w 168"/>
              <a:gd name="T83" fmla="*/ 1088 h 3104"/>
              <a:gd name="T84" fmla="*/ 128 w 168"/>
              <a:gd name="T85" fmla="*/ 616 h 3104"/>
              <a:gd name="T86" fmla="*/ 128 w 168"/>
              <a:gd name="T87" fmla="*/ 504 h 3104"/>
              <a:gd name="T88" fmla="*/ 128 w 168"/>
              <a:gd name="T89" fmla="*/ 1160 h 3104"/>
              <a:gd name="T90" fmla="*/ 128 w 168"/>
              <a:gd name="T91" fmla="*/ 1088 h 3104"/>
              <a:gd name="T92" fmla="*/ 128 w 168"/>
              <a:gd name="T93" fmla="*/ 1344 h 3104"/>
              <a:gd name="T94" fmla="*/ 128 w 168"/>
              <a:gd name="T95" fmla="*/ 1128 h 3104"/>
              <a:gd name="T96" fmla="*/ 128 w 168"/>
              <a:gd name="T97" fmla="*/ 688 h 3104"/>
              <a:gd name="T98" fmla="*/ 128 w 168"/>
              <a:gd name="T99" fmla="*/ 504 h 3104"/>
              <a:gd name="T100" fmla="*/ 128 w 168"/>
              <a:gd name="T101" fmla="*/ 904 h 3104"/>
              <a:gd name="T102" fmla="*/ 128 w 168"/>
              <a:gd name="T103" fmla="*/ 872 h 3104"/>
              <a:gd name="T104" fmla="*/ 128 w 168"/>
              <a:gd name="T105" fmla="*/ 832 h 3104"/>
              <a:gd name="T106" fmla="*/ 168 w 168"/>
              <a:gd name="T107" fmla="*/ 1016 h 3104"/>
              <a:gd name="T108" fmla="*/ 168 w 168"/>
              <a:gd name="T109" fmla="*/ 360 h 3104"/>
              <a:gd name="T110" fmla="*/ 168 w 168"/>
              <a:gd name="T111" fmla="*/ 176 h 3104"/>
              <a:gd name="T112" fmla="*/ 168 w 168"/>
              <a:gd name="T113" fmla="*/ 432 h 31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 h="3104">
                <a:moveTo>
                  <a:pt x="0" y="3104"/>
                </a:moveTo>
                <a:lnTo>
                  <a:pt x="0" y="2904"/>
                </a:lnTo>
                <a:lnTo>
                  <a:pt x="0" y="1232"/>
                </a:lnTo>
                <a:lnTo>
                  <a:pt x="0" y="1776"/>
                </a:lnTo>
                <a:lnTo>
                  <a:pt x="0" y="1344"/>
                </a:lnTo>
                <a:lnTo>
                  <a:pt x="0" y="800"/>
                </a:lnTo>
                <a:lnTo>
                  <a:pt x="0" y="3016"/>
                </a:lnTo>
                <a:lnTo>
                  <a:pt x="0" y="2176"/>
                </a:lnTo>
                <a:lnTo>
                  <a:pt x="0" y="2432"/>
                </a:lnTo>
                <a:lnTo>
                  <a:pt x="0" y="1456"/>
                </a:lnTo>
                <a:lnTo>
                  <a:pt x="0" y="1344"/>
                </a:lnTo>
                <a:lnTo>
                  <a:pt x="0" y="688"/>
                </a:lnTo>
                <a:lnTo>
                  <a:pt x="0" y="1344"/>
                </a:lnTo>
                <a:lnTo>
                  <a:pt x="0" y="360"/>
                </a:lnTo>
                <a:lnTo>
                  <a:pt x="0" y="432"/>
                </a:lnTo>
                <a:lnTo>
                  <a:pt x="0" y="176"/>
                </a:lnTo>
                <a:lnTo>
                  <a:pt x="0" y="216"/>
                </a:lnTo>
                <a:lnTo>
                  <a:pt x="0" y="176"/>
                </a:lnTo>
                <a:lnTo>
                  <a:pt x="0" y="216"/>
                </a:lnTo>
                <a:lnTo>
                  <a:pt x="0" y="800"/>
                </a:lnTo>
                <a:lnTo>
                  <a:pt x="0" y="216"/>
                </a:lnTo>
                <a:lnTo>
                  <a:pt x="0" y="400"/>
                </a:lnTo>
                <a:lnTo>
                  <a:pt x="0" y="0"/>
                </a:lnTo>
                <a:lnTo>
                  <a:pt x="0" y="288"/>
                </a:lnTo>
                <a:lnTo>
                  <a:pt x="0" y="104"/>
                </a:lnTo>
                <a:lnTo>
                  <a:pt x="0" y="0"/>
                </a:lnTo>
                <a:lnTo>
                  <a:pt x="0" y="288"/>
                </a:lnTo>
                <a:lnTo>
                  <a:pt x="0" y="504"/>
                </a:lnTo>
                <a:lnTo>
                  <a:pt x="0" y="400"/>
                </a:lnTo>
                <a:lnTo>
                  <a:pt x="0" y="328"/>
                </a:lnTo>
                <a:lnTo>
                  <a:pt x="0" y="432"/>
                </a:lnTo>
                <a:lnTo>
                  <a:pt x="0" y="256"/>
                </a:lnTo>
                <a:lnTo>
                  <a:pt x="0" y="504"/>
                </a:lnTo>
                <a:lnTo>
                  <a:pt x="0" y="432"/>
                </a:lnTo>
                <a:lnTo>
                  <a:pt x="0" y="256"/>
                </a:lnTo>
                <a:lnTo>
                  <a:pt x="0" y="616"/>
                </a:lnTo>
                <a:lnTo>
                  <a:pt x="0" y="576"/>
                </a:lnTo>
                <a:lnTo>
                  <a:pt x="0" y="360"/>
                </a:lnTo>
                <a:lnTo>
                  <a:pt x="0" y="1160"/>
                </a:lnTo>
                <a:lnTo>
                  <a:pt x="0" y="504"/>
                </a:lnTo>
                <a:lnTo>
                  <a:pt x="0" y="288"/>
                </a:lnTo>
                <a:lnTo>
                  <a:pt x="0" y="328"/>
                </a:lnTo>
                <a:lnTo>
                  <a:pt x="0" y="256"/>
                </a:lnTo>
                <a:lnTo>
                  <a:pt x="0" y="400"/>
                </a:lnTo>
                <a:lnTo>
                  <a:pt x="0" y="216"/>
                </a:lnTo>
                <a:lnTo>
                  <a:pt x="0" y="144"/>
                </a:lnTo>
                <a:lnTo>
                  <a:pt x="0" y="176"/>
                </a:lnTo>
                <a:lnTo>
                  <a:pt x="0" y="256"/>
                </a:lnTo>
                <a:lnTo>
                  <a:pt x="0" y="176"/>
                </a:lnTo>
                <a:lnTo>
                  <a:pt x="112" y="576"/>
                </a:lnTo>
                <a:lnTo>
                  <a:pt x="112" y="872"/>
                </a:lnTo>
                <a:lnTo>
                  <a:pt x="112" y="0"/>
                </a:lnTo>
                <a:lnTo>
                  <a:pt x="112" y="688"/>
                </a:lnTo>
                <a:lnTo>
                  <a:pt x="112" y="728"/>
                </a:lnTo>
                <a:lnTo>
                  <a:pt x="112" y="1232"/>
                </a:lnTo>
                <a:lnTo>
                  <a:pt x="112" y="904"/>
                </a:lnTo>
                <a:lnTo>
                  <a:pt x="112" y="432"/>
                </a:lnTo>
                <a:lnTo>
                  <a:pt x="112" y="944"/>
                </a:lnTo>
                <a:lnTo>
                  <a:pt x="120" y="176"/>
                </a:lnTo>
                <a:lnTo>
                  <a:pt x="120" y="32"/>
                </a:lnTo>
                <a:lnTo>
                  <a:pt x="120" y="72"/>
                </a:lnTo>
                <a:lnTo>
                  <a:pt x="120" y="0"/>
                </a:lnTo>
                <a:lnTo>
                  <a:pt x="120" y="32"/>
                </a:lnTo>
                <a:lnTo>
                  <a:pt x="128" y="800"/>
                </a:lnTo>
                <a:lnTo>
                  <a:pt x="128" y="904"/>
                </a:lnTo>
                <a:lnTo>
                  <a:pt x="128" y="1056"/>
                </a:lnTo>
                <a:lnTo>
                  <a:pt x="128" y="976"/>
                </a:lnTo>
                <a:lnTo>
                  <a:pt x="128" y="1456"/>
                </a:lnTo>
                <a:lnTo>
                  <a:pt x="128" y="1016"/>
                </a:lnTo>
                <a:lnTo>
                  <a:pt x="128" y="944"/>
                </a:lnTo>
                <a:lnTo>
                  <a:pt x="128" y="976"/>
                </a:lnTo>
                <a:lnTo>
                  <a:pt x="128" y="1928"/>
                </a:lnTo>
                <a:lnTo>
                  <a:pt x="128" y="688"/>
                </a:lnTo>
                <a:lnTo>
                  <a:pt x="128" y="872"/>
                </a:lnTo>
                <a:lnTo>
                  <a:pt x="128" y="1128"/>
                </a:lnTo>
                <a:lnTo>
                  <a:pt x="128" y="904"/>
                </a:lnTo>
                <a:lnTo>
                  <a:pt x="128" y="1056"/>
                </a:lnTo>
                <a:lnTo>
                  <a:pt x="128" y="832"/>
                </a:lnTo>
                <a:lnTo>
                  <a:pt x="128" y="1376"/>
                </a:lnTo>
                <a:lnTo>
                  <a:pt x="128" y="504"/>
                </a:lnTo>
                <a:lnTo>
                  <a:pt x="128" y="1200"/>
                </a:lnTo>
                <a:lnTo>
                  <a:pt x="128" y="760"/>
                </a:lnTo>
                <a:lnTo>
                  <a:pt x="128" y="728"/>
                </a:lnTo>
                <a:lnTo>
                  <a:pt x="128" y="904"/>
                </a:lnTo>
                <a:lnTo>
                  <a:pt x="128" y="1088"/>
                </a:lnTo>
                <a:lnTo>
                  <a:pt x="128" y="1376"/>
                </a:lnTo>
                <a:lnTo>
                  <a:pt x="128" y="1016"/>
                </a:lnTo>
                <a:lnTo>
                  <a:pt x="128" y="1128"/>
                </a:lnTo>
                <a:lnTo>
                  <a:pt x="128" y="1016"/>
                </a:lnTo>
                <a:lnTo>
                  <a:pt x="128" y="760"/>
                </a:lnTo>
                <a:lnTo>
                  <a:pt x="128" y="1160"/>
                </a:lnTo>
                <a:lnTo>
                  <a:pt x="128" y="1016"/>
                </a:lnTo>
                <a:lnTo>
                  <a:pt x="128" y="1816"/>
                </a:lnTo>
                <a:lnTo>
                  <a:pt x="128" y="1088"/>
                </a:lnTo>
                <a:lnTo>
                  <a:pt x="128" y="976"/>
                </a:lnTo>
                <a:lnTo>
                  <a:pt x="128" y="1376"/>
                </a:lnTo>
                <a:lnTo>
                  <a:pt x="128" y="1304"/>
                </a:lnTo>
                <a:lnTo>
                  <a:pt x="128" y="944"/>
                </a:lnTo>
                <a:lnTo>
                  <a:pt x="128" y="872"/>
                </a:lnTo>
                <a:lnTo>
                  <a:pt x="128" y="1528"/>
                </a:lnTo>
                <a:lnTo>
                  <a:pt x="128" y="1200"/>
                </a:lnTo>
                <a:lnTo>
                  <a:pt x="128" y="1272"/>
                </a:lnTo>
                <a:lnTo>
                  <a:pt x="128" y="1488"/>
                </a:lnTo>
                <a:lnTo>
                  <a:pt x="128" y="904"/>
                </a:lnTo>
                <a:lnTo>
                  <a:pt x="128" y="1128"/>
                </a:lnTo>
                <a:lnTo>
                  <a:pt x="128" y="1456"/>
                </a:lnTo>
                <a:lnTo>
                  <a:pt x="128" y="1128"/>
                </a:lnTo>
                <a:lnTo>
                  <a:pt x="128" y="1376"/>
                </a:lnTo>
                <a:lnTo>
                  <a:pt x="128" y="1016"/>
                </a:lnTo>
                <a:lnTo>
                  <a:pt x="128" y="1456"/>
                </a:lnTo>
                <a:lnTo>
                  <a:pt x="128" y="944"/>
                </a:lnTo>
                <a:lnTo>
                  <a:pt x="128" y="1200"/>
                </a:lnTo>
                <a:lnTo>
                  <a:pt x="128" y="656"/>
                </a:lnTo>
                <a:lnTo>
                  <a:pt x="128" y="976"/>
                </a:lnTo>
                <a:lnTo>
                  <a:pt x="128" y="1560"/>
                </a:lnTo>
                <a:lnTo>
                  <a:pt x="128" y="872"/>
                </a:lnTo>
                <a:lnTo>
                  <a:pt x="128" y="2576"/>
                </a:lnTo>
                <a:lnTo>
                  <a:pt x="128" y="832"/>
                </a:lnTo>
                <a:lnTo>
                  <a:pt x="128" y="904"/>
                </a:lnTo>
                <a:lnTo>
                  <a:pt x="128" y="976"/>
                </a:lnTo>
                <a:lnTo>
                  <a:pt x="128" y="656"/>
                </a:lnTo>
                <a:lnTo>
                  <a:pt x="128" y="1016"/>
                </a:lnTo>
                <a:lnTo>
                  <a:pt x="128" y="472"/>
                </a:lnTo>
                <a:lnTo>
                  <a:pt x="128" y="1016"/>
                </a:lnTo>
                <a:lnTo>
                  <a:pt x="128" y="1304"/>
                </a:lnTo>
                <a:lnTo>
                  <a:pt x="128" y="904"/>
                </a:lnTo>
                <a:lnTo>
                  <a:pt x="128" y="800"/>
                </a:lnTo>
                <a:lnTo>
                  <a:pt x="128" y="1056"/>
                </a:lnTo>
                <a:lnTo>
                  <a:pt x="128" y="1088"/>
                </a:lnTo>
                <a:lnTo>
                  <a:pt x="128" y="832"/>
                </a:lnTo>
                <a:lnTo>
                  <a:pt x="128" y="1016"/>
                </a:lnTo>
                <a:lnTo>
                  <a:pt x="128" y="544"/>
                </a:lnTo>
                <a:lnTo>
                  <a:pt x="128" y="1344"/>
                </a:lnTo>
                <a:lnTo>
                  <a:pt x="128" y="656"/>
                </a:lnTo>
                <a:lnTo>
                  <a:pt x="128" y="360"/>
                </a:lnTo>
                <a:lnTo>
                  <a:pt x="128" y="872"/>
                </a:lnTo>
                <a:lnTo>
                  <a:pt x="128" y="1200"/>
                </a:lnTo>
                <a:lnTo>
                  <a:pt x="128" y="760"/>
                </a:lnTo>
                <a:lnTo>
                  <a:pt x="128" y="976"/>
                </a:lnTo>
                <a:lnTo>
                  <a:pt x="128" y="688"/>
                </a:lnTo>
                <a:lnTo>
                  <a:pt x="128" y="872"/>
                </a:lnTo>
                <a:lnTo>
                  <a:pt x="128" y="1088"/>
                </a:lnTo>
                <a:lnTo>
                  <a:pt x="128" y="976"/>
                </a:lnTo>
                <a:lnTo>
                  <a:pt x="128" y="1088"/>
                </a:lnTo>
                <a:lnTo>
                  <a:pt x="128" y="544"/>
                </a:lnTo>
                <a:lnTo>
                  <a:pt x="128" y="688"/>
                </a:lnTo>
                <a:lnTo>
                  <a:pt x="128" y="1200"/>
                </a:lnTo>
                <a:lnTo>
                  <a:pt x="128" y="1128"/>
                </a:lnTo>
                <a:lnTo>
                  <a:pt x="128" y="432"/>
                </a:lnTo>
                <a:lnTo>
                  <a:pt x="128" y="728"/>
                </a:lnTo>
                <a:lnTo>
                  <a:pt x="128" y="944"/>
                </a:lnTo>
                <a:lnTo>
                  <a:pt x="128" y="1016"/>
                </a:lnTo>
                <a:lnTo>
                  <a:pt x="128" y="944"/>
                </a:lnTo>
                <a:lnTo>
                  <a:pt x="128" y="800"/>
                </a:lnTo>
                <a:lnTo>
                  <a:pt x="128" y="688"/>
                </a:lnTo>
                <a:lnTo>
                  <a:pt x="128" y="832"/>
                </a:lnTo>
                <a:lnTo>
                  <a:pt x="128" y="1016"/>
                </a:lnTo>
                <a:lnTo>
                  <a:pt x="128" y="1088"/>
                </a:lnTo>
                <a:lnTo>
                  <a:pt x="128" y="800"/>
                </a:lnTo>
                <a:lnTo>
                  <a:pt x="128" y="400"/>
                </a:lnTo>
                <a:lnTo>
                  <a:pt x="128" y="800"/>
                </a:lnTo>
                <a:lnTo>
                  <a:pt x="128" y="616"/>
                </a:lnTo>
                <a:lnTo>
                  <a:pt x="128" y="760"/>
                </a:lnTo>
                <a:lnTo>
                  <a:pt x="128" y="1056"/>
                </a:lnTo>
                <a:lnTo>
                  <a:pt x="128" y="1272"/>
                </a:lnTo>
                <a:lnTo>
                  <a:pt x="128" y="504"/>
                </a:lnTo>
                <a:lnTo>
                  <a:pt x="128" y="904"/>
                </a:lnTo>
                <a:lnTo>
                  <a:pt x="128" y="800"/>
                </a:lnTo>
                <a:lnTo>
                  <a:pt x="128" y="944"/>
                </a:lnTo>
                <a:lnTo>
                  <a:pt x="128" y="1160"/>
                </a:lnTo>
                <a:lnTo>
                  <a:pt x="128" y="728"/>
                </a:lnTo>
                <a:lnTo>
                  <a:pt x="128" y="504"/>
                </a:lnTo>
                <a:lnTo>
                  <a:pt x="128" y="400"/>
                </a:lnTo>
                <a:lnTo>
                  <a:pt x="128" y="1088"/>
                </a:lnTo>
                <a:lnTo>
                  <a:pt x="128" y="1704"/>
                </a:lnTo>
                <a:lnTo>
                  <a:pt x="128" y="1416"/>
                </a:lnTo>
                <a:lnTo>
                  <a:pt x="128" y="800"/>
                </a:lnTo>
                <a:lnTo>
                  <a:pt x="128" y="1344"/>
                </a:lnTo>
                <a:lnTo>
                  <a:pt x="128" y="1128"/>
                </a:lnTo>
                <a:lnTo>
                  <a:pt x="128" y="1528"/>
                </a:lnTo>
                <a:lnTo>
                  <a:pt x="128" y="1016"/>
                </a:lnTo>
                <a:lnTo>
                  <a:pt x="128" y="1128"/>
                </a:lnTo>
                <a:lnTo>
                  <a:pt x="128" y="904"/>
                </a:lnTo>
                <a:lnTo>
                  <a:pt x="128" y="944"/>
                </a:lnTo>
                <a:lnTo>
                  <a:pt x="128" y="616"/>
                </a:lnTo>
                <a:lnTo>
                  <a:pt x="128" y="688"/>
                </a:lnTo>
                <a:lnTo>
                  <a:pt x="128" y="656"/>
                </a:lnTo>
                <a:lnTo>
                  <a:pt x="128" y="872"/>
                </a:lnTo>
                <a:lnTo>
                  <a:pt x="128" y="688"/>
                </a:lnTo>
                <a:lnTo>
                  <a:pt x="128" y="504"/>
                </a:lnTo>
                <a:lnTo>
                  <a:pt x="128" y="544"/>
                </a:lnTo>
                <a:lnTo>
                  <a:pt x="128" y="1088"/>
                </a:lnTo>
                <a:lnTo>
                  <a:pt x="128" y="904"/>
                </a:lnTo>
                <a:lnTo>
                  <a:pt x="128" y="472"/>
                </a:lnTo>
                <a:lnTo>
                  <a:pt x="128" y="288"/>
                </a:lnTo>
                <a:lnTo>
                  <a:pt x="128" y="688"/>
                </a:lnTo>
                <a:lnTo>
                  <a:pt x="128" y="872"/>
                </a:lnTo>
                <a:lnTo>
                  <a:pt x="128" y="944"/>
                </a:lnTo>
                <a:lnTo>
                  <a:pt x="128" y="872"/>
                </a:lnTo>
                <a:lnTo>
                  <a:pt x="128" y="688"/>
                </a:lnTo>
                <a:lnTo>
                  <a:pt x="128" y="832"/>
                </a:lnTo>
                <a:lnTo>
                  <a:pt x="128" y="728"/>
                </a:lnTo>
                <a:lnTo>
                  <a:pt x="128" y="904"/>
                </a:lnTo>
                <a:lnTo>
                  <a:pt x="128" y="576"/>
                </a:lnTo>
                <a:lnTo>
                  <a:pt x="168" y="1016"/>
                </a:lnTo>
                <a:lnTo>
                  <a:pt x="168" y="360"/>
                </a:lnTo>
                <a:lnTo>
                  <a:pt x="168" y="328"/>
                </a:lnTo>
                <a:lnTo>
                  <a:pt x="168" y="504"/>
                </a:lnTo>
                <a:lnTo>
                  <a:pt x="168" y="360"/>
                </a:lnTo>
                <a:lnTo>
                  <a:pt x="168" y="472"/>
                </a:lnTo>
                <a:lnTo>
                  <a:pt x="168" y="328"/>
                </a:lnTo>
                <a:lnTo>
                  <a:pt x="168" y="176"/>
                </a:lnTo>
                <a:lnTo>
                  <a:pt x="168" y="576"/>
                </a:lnTo>
                <a:lnTo>
                  <a:pt x="168" y="728"/>
                </a:lnTo>
                <a:lnTo>
                  <a:pt x="168" y="504"/>
                </a:lnTo>
                <a:lnTo>
                  <a:pt x="168" y="432"/>
                </a:lnTo>
                <a:lnTo>
                  <a:pt x="168" y="3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14363" name="Freeform 4"/>
          <p:cNvSpPr>
            <a:spLocks/>
          </p:cNvSpPr>
          <p:nvPr/>
        </p:nvSpPr>
        <p:spPr bwMode="auto">
          <a:xfrm>
            <a:off x="7516266" y="2343298"/>
            <a:ext cx="447268" cy="1218852"/>
          </a:xfrm>
          <a:custGeom>
            <a:avLst/>
            <a:gdLst>
              <a:gd name="T0" fmla="*/ 0 w 536"/>
              <a:gd name="T1" fmla="*/ 328 h 2960"/>
              <a:gd name="T2" fmla="*/ 0 w 536"/>
              <a:gd name="T3" fmla="*/ 328 h 2960"/>
              <a:gd name="T4" fmla="*/ 0 w 536"/>
              <a:gd name="T5" fmla="*/ 144 h 2960"/>
              <a:gd name="T6" fmla="*/ 0 w 536"/>
              <a:gd name="T7" fmla="*/ 432 h 2960"/>
              <a:gd name="T8" fmla="*/ 0 w 536"/>
              <a:gd name="T9" fmla="*/ 432 h 2960"/>
              <a:gd name="T10" fmla="*/ 0 w 536"/>
              <a:gd name="T11" fmla="*/ 728 h 2960"/>
              <a:gd name="T12" fmla="*/ 0 w 536"/>
              <a:gd name="T13" fmla="*/ 112 h 2960"/>
              <a:gd name="T14" fmla="*/ 0 w 536"/>
              <a:gd name="T15" fmla="*/ 2216 h 2960"/>
              <a:gd name="T16" fmla="*/ 0 w 536"/>
              <a:gd name="T17" fmla="*/ 328 h 2960"/>
              <a:gd name="T18" fmla="*/ 0 w 536"/>
              <a:gd name="T19" fmla="*/ 144 h 2960"/>
              <a:gd name="T20" fmla="*/ 0 w 536"/>
              <a:gd name="T21" fmla="*/ 144 h 2960"/>
              <a:gd name="T22" fmla="*/ 0 w 536"/>
              <a:gd name="T23" fmla="*/ 0 h 2960"/>
              <a:gd name="T24" fmla="*/ 0 w 536"/>
              <a:gd name="T25" fmla="*/ 144 h 2960"/>
              <a:gd name="T26" fmla="*/ 0 w 536"/>
              <a:gd name="T27" fmla="*/ 472 h 2960"/>
              <a:gd name="T28" fmla="*/ 16 w 536"/>
              <a:gd name="T29" fmla="*/ 544 h 2960"/>
              <a:gd name="T30" fmla="*/ 16 w 536"/>
              <a:gd name="T31" fmla="*/ 400 h 2960"/>
              <a:gd name="T32" fmla="*/ 16 w 536"/>
              <a:gd name="T33" fmla="*/ 432 h 2960"/>
              <a:gd name="T34" fmla="*/ 16 w 536"/>
              <a:gd name="T35" fmla="*/ 328 h 2960"/>
              <a:gd name="T36" fmla="*/ 16 w 536"/>
              <a:gd name="T37" fmla="*/ 360 h 2960"/>
              <a:gd name="T38" fmla="*/ 104 w 536"/>
              <a:gd name="T39" fmla="*/ 328 h 2960"/>
              <a:gd name="T40" fmla="*/ 104 w 536"/>
              <a:gd name="T41" fmla="*/ 256 h 2960"/>
              <a:gd name="T42" fmla="*/ 104 w 536"/>
              <a:gd name="T43" fmla="*/ 512 h 2960"/>
              <a:gd name="T44" fmla="*/ 104 w 536"/>
              <a:gd name="T45" fmla="*/ 184 h 2960"/>
              <a:gd name="T46" fmla="*/ 104 w 536"/>
              <a:gd name="T47" fmla="*/ 72 h 2960"/>
              <a:gd name="T48" fmla="*/ 104 w 536"/>
              <a:gd name="T49" fmla="*/ 72 h 2960"/>
              <a:gd name="T50" fmla="*/ 104 w 536"/>
              <a:gd name="T51" fmla="*/ 328 h 2960"/>
              <a:gd name="T52" fmla="*/ 104 w 536"/>
              <a:gd name="T53" fmla="*/ 144 h 2960"/>
              <a:gd name="T54" fmla="*/ 240 w 536"/>
              <a:gd name="T55" fmla="*/ 656 h 2960"/>
              <a:gd name="T56" fmla="*/ 240 w 536"/>
              <a:gd name="T57" fmla="*/ 328 h 2960"/>
              <a:gd name="T58" fmla="*/ 240 w 536"/>
              <a:gd name="T59" fmla="*/ 872 h 2960"/>
              <a:gd name="T60" fmla="*/ 240 w 536"/>
              <a:gd name="T61" fmla="*/ 912 h 2960"/>
              <a:gd name="T62" fmla="*/ 256 w 536"/>
              <a:gd name="T63" fmla="*/ 1384 h 2960"/>
              <a:gd name="T64" fmla="*/ 256 w 536"/>
              <a:gd name="T65" fmla="*/ 1384 h 2960"/>
              <a:gd name="T66" fmla="*/ 256 w 536"/>
              <a:gd name="T67" fmla="*/ 1528 h 2960"/>
              <a:gd name="T68" fmla="*/ 256 w 536"/>
              <a:gd name="T69" fmla="*/ 1312 h 2960"/>
              <a:gd name="T70" fmla="*/ 256 w 536"/>
              <a:gd name="T71" fmla="*/ 1384 h 2960"/>
              <a:gd name="T72" fmla="*/ 256 w 536"/>
              <a:gd name="T73" fmla="*/ 912 h 2960"/>
              <a:gd name="T74" fmla="*/ 256 w 536"/>
              <a:gd name="T75" fmla="*/ 1088 h 2960"/>
              <a:gd name="T76" fmla="*/ 344 w 536"/>
              <a:gd name="T77" fmla="*/ 1672 h 2960"/>
              <a:gd name="T78" fmla="*/ 344 w 536"/>
              <a:gd name="T79" fmla="*/ 1632 h 2960"/>
              <a:gd name="T80" fmla="*/ 400 w 536"/>
              <a:gd name="T81" fmla="*/ 1416 h 2960"/>
              <a:gd name="T82" fmla="*/ 400 w 536"/>
              <a:gd name="T83" fmla="*/ 1600 h 2960"/>
              <a:gd name="T84" fmla="*/ 400 w 536"/>
              <a:gd name="T85" fmla="*/ 1600 h 2960"/>
              <a:gd name="T86" fmla="*/ 400 w 536"/>
              <a:gd name="T87" fmla="*/ 1600 h 2960"/>
              <a:gd name="T88" fmla="*/ 448 w 536"/>
              <a:gd name="T89" fmla="*/ 1816 h 2960"/>
              <a:gd name="T90" fmla="*/ 448 w 536"/>
              <a:gd name="T91" fmla="*/ 1528 h 2960"/>
              <a:gd name="T92" fmla="*/ 488 w 536"/>
              <a:gd name="T93" fmla="*/ 1632 h 2960"/>
              <a:gd name="T94" fmla="*/ 488 w 536"/>
              <a:gd name="T95" fmla="*/ 1712 h 2960"/>
              <a:gd name="T96" fmla="*/ 488 w 536"/>
              <a:gd name="T97" fmla="*/ 1712 h 2960"/>
              <a:gd name="T98" fmla="*/ 536 w 536"/>
              <a:gd name="T99" fmla="*/ 912 h 2960"/>
              <a:gd name="T100" fmla="*/ 536 w 536"/>
              <a:gd name="T101" fmla="*/ 2960 h 29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36" h="2960">
                <a:moveTo>
                  <a:pt x="0" y="2960"/>
                </a:moveTo>
                <a:lnTo>
                  <a:pt x="0" y="328"/>
                </a:lnTo>
                <a:lnTo>
                  <a:pt x="0" y="256"/>
                </a:lnTo>
                <a:lnTo>
                  <a:pt x="0" y="328"/>
                </a:lnTo>
                <a:lnTo>
                  <a:pt x="0" y="112"/>
                </a:lnTo>
                <a:lnTo>
                  <a:pt x="0" y="144"/>
                </a:lnTo>
                <a:lnTo>
                  <a:pt x="0" y="400"/>
                </a:lnTo>
                <a:lnTo>
                  <a:pt x="0" y="432"/>
                </a:lnTo>
                <a:lnTo>
                  <a:pt x="0" y="216"/>
                </a:lnTo>
                <a:lnTo>
                  <a:pt x="0" y="432"/>
                </a:lnTo>
                <a:lnTo>
                  <a:pt x="0" y="144"/>
                </a:lnTo>
                <a:lnTo>
                  <a:pt x="0" y="728"/>
                </a:lnTo>
                <a:lnTo>
                  <a:pt x="0" y="184"/>
                </a:lnTo>
                <a:lnTo>
                  <a:pt x="0" y="112"/>
                </a:lnTo>
                <a:lnTo>
                  <a:pt x="0" y="2960"/>
                </a:lnTo>
                <a:lnTo>
                  <a:pt x="0" y="2216"/>
                </a:lnTo>
                <a:lnTo>
                  <a:pt x="0" y="288"/>
                </a:lnTo>
                <a:lnTo>
                  <a:pt x="0" y="328"/>
                </a:lnTo>
                <a:lnTo>
                  <a:pt x="0" y="112"/>
                </a:lnTo>
                <a:lnTo>
                  <a:pt x="0" y="144"/>
                </a:lnTo>
                <a:lnTo>
                  <a:pt x="0" y="184"/>
                </a:lnTo>
                <a:lnTo>
                  <a:pt x="0" y="144"/>
                </a:lnTo>
                <a:lnTo>
                  <a:pt x="0" y="112"/>
                </a:lnTo>
                <a:lnTo>
                  <a:pt x="0" y="0"/>
                </a:lnTo>
                <a:lnTo>
                  <a:pt x="0" y="32"/>
                </a:lnTo>
                <a:lnTo>
                  <a:pt x="0" y="144"/>
                </a:lnTo>
                <a:lnTo>
                  <a:pt x="0" y="472"/>
                </a:lnTo>
                <a:lnTo>
                  <a:pt x="16" y="512"/>
                </a:lnTo>
                <a:lnTo>
                  <a:pt x="16" y="544"/>
                </a:lnTo>
                <a:lnTo>
                  <a:pt x="16" y="472"/>
                </a:lnTo>
                <a:lnTo>
                  <a:pt x="16" y="400"/>
                </a:lnTo>
                <a:lnTo>
                  <a:pt x="16" y="432"/>
                </a:lnTo>
                <a:lnTo>
                  <a:pt x="16" y="288"/>
                </a:lnTo>
                <a:lnTo>
                  <a:pt x="16" y="328"/>
                </a:lnTo>
                <a:lnTo>
                  <a:pt x="16" y="400"/>
                </a:lnTo>
                <a:lnTo>
                  <a:pt x="16" y="360"/>
                </a:lnTo>
                <a:lnTo>
                  <a:pt x="16" y="728"/>
                </a:lnTo>
                <a:lnTo>
                  <a:pt x="104" y="328"/>
                </a:lnTo>
                <a:lnTo>
                  <a:pt x="104" y="184"/>
                </a:lnTo>
                <a:lnTo>
                  <a:pt x="104" y="256"/>
                </a:lnTo>
                <a:lnTo>
                  <a:pt x="104" y="216"/>
                </a:lnTo>
                <a:lnTo>
                  <a:pt x="104" y="512"/>
                </a:lnTo>
                <a:lnTo>
                  <a:pt x="104" y="584"/>
                </a:lnTo>
                <a:lnTo>
                  <a:pt x="104" y="184"/>
                </a:lnTo>
                <a:lnTo>
                  <a:pt x="104" y="112"/>
                </a:lnTo>
                <a:lnTo>
                  <a:pt x="104" y="72"/>
                </a:lnTo>
                <a:lnTo>
                  <a:pt x="104" y="288"/>
                </a:lnTo>
                <a:lnTo>
                  <a:pt x="104" y="72"/>
                </a:lnTo>
                <a:lnTo>
                  <a:pt x="104" y="328"/>
                </a:lnTo>
                <a:lnTo>
                  <a:pt x="104" y="112"/>
                </a:lnTo>
                <a:lnTo>
                  <a:pt x="104" y="144"/>
                </a:lnTo>
                <a:lnTo>
                  <a:pt x="104" y="360"/>
                </a:lnTo>
                <a:lnTo>
                  <a:pt x="240" y="656"/>
                </a:lnTo>
                <a:lnTo>
                  <a:pt x="240" y="328"/>
                </a:lnTo>
                <a:lnTo>
                  <a:pt x="240" y="912"/>
                </a:lnTo>
                <a:lnTo>
                  <a:pt x="240" y="872"/>
                </a:lnTo>
                <a:lnTo>
                  <a:pt x="240" y="944"/>
                </a:lnTo>
                <a:lnTo>
                  <a:pt x="240" y="912"/>
                </a:lnTo>
                <a:lnTo>
                  <a:pt x="256" y="1128"/>
                </a:lnTo>
                <a:lnTo>
                  <a:pt x="256" y="1384"/>
                </a:lnTo>
                <a:lnTo>
                  <a:pt x="256" y="1272"/>
                </a:lnTo>
                <a:lnTo>
                  <a:pt x="256" y="1384"/>
                </a:lnTo>
                <a:lnTo>
                  <a:pt x="256" y="1344"/>
                </a:lnTo>
                <a:lnTo>
                  <a:pt x="256" y="1528"/>
                </a:lnTo>
                <a:lnTo>
                  <a:pt x="256" y="1384"/>
                </a:lnTo>
                <a:lnTo>
                  <a:pt x="256" y="1312"/>
                </a:lnTo>
                <a:lnTo>
                  <a:pt x="256" y="1344"/>
                </a:lnTo>
                <a:lnTo>
                  <a:pt x="256" y="1384"/>
                </a:lnTo>
                <a:lnTo>
                  <a:pt x="256" y="872"/>
                </a:lnTo>
                <a:lnTo>
                  <a:pt x="256" y="912"/>
                </a:lnTo>
                <a:lnTo>
                  <a:pt x="256" y="1200"/>
                </a:lnTo>
                <a:lnTo>
                  <a:pt x="256" y="1088"/>
                </a:lnTo>
                <a:lnTo>
                  <a:pt x="256" y="1232"/>
                </a:lnTo>
                <a:lnTo>
                  <a:pt x="344" y="1672"/>
                </a:lnTo>
                <a:lnTo>
                  <a:pt x="344" y="1632"/>
                </a:lnTo>
                <a:lnTo>
                  <a:pt x="344" y="1672"/>
                </a:lnTo>
                <a:lnTo>
                  <a:pt x="400" y="1416"/>
                </a:lnTo>
                <a:lnTo>
                  <a:pt x="400" y="1272"/>
                </a:lnTo>
                <a:lnTo>
                  <a:pt x="400" y="1600"/>
                </a:lnTo>
                <a:lnTo>
                  <a:pt x="400" y="1560"/>
                </a:lnTo>
                <a:lnTo>
                  <a:pt x="400" y="1600"/>
                </a:lnTo>
                <a:lnTo>
                  <a:pt x="400" y="1560"/>
                </a:lnTo>
                <a:lnTo>
                  <a:pt x="400" y="1600"/>
                </a:lnTo>
                <a:lnTo>
                  <a:pt x="448" y="1600"/>
                </a:lnTo>
                <a:lnTo>
                  <a:pt x="448" y="1816"/>
                </a:lnTo>
                <a:lnTo>
                  <a:pt x="448" y="1528"/>
                </a:lnTo>
                <a:lnTo>
                  <a:pt x="448" y="1712"/>
                </a:lnTo>
                <a:lnTo>
                  <a:pt x="488" y="1632"/>
                </a:lnTo>
                <a:lnTo>
                  <a:pt x="488" y="1600"/>
                </a:lnTo>
                <a:lnTo>
                  <a:pt x="488" y="1712"/>
                </a:lnTo>
                <a:lnTo>
                  <a:pt x="536" y="912"/>
                </a:lnTo>
                <a:lnTo>
                  <a:pt x="536" y="29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14364" name="Freeform 5"/>
          <p:cNvSpPr>
            <a:spLocks/>
          </p:cNvSpPr>
          <p:nvPr/>
        </p:nvSpPr>
        <p:spPr bwMode="auto">
          <a:xfrm>
            <a:off x="967458" y="1114563"/>
            <a:ext cx="3805118" cy="2447586"/>
          </a:xfrm>
          <a:custGeom>
            <a:avLst/>
            <a:gdLst>
              <a:gd name="T0" fmla="*/ 40 w 4560"/>
              <a:gd name="T1" fmla="*/ 1056 h 5944"/>
              <a:gd name="T2" fmla="*/ 224 w 4560"/>
              <a:gd name="T3" fmla="*/ 1744 h 5944"/>
              <a:gd name="T4" fmla="*/ 256 w 4560"/>
              <a:gd name="T5" fmla="*/ 1528 h 5944"/>
              <a:gd name="T6" fmla="*/ 432 w 4560"/>
              <a:gd name="T7" fmla="*/ 1712 h 5944"/>
              <a:gd name="T8" fmla="*/ 536 w 4560"/>
              <a:gd name="T9" fmla="*/ 1672 h 5944"/>
              <a:gd name="T10" fmla="*/ 848 w 4560"/>
              <a:gd name="T11" fmla="*/ 1928 h 5944"/>
              <a:gd name="T12" fmla="*/ 1200 w 4560"/>
              <a:gd name="T13" fmla="*/ 2256 h 5944"/>
              <a:gd name="T14" fmla="*/ 1712 w 4560"/>
              <a:gd name="T15" fmla="*/ 1888 h 5944"/>
              <a:gd name="T16" fmla="*/ 2040 w 4560"/>
              <a:gd name="T17" fmla="*/ 2184 h 5944"/>
              <a:gd name="T18" fmla="*/ 2264 w 4560"/>
              <a:gd name="T19" fmla="*/ 1416 h 5944"/>
              <a:gd name="T20" fmla="*/ 2424 w 4560"/>
              <a:gd name="T21" fmla="*/ 1856 h 5944"/>
              <a:gd name="T22" fmla="*/ 2560 w 4560"/>
              <a:gd name="T23" fmla="*/ 2288 h 5944"/>
              <a:gd name="T24" fmla="*/ 2560 w 4560"/>
              <a:gd name="T25" fmla="*/ 2072 h 5944"/>
              <a:gd name="T26" fmla="*/ 2568 w 4560"/>
              <a:gd name="T27" fmla="*/ 1784 h 5944"/>
              <a:gd name="T28" fmla="*/ 2584 w 4560"/>
              <a:gd name="T29" fmla="*/ 1928 h 5944"/>
              <a:gd name="T30" fmla="*/ 2592 w 4560"/>
              <a:gd name="T31" fmla="*/ 2328 h 5944"/>
              <a:gd name="T32" fmla="*/ 2608 w 4560"/>
              <a:gd name="T33" fmla="*/ 2400 h 5944"/>
              <a:gd name="T34" fmla="*/ 2624 w 4560"/>
              <a:gd name="T35" fmla="*/ 2768 h 5944"/>
              <a:gd name="T36" fmla="*/ 2656 w 4560"/>
              <a:gd name="T37" fmla="*/ 2400 h 5944"/>
              <a:gd name="T38" fmla="*/ 2656 w 4560"/>
              <a:gd name="T39" fmla="*/ 1816 h 5944"/>
              <a:gd name="T40" fmla="*/ 2664 w 4560"/>
              <a:gd name="T41" fmla="*/ 1888 h 5944"/>
              <a:gd name="T42" fmla="*/ 2680 w 4560"/>
              <a:gd name="T43" fmla="*/ 2112 h 5944"/>
              <a:gd name="T44" fmla="*/ 2688 w 4560"/>
              <a:gd name="T45" fmla="*/ 1672 h 5944"/>
              <a:gd name="T46" fmla="*/ 2688 w 4560"/>
              <a:gd name="T47" fmla="*/ 1344 h 5944"/>
              <a:gd name="T48" fmla="*/ 2696 w 4560"/>
              <a:gd name="T49" fmla="*/ 2512 h 5944"/>
              <a:gd name="T50" fmla="*/ 2704 w 4560"/>
              <a:gd name="T51" fmla="*/ 1456 h 5944"/>
              <a:gd name="T52" fmla="*/ 2704 w 4560"/>
              <a:gd name="T53" fmla="*/ 1416 h 5944"/>
              <a:gd name="T54" fmla="*/ 2720 w 4560"/>
              <a:gd name="T55" fmla="*/ 1528 h 5944"/>
              <a:gd name="T56" fmla="*/ 2728 w 4560"/>
              <a:gd name="T57" fmla="*/ 912 h 5944"/>
              <a:gd name="T58" fmla="*/ 2736 w 4560"/>
              <a:gd name="T59" fmla="*/ 1744 h 5944"/>
              <a:gd name="T60" fmla="*/ 2736 w 4560"/>
              <a:gd name="T61" fmla="*/ 1240 h 5944"/>
              <a:gd name="T62" fmla="*/ 2744 w 4560"/>
              <a:gd name="T63" fmla="*/ 1568 h 5944"/>
              <a:gd name="T64" fmla="*/ 2744 w 4560"/>
              <a:gd name="T65" fmla="*/ 1856 h 5944"/>
              <a:gd name="T66" fmla="*/ 2752 w 4560"/>
              <a:gd name="T67" fmla="*/ 2288 h 5944"/>
              <a:gd name="T68" fmla="*/ 2760 w 4560"/>
              <a:gd name="T69" fmla="*/ 1968 h 5944"/>
              <a:gd name="T70" fmla="*/ 2760 w 4560"/>
              <a:gd name="T71" fmla="*/ 1888 h 5944"/>
              <a:gd name="T72" fmla="*/ 2760 w 4560"/>
              <a:gd name="T73" fmla="*/ 2112 h 5944"/>
              <a:gd name="T74" fmla="*/ 2760 w 4560"/>
              <a:gd name="T75" fmla="*/ 2000 h 5944"/>
              <a:gd name="T76" fmla="*/ 2760 w 4560"/>
              <a:gd name="T77" fmla="*/ 2040 h 5944"/>
              <a:gd name="T78" fmla="*/ 2912 w 4560"/>
              <a:gd name="T79" fmla="*/ 1600 h 5944"/>
              <a:gd name="T80" fmla="*/ 3032 w 4560"/>
              <a:gd name="T81" fmla="*/ 1312 h 5944"/>
              <a:gd name="T82" fmla="*/ 3144 w 4560"/>
              <a:gd name="T83" fmla="*/ 2656 h 5944"/>
              <a:gd name="T84" fmla="*/ 3200 w 4560"/>
              <a:gd name="T85" fmla="*/ 2440 h 5944"/>
              <a:gd name="T86" fmla="*/ 3224 w 4560"/>
              <a:gd name="T87" fmla="*/ 1784 h 5944"/>
              <a:gd name="T88" fmla="*/ 3264 w 4560"/>
              <a:gd name="T89" fmla="*/ 1456 h 5944"/>
              <a:gd name="T90" fmla="*/ 3288 w 4560"/>
              <a:gd name="T91" fmla="*/ 2072 h 5944"/>
              <a:gd name="T92" fmla="*/ 3304 w 4560"/>
              <a:gd name="T93" fmla="*/ 2472 h 5944"/>
              <a:gd name="T94" fmla="*/ 3320 w 4560"/>
              <a:gd name="T95" fmla="*/ 1744 h 5944"/>
              <a:gd name="T96" fmla="*/ 3344 w 4560"/>
              <a:gd name="T97" fmla="*/ 1856 h 5944"/>
              <a:gd name="T98" fmla="*/ 3368 w 4560"/>
              <a:gd name="T99" fmla="*/ 1528 h 5944"/>
              <a:gd name="T100" fmla="*/ 3384 w 4560"/>
              <a:gd name="T101" fmla="*/ 1968 h 5944"/>
              <a:gd name="T102" fmla="*/ 3400 w 4560"/>
              <a:gd name="T103" fmla="*/ 1928 h 5944"/>
              <a:gd name="T104" fmla="*/ 3432 w 4560"/>
              <a:gd name="T105" fmla="*/ 2256 h 5944"/>
              <a:gd name="T106" fmla="*/ 3472 w 4560"/>
              <a:gd name="T107" fmla="*/ 2400 h 5944"/>
              <a:gd name="T108" fmla="*/ 3520 w 4560"/>
              <a:gd name="T109" fmla="*/ 2912 h 5944"/>
              <a:gd name="T110" fmla="*/ 3584 w 4560"/>
              <a:gd name="T111" fmla="*/ 2112 h 5944"/>
              <a:gd name="T112" fmla="*/ 4392 w 4560"/>
              <a:gd name="T113" fmla="*/ 5240 h 5944"/>
              <a:gd name="T114" fmla="*/ 4400 w 4560"/>
              <a:gd name="T115" fmla="*/ 2944 h 5944"/>
              <a:gd name="T116" fmla="*/ 4448 w 4560"/>
              <a:gd name="T117" fmla="*/ 2840 h 5944"/>
              <a:gd name="T118" fmla="*/ 4448 w 4560"/>
              <a:gd name="T119" fmla="*/ 2616 h 59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560" h="5944">
                <a:moveTo>
                  <a:pt x="0" y="1640"/>
                </a:moveTo>
                <a:lnTo>
                  <a:pt x="0" y="112"/>
                </a:lnTo>
                <a:lnTo>
                  <a:pt x="0" y="0"/>
                </a:lnTo>
                <a:lnTo>
                  <a:pt x="16" y="944"/>
                </a:lnTo>
                <a:lnTo>
                  <a:pt x="16" y="1816"/>
                </a:lnTo>
                <a:lnTo>
                  <a:pt x="16" y="1856"/>
                </a:lnTo>
                <a:lnTo>
                  <a:pt x="16" y="1712"/>
                </a:lnTo>
                <a:lnTo>
                  <a:pt x="32" y="1168"/>
                </a:lnTo>
                <a:lnTo>
                  <a:pt x="32" y="1712"/>
                </a:lnTo>
                <a:lnTo>
                  <a:pt x="40" y="1056"/>
                </a:lnTo>
                <a:lnTo>
                  <a:pt x="48" y="1816"/>
                </a:lnTo>
                <a:lnTo>
                  <a:pt x="88" y="1128"/>
                </a:lnTo>
                <a:lnTo>
                  <a:pt x="88" y="1744"/>
                </a:lnTo>
                <a:lnTo>
                  <a:pt x="88" y="1784"/>
                </a:lnTo>
                <a:lnTo>
                  <a:pt x="224" y="1784"/>
                </a:lnTo>
                <a:lnTo>
                  <a:pt x="224" y="1816"/>
                </a:lnTo>
                <a:lnTo>
                  <a:pt x="224" y="1640"/>
                </a:lnTo>
                <a:lnTo>
                  <a:pt x="224" y="1744"/>
                </a:lnTo>
                <a:lnTo>
                  <a:pt x="224" y="1672"/>
                </a:lnTo>
                <a:lnTo>
                  <a:pt x="224" y="1712"/>
                </a:lnTo>
                <a:lnTo>
                  <a:pt x="224" y="1744"/>
                </a:lnTo>
                <a:lnTo>
                  <a:pt x="224" y="1784"/>
                </a:lnTo>
                <a:lnTo>
                  <a:pt x="224" y="1816"/>
                </a:lnTo>
                <a:lnTo>
                  <a:pt x="224" y="1888"/>
                </a:lnTo>
                <a:lnTo>
                  <a:pt x="224" y="1928"/>
                </a:lnTo>
                <a:lnTo>
                  <a:pt x="256" y="1528"/>
                </a:lnTo>
                <a:lnTo>
                  <a:pt x="256" y="1456"/>
                </a:lnTo>
                <a:lnTo>
                  <a:pt x="256" y="1488"/>
                </a:lnTo>
                <a:lnTo>
                  <a:pt x="256" y="1528"/>
                </a:lnTo>
                <a:lnTo>
                  <a:pt x="256" y="1856"/>
                </a:lnTo>
                <a:lnTo>
                  <a:pt x="256" y="1640"/>
                </a:lnTo>
                <a:lnTo>
                  <a:pt x="256" y="1456"/>
                </a:lnTo>
                <a:lnTo>
                  <a:pt x="368" y="1640"/>
                </a:lnTo>
                <a:lnTo>
                  <a:pt x="368" y="1712"/>
                </a:lnTo>
                <a:lnTo>
                  <a:pt x="432" y="1712"/>
                </a:lnTo>
                <a:lnTo>
                  <a:pt x="432" y="1344"/>
                </a:lnTo>
                <a:lnTo>
                  <a:pt x="432" y="1528"/>
                </a:lnTo>
                <a:lnTo>
                  <a:pt x="432" y="1600"/>
                </a:lnTo>
                <a:lnTo>
                  <a:pt x="432" y="1312"/>
                </a:lnTo>
                <a:lnTo>
                  <a:pt x="432" y="1384"/>
                </a:lnTo>
                <a:lnTo>
                  <a:pt x="536" y="1640"/>
                </a:lnTo>
                <a:lnTo>
                  <a:pt x="536" y="1528"/>
                </a:lnTo>
                <a:lnTo>
                  <a:pt x="536" y="1672"/>
                </a:lnTo>
                <a:lnTo>
                  <a:pt x="544" y="1344"/>
                </a:lnTo>
                <a:lnTo>
                  <a:pt x="624" y="1672"/>
                </a:lnTo>
                <a:lnTo>
                  <a:pt x="656" y="1456"/>
                </a:lnTo>
                <a:lnTo>
                  <a:pt x="712" y="1640"/>
                </a:lnTo>
                <a:lnTo>
                  <a:pt x="712" y="1888"/>
                </a:lnTo>
                <a:lnTo>
                  <a:pt x="712" y="2072"/>
                </a:lnTo>
                <a:lnTo>
                  <a:pt x="712" y="1856"/>
                </a:lnTo>
                <a:lnTo>
                  <a:pt x="848" y="1968"/>
                </a:lnTo>
                <a:lnTo>
                  <a:pt x="848" y="1928"/>
                </a:lnTo>
                <a:lnTo>
                  <a:pt x="992" y="1928"/>
                </a:lnTo>
                <a:lnTo>
                  <a:pt x="992" y="1888"/>
                </a:lnTo>
                <a:lnTo>
                  <a:pt x="1080" y="1968"/>
                </a:lnTo>
                <a:lnTo>
                  <a:pt x="1104" y="1968"/>
                </a:lnTo>
                <a:lnTo>
                  <a:pt x="1104" y="1888"/>
                </a:lnTo>
                <a:lnTo>
                  <a:pt x="1144" y="1640"/>
                </a:lnTo>
                <a:lnTo>
                  <a:pt x="1200" y="2256"/>
                </a:lnTo>
                <a:lnTo>
                  <a:pt x="1200" y="2112"/>
                </a:lnTo>
                <a:lnTo>
                  <a:pt x="1200" y="2256"/>
                </a:lnTo>
                <a:lnTo>
                  <a:pt x="1216" y="2112"/>
                </a:lnTo>
                <a:lnTo>
                  <a:pt x="1216" y="2216"/>
                </a:lnTo>
                <a:lnTo>
                  <a:pt x="1304" y="2000"/>
                </a:lnTo>
                <a:lnTo>
                  <a:pt x="1504" y="2944"/>
                </a:lnTo>
                <a:lnTo>
                  <a:pt x="1528" y="2984"/>
                </a:lnTo>
                <a:lnTo>
                  <a:pt x="1544" y="2768"/>
                </a:lnTo>
                <a:lnTo>
                  <a:pt x="1688" y="1712"/>
                </a:lnTo>
                <a:lnTo>
                  <a:pt x="1704" y="2000"/>
                </a:lnTo>
                <a:lnTo>
                  <a:pt x="1704" y="1928"/>
                </a:lnTo>
                <a:lnTo>
                  <a:pt x="1712" y="1888"/>
                </a:lnTo>
                <a:lnTo>
                  <a:pt x="1720" y="1784"/>
                </a:lnTo>
                <a:lnTo>
                  <a:pt x="1768" y="1712"/>
                </a:lnTo>
                <a:lnTo>
                  <a:pt x="1776" y="1856"/>
                </a:lnTo>
                <a:lnTo>
                  <a:pt x="1792" y="1640"/>
                </a:lnTo>
                <a:lnTo>
                  <a:pt x="1800" y="1784"/>
                </a:lnTo>
                <a:lnTo>
                  <a:pt x="1808" y="1712"/>
                </a:lnTo>
                <a:lnTo>
                  <a:pt x="1840" y="1640"/>
                </a:lnTo>
                <a:lnTo>
                  <a:pt x="2008" y="2328"/>
                </a:lnTo>
                <a:lnTo>
                  <a:pt x="2024" y="2512"/>
                </a:lnTo>
                <a:lnTo>
                  <a:pt x="2040" y="2184"/>
                </a:lnTo>
                <a:lnTo>
                  <a:pt x="2040" y="2216"/>
                </a:lnTo>
                <a:lnTo>
                  <a:pt x="2056" y="2112"/>
                </a:lnTo>
                <a:lnTo>
                  <a:pt x="2064" y="2216"/>
                </a:lnTo>
                <a:lnTo>
                  <a:pt x="2112" y="2184"/>
                </a:lnTo>
                <a:lnTo>
                  <a:pt x="2128" y="2584"/>
                </a:lnTo>
                <a:lnTo>
                  <a:pt x="2192" y="1856"/>
                </a:lnTo>
                <a:lnTo>
                  <a:pt x="2208" y="2072"/>
                </a:lnTo>
                <a:lnTo>
                  <a:pt x="2240" y="2000"/>
                </a:lnTo>
                <a:lnTo>
                  <a:pt x="2256" y="1488"/>
                </a:lnTo>
                <a:lnTo>
                  <a:pt x="2264" y="1416"/>
                </a:lnTo>
                <a:lnTo>
                  <a:pt x="2272" y="1712"/>
                </a:lnTo>
                <a:lnTo>
                  <a:pt x="2288" y="1312"/>
                </a:lnTo>
                <a:lnTo>
                  <a:pt x="2296" y="1344"/>
                </a:lnTo>
                <a:lnTo>
                  <a:pt x="2296" y="1272"/>
                </a:lnTo>
                <a:lnTo>
                  <a:pt x="2304" y="1416"/>
                </a:lnTo>
                <a:lnTo>
                  <a:pt x="2320" y="1128"/>
                </a:lnTo>
                <a:lnTo>
                  <a:pt x="2320" y="1344"/>
                </a:lnTo>
                <a:lnTo>
                  <a:pt x="2328" y="1416"/>
                </a:lnTo>
                <a:lnTo>
                  <a:pt x="2392" y="1528"/>
                </a:lnTo>
                <a:lnTo>
                  <a:pt x="2424" y="1856"/>
                </a:lnTo>
                <a:lnTo>
                  <a:pt x="2440" y="1344"/>
                </a:lnTo>
                <a:lnTo>
                  <a:pt x="2448" y="1672"/>
                </a:lnTo>
                <a:lnTo>
                  <a:pt x="2496" y="1568"/>
                </a:lnTo>
                <a:lnTo>
                  <a:pt x="2544" y="2184"/>
                </a:lnTo>
                <a:lnTo>
                  <a:pt x="2552" y="2256"/>
                </a:lnTo>
                <a:lnTo>
                  <a:pt x="2552" y="2328"/>
                </a:lnTo>
                <a:lnTo>
                  <a:pt x="2552" y="2144"/>
                </a:lnTo>
                <a:lnTo>
                  <a:pt x="2552" y="2184"/>
                </a:lnTo>
                <a:lnTo>
                  <a:pt x="2552" y="2144"/>
                </a:lnTo>
                <a:lnTo>
                  <a:pt x="2560" y="2288"/>
                </a:lnTo>
                <a:lnTo>
                  <a:pt x="2560" y="2000"/>
                </a:lnTo>
                <a:lnTo>
                  <a:pt x="2560" y="2288"/>
                </a:lnTo>
                <a:lnTo>
                  <a:pt x="2560" y="2184"/>
                </a:lnTo>
                <a:lnTo>
                  <a:pt x="2560" y="2144"/>
                </a:lnTo>
                <a:lnTo>
                  <a:pt x="2560" y="2072"/>
                </a:lnTo>
                <a:lnTo>
                  <a:pt x="2560" y="2040"/>
                </a:lnTo>
                <a:lnTo>
                  <a:pt x="2560" y="2000"/>
                </a:lnTo>
                <a:lnTo>
                  <a:pt x="2560" y="1816"/>
                </a:lnTo>
                <a:lnTo>
                  <a:pt x="2560" y="2072"/>
                </a:lnTo>
                <a:lnTo>
                  <a:pt x="2560" y="2328"/>
                </a:lnTo>
                <a:lnTo>
                  <a:pt x="2568" y="2000"/>
                </a:lnTo>
                <a:lnTo>
                  <a:pt x="2568" y="2368"/>
                </a:lnTo>
                <a:lnTo>
                  <a:pt x="2568" y="2144"/>
                </a:lnTo>
                <a:lnTo>
                  <a:pt x="2568" y="2656"/>
                </a:lnTo>
                <a:lnTo>
                  <a:pt x="2568" y="1968"/>
                </a:lnTo>
                <a:lnTo>
                  <a:pt x="2568" y="2072"/>
                </a:lnTo>
                <a:lnTo>
                  <a:pt x="2568" y="1888"/>
                </a:lnTo>
                <a:lnTo>
                  <a:pt x="2568" y="2440"/>
                </a:lnTo>
                <a:lnTo>
                  <a:pt x="2568" y="1784"/>
                </a:lnTo>
                <a:lnTo>
                  <a:pt x="2568" y="2000"/>
                </a:lnTo>
                <a:lnTo>
                  <a:pt x="2568" y="1744"/>
                </a:lnTo>
                <a:lnTo>
                  <a:pt x="2568" y="2216"/>
                </a:lnTo>
                <a:lnTo>
                  <a:pt x="2568" y="1888"/>
                </a:lnTo>
                <a:lnTo>
                  <a:pt x="2568" y="1968"/>
                </a:lnTo>
                <a:lnTo>
                  <a:pt x="2576" y="2040"/>
                </a:lnTo>
                <a:lnTo>
                  <a:pt x="2576" y="1856"/>
                </a:lnTo>
                <a:lnTo>
                  <a:pt x="2584" y="2184"/>
                </a:lnTo>
                <a:lnTo>
                  <a:pt x="2584" y="1968"/>
                </a:lnTo>
                <a:lnTo>
                  <a:pt x="2584" y="1928"/>
                </a:lnTo>
                <a:lnTo>
                  <a:pt x="2584" y="2112"/>
                </a:lnTo>
                <a:lnTo>
                  <a:pt x="2584" y="2144"/>
                </a:lnTo>
                <a:lnTo>
                  <a:pt x="2584" y="2288"/>
                </a:lnTo>
                <a:lnTo>
                  <a:pt x="2584" y="1488"/>
                </a:lnTo>
                <a:lnTo>
                  <a:pt x="2584" y="1968"/>
                </a:lnTo>
                <a:lnTo>
                  <a:pt x="2592" y="1168"/>
                </a:lnTo>
                <a:lnTo>
                  <a:pt x="2592" y="1568"/>
                </a:lnTo>
                <a:lnTo>
                  <a:pt x="2592" y="1816"/>
                </a:lnTo>
                <a:lnTo>
                  <a:pt x="2592" y="2328"/>
                </a:lnTo>
                <a:lnTo>
                  <a:pt x="2592" y="2144"/>
                </a:lnTo>
                <a:lnTo>
                  <a:pt x="2592" y="1968"/>
                </a:lnTo>
                <a:lnTo>
                  <a:pt x="2592" y="2368"/>
                </a:lnTo>
                <a:lnTo>
                  <a:pt x="2592" y="1568"/>
                </a:lnTo>
                <a:lnTo>
                  <a:pt x="2592" y="2144"/>
                </a:lnTo>
                <a:lnTo>
                  <a:pt x="2592" y="1784"/>
                </a:lnTo>
                <a:lnTo>
                  <a:pt x="2600" y="2112"/>
                </a:lnTo>
                <a:lnTo>
                  <a:pt x="2600" y="1456"/>
                </a:lnTo>
                <a:lnTo>
                  <a:pt x="2600" y="2400"/>
                </a:lnTo>
                <a:lnTo>
                  <a:pt x="2608" y="2400"/>
                </a:lnTo>
                <a:lnTo>
                  <a:pt x="2608" y="1888"/>
                </a:lnTo>
                <a:lnTo>
                  <a:pt x="2608" y="2400"/>
                </a:lnTo>
                <a:lnTo>
                  <a:pt x="2608" y="2216"/>
                </a:lnTo>
                <a:lnTo>
                  <a:pt x="2608" y="1784"/>
                </a:lnTo>
                <a:lnTo>
                  <a:pt x="2608" y="1600"/>
                </a:lnTo>
                <a:lnTo>
                  <a:pt x="2616" y="2040"/>
                </a:lnTo>
                <a:lnTo>
                  <a:pt x="2616" y="2072"/>
                </a:lnTo>
                <a:lnTo>
                  <a:pt x="2624" y="2328"/>
                </a:lnTo>
                <a:lnTo>
                  <a:pt x="2624" y="2768"/>
                </a:lnTo>
                <a:lnTo>
                  <a:pt x="2624" y="2216"/>
                </a:lnTo>
                <a:lnTo>
                  <a:pt x="2632" y="1712"/>
                </a:lnTo>
                <a:lnTo>
                  <a:pt x="2632" y="2184"/>
                </a:lnTo>
                <a:lnTo>
                  <a:pt x="2632" y="2144"/>
                </a:lnTo>
                <a:lnTo>
                  <a:pt x="2632" y="1928"/>
                </a:lnTo>
                <a:lnTo>
                  <a:pt x="2640" y="5528"/>
                </a:lnTo>
                <a:lnTo>
                  <a:pt x="2648" y="1888"/>
                </a:lnTo>
                <a:lnTo>
                  <a:pt x="2656" y="3128"/>
                </a:lnTo>
                <a:lnTo>
                  <a:pt x="2656" y="2400"/>
                </a:lnTo>
                <a:lnTo>
                  <a:pt x="2656" y="2656"/>
                </a:lnTo>
                <a:lnTo>
                  <a:pt x="2656" y="2616"/>
                </a:lnTo>
                <a:lnTo>
                  <a:pt x="2656" y="2184"/>
                </a:lnTo>
                <a:lnTo>
                  <a:pt x="2656" y="2440"/>
                </a:lnTo>
                <a:lnTo>
                  <a:pt x="2656" y="2112"/>
                </a:lnTo>
                <a:lnTo>
                  <a:pt x="2656" y="2040"/>
                </a:lnTo>
                <a:lnTo>
                  <a:pt x="2656" y="1888"/>
                </a:lnTo>
                <a:lnTo>
                  <a:pt x="2656" y="1816"/>
                </a:lnTo>
                <a:lnTo>
                  <a:pt x="2656" y="1928"/>
                </a:lnTo>
                <a:lnTo>
                  <a:pt x="2656" y="2440"/>
                </a:lnTo>
                <a:lnTo>
                  <a:pt x="2656" y="2144"/>
                </a:lnTo>
                <a:lnTo>
                  <a:pt x="2656" y="1968"/>
                </a:lnTo>
                <a:lnTo>
                  <a:pt x="2656" y="2072"/>
                </a:lnTo>
                <a:lnTo>
                  <a:pt x="2656" y="1784"/>
                </a:lnTo>
                <a:lnTo>
                  <a:pt x="2656" y="2256"/>
                </a:lnTo>
                <a:lnTo>
                  <a:pt x="2664" y="1416"/>
                </a:lnTo>
                <a:lnTo>
                  <a:pt x="2664" y="1888"/>
                </a:lnTo>
                <a:lnTo>
                  <a:pt x="2664" y="1488"/>
                </a:lnTo>
                <a:lnTo>
                  <a:pt x="2672" y="1888"/>
                </a:lnTo>
                <a:lnTo>
                  <a:pt x="2680" y="2000"/>
                </a:lnTo>
                <a:lnTo>
                  <a:pt x="2680" y="2512"/>
                </a:lnTo>
                <a:lnTo>
                  <a:pt x="2680" y="2040"/>
                </a:lnTo>
                <a:lnTo>
                  <a:pt x="2680" y="1968"/>
                </a:lnTo>
                <a:lnTo>
                  <a:pt x="2680" y="2000"/>
                </a:lnTo>
                <a:lnTo>
                  <a:pt x="2680" y="1856"/>
                </a:lnTo>
                <a:lnTo>
                  <a:pt x="2680" y="1816"/>
                </a:lnTo>
                <a:lnTo>
                  <a:pt x="2680" y="2112"/>
                </a:lnTo>
                <a:lnTo>
                  <a:pt x="2680" y="1816"/>
                </a:lnTo>
                <a:lnTo>
                  <a:pt x="2680" y="1672"/>
                </a:lnTo>
                <a:lnTo>
                  <a:pt x="2680" y="1456"/>
                </a:lnTo>
                <a:lnTo>
                  <a:pt x="2680" y="1128"/>
                </a:lnTo>
                <a:lnTo>
                  <a:pt x="2688" y="1384"/>
                </a:lnTo>
                <a:lnTo>
                  <a:pt x="2688" y="1744"/>
                </a:lnTo>
                <a:lnTo>
                  <a:pt x="2688" y="1856"/>
                </a:lnTo>
                <a:lnTo>
                  <a:pt x="2688" y="1928"/>
                </a:lnTo>
                <a:lnTo>
                  <a:pt x="2688" y="1784"/>
                </a:lnTo>
                <a:lnTo>
                  <a:pt x="2688" y="1672"/>
                </a:lnTo>
                <a:lnTo>
                  <a:pt x="2688" y="2000"/>
                </a:lnTo>
                <a:lnTo>
                  <a:pt x="2688" y="1968"/>
                </a:lnTo>
                <a:lnTo>
                  <a:pt x="2688" y="1784"/>
                </a:lnTo>
                <a:lnTo>
                  <a:pt x="2688" y="1856"/>
                </a:lnTo>
                <a:lnTo>
                  <a:pt x="2688" y="1416"/>
                </a:lnTo>
                <a:lnTo>
                  <a:pt x="2688" y="1672"/>
                </a:lnTo>
                <a:lnTo>
                  <a:pt x="2688" y="1856"/>
                </a:lnTo>
                <a:lnTo>
                  <a:pt x="2688" y="1816"/>
                </a:lnTo>
                <a:lnTo>
                  <a:pt x="2688" y="1344"/>
                </a:lnTo>
                <a:lnTo>
                  <a:pt x="2688" y="2000"/>
                </a:lnTo>
                <a:lnTo>
                  <a:pt x="2688" y="1928"/>
                </a:lnTo>
                <a:lnTo>
                  <a:pt x="2696" y="1816"/>
                </a:lnTo>
                <a:lnTo>
                  <a:pt x="2696" y="1640"/>
                </a:lnTo>
                <a:lnTo>
                  <a:pt x="2696" y="1600"/>
                </a:lnTo>
                <a:lnTo>
                  <a:pt x="2696" y="1312"/>
                </a:lnTo>
                <a:lnTo>
                  <a:pt x="2696" y="1528"/>
                </a:lnTo>
                <a:lnTo>
                  <a:pt x="2696" y="2072"/>
                </a:lnTo>
                <a:lnTo>
                  <a:pt x="2696" y="2512"/>
                </a:lnTo>
                <a:lnTo>
                  <a:pt x="2704" y="2184"/>
                </a:lnTo>
                <a:lnTo>
                  <a:pt x="2704" y="1528"/>
                </a:lnTo>
                <a:lnTo>
                  <a:pt x="2704" y="1712"/>
                </a:lnTo>
                <a:lnTo>
                  <a:pt x="2704" y="2040"/>
                </a:lnTo>
                <a:lnTo>
                  <a:pt x="2704" y="1968"/>
                </a:lnTo>
                <a:lnTo>
                  <a:pt x="2704" y="1928"/>
                </a:lnTo>
                <a:lnTo>
                  <a:pt x="2704" y="1088"/>
                </a:lnTo>
                <a:lnTo>
                  <a:pt x="2704" y="1928"/>
                </a:lnTo>
                <a:lnTo>
                  <a:pt x="2704" y="1488"/>
                </a:lnTo>
                <a:lnTo>
                  <a:pt x="2704" y="1456"/>
                </a:lnTo>
                <a:lnTo>
                  <a:pt x="2704" y="656"/>
                </a:lnTo>
                <a:lnTo>
                  <a:pt x="2704" y="2256"/>
                </a:lnTo>
                <a:lnTo>
                  <a:pt x="2704" y="1568"/>
                </a:lnTo>
                <a:lnTo>
                  <a:pt x="2704" y="1928"/>
                </a:lnTo>
                <a:lnTo>
                  <a:pt x="2704" y="1816"/>
                </a:lnTo>
                <a:lnTo>
                  <a:pt x="2704" y="1784"/>
                </a:lnTo>
                <a:lnTo>
                  <a:pt x="2704" y="1384"/>
                </a:lnTo>
                <a:lnTo>
                  <a:pt x="2704" y="2216"/>
                </a:lnTo>
                <a:lnTo>
                  <a:pt x="2704" y="1456"/>
                </a:lnTo>
                <a:lnTo>
                  <a:pt x="2704" y="1416"/>
                </a:lnTo>
                <a:lnTo>
                  <a:pt x="2712" y="1456"/>
                </a:lnTo>
                <a:lnTo>
                  <a:pt x="2712" y="1640"/>
                </a:lnTo>
                <a:lnTo>
                  <a:pt x="2712" y="1816"/>
                </a:lnTo>
                <a:lnTo>
                  <a:pt x="2712" y="872"/>
                </a:lnTo>
                <a:lnTo>
                  <a:pt x="2712" y="800"/>
                </a:lnTo>
                <a:lnTo>
                  <a:pt x="2712" y="728"/>
                </a:lnTo>
                <a:lnTo>
                  <a:pt x="2720" y="1240"/>
                </a:lnTo>
                <a:lnTo>
                  <a:pt x="2720" y="984"/>
                </a:lnTo>
                <a:lnTo>
                  <a:pt x="2720" y="1600"/>
                </a:lnTo>
                <a:lnTo>
                  <a:pt x="2720" y="1528"/>
                </a:lnTo>
                <a:lnTo>
                  <a:pt x="2720" y="944"/>
                </a:lnTo>
                <a:lnTo>
                  <a:pt x="2720" y="912"/>
                </a:lnTo>
                <a:lnTo>
                  <a:pt x="2720" y="1056"/>
                </a:lnTo>
                <a:lnTo>
                  <a:pt x="2720" y="944"/>
                </a:lnTo>
                <a:lnTo>
                  <a:pt x="2720" y="1416"/>
                </a:lnTo>
                <a:lnTo>
                  <a:pt x="2720" y="728"/>
                </a:lnTo>
                <a:lnTo>
                  <a:pt x="2720" y="1600"/>
                </a:lnTo>
                <a:lnTo>
                  <a:pt x="2720" y="1488"/>
                </a:lnTo>
                <a:lnTo>
                  <a:pt x="2720" y="1016"/>
                </a:lnTo>
                <a:lnTo>
                  <a:pt x="2728" y="912"/>
                </a:lnTo>
                <a:lnTo>
                  <a:pt x="2728" y="872"/>
                </a:lnTo>
                <a:lnTo>
                  <a:pt x="2728" y="912"/>
                </a:lnTo>
                <a:lnTo>
                  <a:pt x="2728" y="840"/>
                </a:lnTo>
                <a:lnTo>
                  <a:pt x="2728" y="1640"/>
                </a:lnTo>
                <a:lnTo>
                  <a:pt x="2728" y="1600"/>
                </a:lnTo>
                <a:lnTo>
                  <a:pt x="2728" y="1128"/>
                </a:lnTo>
                <a:lnTo>
                  <a:pt x="2728" y="1600"/>
                </a:lnTo>
                <a:lnTo>
                  <a:pt x="2728" y="1568"/>
                </a:lnTo>
                <a:lnTo>
                  <a:pt x="2736" y="1744"/>
                </a:lnTo>
                <a:lnTo>
                  <a:pt x="2736" y="1856"/>
                </a:lnTo>
                <a:lnTo>
                  <a:pt x="2736" y="1416"/>
                </a:lnTo>
                <a:lnTo>
                  <a:pt x="2736" y="1240"/>
                </a:lnTo>
                <a:lnTo>
                  <a:pt x="2736" y="1384"/>
                </a:lnTo>
                <a:lnTo>
                  <a:pt x="2736" y="1600"/>
                </a:lnTo>
                <a:lnTo>
                  <a:pt x="2736" y="1712"/>
                </a:lnTo>
                <a:lnTo>
                  <a:pt x="2736" y="1600"/>
                </a:lnTo>
                <a:lnTo>
                  <a:pt x="2736" y="1240"/>
                </a:lnTo>
                <a:lnTo>
                  <a:pt x="2736" y="1456"/>
                </a:lnTo>
                <a:lnTo>
                  <a:pt x="2736" y="1888"/>
                </a:lnTo>
                <a:lnTo>
                  <a:pt x="2736" y="3168"/>
                </a:lnTo>
                <a:lnTo>
                  <a:pt x="2736" y="912"/>
                </a:lnTo>
                <a:lnTo>
                  <a:pt x="2736" y="1528"/>
                </a:lnTo>
                <a:lnTo>
                  <a:pt x="2736" y="1088"/>
                </a:lnTo>
                <a:lnTo>
                  <a:pt x="2736" y="1056"/>
                </a:lnTo>
                <a:lnTo>
                  <a:pt x="2744" y="1416"/>
                </a:lnTo>
                <a:lnTo>
                  <a:pt x="2744" y="1568"/>
                </a:lnTo>
                <a:lnTo>
                  <a:pt x="2744" y="2040"/>
                </a:lnTo>
                <a:lnTo>
                  <a:pt x="2744" y="2512"/>
                </a:lnTo>
                <a:lnTo>
                  <a:pt x="2744" y="1784"/>
                </a:lnTo>
                <a:lnTo>
                  <a:pt x="2744" y="1928"/>
                </a:lnTo>
                <a:lnTo>
                  <a:pt x="2744" y="2288"/>
                </a:lnTo>
                <a:lnTo>
                  <a:pt x="2744" y="2112"/>
                </a:lnTo>
                <a:lnTo>
                  <a:pt x="2744" y="1384"/>
                </a:lnTo>
                <a:lnTo>
                  <a:pt x="2744" y="2040"/>
                </a:lnTo>
                <a:lnTo>
                  <a:pt x="2744" y="2000"/>
                </a:lnTo>
                <a:lnTo>
                  <a:pt x="2744" y="1856"/>
                </a:lnTo>
                <a:lnTo>
                  <a:pt x="2744" y="1888"/>
                </a:lnTo>
                <a:lnTo>
                  <a:pt x="2744" y="1928"/>
                </a:lnTo>
                <a:lnTo>
                  <a:pt x="2744" y="1856"/>
                </a:lnTo>
                <a:lnTo>
                  <a:pt x="2744" y="1744"/>
                </a:lnTo>
                <a:lnTo>
                  <a:pt x="2744" y="1528"/>
                </a:lnTo>
                <a:lnTo>
                  <a:pt x="2744" y="1640"/>
                </a:lnTo>
                <a:lnTo>
                  <a:pt x="2752" y="1856"/>
                </a:lnTo>
                <a:lnTo>
                  <a:pt x="2752" y="2040"/>
                </a:lnTo>
                <a:lnTo>
                  <a:pt x="2752" y="1672"/>
                </a:lnTo>
                <a:lnTo>
                  <a:pt x="2752" y="2288"/>
                </a:lnTo>
                <a:lnTo>
                  <a:pt x="2760" y="1312"/>
                </a:lnTo>
                <a:lnTo>
                  <a:pt x="2760" y="2328"/>
                </a:lnTo>
                <a:lnTo>
                  <a:pt x="2760" y="2112"/>
                </a:lnTo>
                <a:lnTo>
                  <a:pt x="2760" y="2040"/>
                </a:lnTo>
                <a:lnTo>
                  <a:pt x="2760" y="2000"/>
                </a:lnTo>
                <a:lnTo>
                  <a:pt x="2760" y="2216"/>
                </a:lnTo>
                <a:lnTo>
                  <a:pt x="2760" y="2072"/>
                </a:lnTo>
                <a:lnTo>
                  <a:pt x="2760" y="1856"/>
                </a:lnTo>
                <a:lnTo>
                  <a:pt x="2760" y="2328"/>
                </a:lnTo>
                <a:lnTo>
                  <a:pt x="2760" y="1968"/>
                </a:lnTo>
                <a:lnTo>
                  <a:pt x="2760" y="2072"/>
                </a:lnTo>
                <a:lnTo>
                  <a:pt x="2760" y="1928"/>
                </a:lnTo>
                <a:lnTo>
                  <a:pt x="2760" y="2000"/>
                </a:lnTo>
                <a:lnTo>
                  <a:pt x="2760" y="1968"/>
                </a:lnTo>
                <a:lnTo>
                  <a:pt x="2760" y="2040"/>
                </a:lnTo>
                <a:lnTo>
                  <a:pt x="2760" y="2072"/>
                </a:lnTo>
                <a:lnTo>
                  <a:pt x="2760" y="1968"/>
                </a:lnTo>
                <a:lnTo>
                  <a:pt x="2760" y="1928"/>
                </a:lnTo>
                <a:lnTo>
                  <a:pt x="2760" y="1888"/>
                </a:lnTo>
                <a:lnTo>
                  <a:pt x="2760" y="1568"/>
                </a:lnTo>
                <a:lnTo>
                  <a:pt x="2760" y="2072"/>
                </a:lnTo>
                <a:lnTo>
                  <a:pt x="2760" y="1888"/>
                </a:lnTo>
                <a:lnTo>
                  <a:pt x="2760" y="2072"/>
                </a:lnTo>
                <a:lnTo>
                  <a:pt x="2760" y="1928"/>
                </a:lnTo>
                <a:lnTo>
                  <a:pt x="2760" y="3312"/>
                </a:lnTo>
                <a:lnTo>
                  <a:pt x="2760" y="2112"/>
                </a:lnTo>
                <a:lnTo>
                  <a:pt x="2760" y="2184"/>
                </a:lnTo>
                <a:lnTo>
                  <a:pt x="2760" y="2256"/>
                </a:lnTo>
                <a:lnTo>
                  <a:pt x="2760" y="2040"/>
                </a:lnTo>
                <a:lnTo>
                  <a:pt x="2760" y="1816"/>
                </a:lnTo>
                <a:lnTo>
                  <a:pt x="2760" y="2112"/>
                </a:lnTo>
                <a:lnTo>
                  <a:pt x="2760" y="1816"/>
                </a:lnTo>
                <a:lnTo>
                  <a:pt x="2760" y="1968"/>
                </a:lnTo>
                <a:lnTo>
                  <a:pt x="2760" y="1928"/>
                </a:lnTo>
                <a:lnTo>
                  <a:pt x="2760" y="2256"/>
                </a:lnTo>
                <a:lnTo>
                  <a:pt x="2760" y="2000"/>
                </a:lnTo>
                <a:lnTo>
                  <a:pt x="2760" y="1488"/>
                </a:lnTo>
                <a:lnTo>
                  <a:pt x="2760" y="1928"/>
                </a:lnTo>
                <a:lnTo>
                  <a:pt x="2760" y="1712"/>
                </a:lnTo>
                <a:lnTo>
                  <a:pt x="2760" y="1568"/>
                </a:lnTo>
                <a:lnTo>
                  <a:pt x="2760" y="1600"/>
                </a:lnTo>
                <a:lnTo>
                  <a:pt x="2760" y="1640"/>
                </a:lnTo>
                <a:lnTo>
                  <a:pt x="2760" y="2144"/>
                </a:lnTo>
                <a:lnTo>
                  <a:pt x="2760" y="1640"/>
                </a:lnTo>
                <a:lnTo>
                  <a:pt x="2760" y="2216"/>
                </a:lnTo>
                <a:lnTo>
                  <a:pt x="2760" y="2040"/>
                </a:lnTo>
                <a:lnTo>
                  <a:pt x="2848" y="1856"/>
                </a:lnTo>
                <a:lnTo>
                  <a:pt x="2848" y="1200"/>
                </a:lnTo>
                <a:lnTo>
                  <a:pt x="2856" y="1640"/>
                </a:lnTo>
                <a:lnTo>
                  <a:pt x="2856" y="840"/>
                </a:lnTo>
                <a:lnTo>
                  <a:pt x="2864" y="1416"/>
                </a:lnTo>
                <a:lnTo>
                  <a:pt x="2872" y="1416"/>
                </a:lnTo>
                <a:lnTo>
                  <a:pt x="2888" y="1672"/>
                </a:lnTo>
                <a:lnTo>
                  <a:pt x="2896" y="1712"/>
                </a:lnTo>
                <a:lnTo>
                  <a:pt x="2904" y="1640"/>
                </a:lnTo>
                <a:lnTo>
                  <a:pt x="2912" y="1600"/>
                </a:lnTo>
                <a:lnTo>
                  <a:pt x="2912" y="1568"/>
                </a:lnTo>
                <a:lnTo>
                  <a:pt x="2920" y="1568"/>
                </a:lnTo>
                <a:lnTo>
                  <a:pt x="2952" y="1928"/>
                </a:lnTo>
                <a:lnTo>
                  <a:pt x="2984" y="1568"/>
                </a:lnTo>
                <a:lnTo>
                  <a:pt x="2992" y="1968"/>
                </a:lnTo>
                <a:lnTo>
                  <a:pt x="2992" y="1744"/>
                </a:lnTo>
                <a:lnTo>
                  <a:pt x="3008" y="1416"/>
                </a:lnTo>
                <a:lnTo>
                  <a:pt x="3008" y="1640"/>
                </a:lnTo>
                <a:lnTo>
                  <a:pt x="3016" y="1600"/>
                </a:lnTo>
                <a:lnTo>
                  <a:pt x="3032" y="1312"/>
                </a:lnTo>
                <a:lnTo>
                  <a:pt x="3064" y="1856"/>
                </a:lnTo>
                <a:lnTo>
                  <a:pt x="3072" y="2072"/>
                </a:lnTo>
                <a:lnTo>
                  <a:pt x="3096" y="912"/>
                </a:lnTo>
                <a:lnTo>
                  <a:pt x="3104" y="2728"/>
                </a:lnTo>
                <a:lnTo>
                  <a:pt x="3104" y="1712"/>
                </a:lnTo>
                <a:lnTo>
                  <a:pt x="3120" y="1312"/>
                </a:lnTo>
                <a:lnTo>
                  <a:pt x="3120" y="2472"/>
                </a:lnTo>
                <a:lnTo>
                  <a:pt x="3128" y="2872"/>
                </a:lnTo>
                <a:lnTo>
                  <a:pt x="3136" y="2800"/>
                </a:lnTo>
                <a:lnTo>
                  <a:pt x="3144" y="2656"/>
                </a:lnTo>
                <a:lnTo>
                  <a:pt x="3152" y="2768"/>
                </a:lnTo>
                <a:lnTo>
                  <a:pt x="3168" y="2768"/>
                </a:lnTo>
                <a:lnTo>
                  <a:pt x="3168" y="2216"/>
                </a:lnTo>
                <a:lnTo>
                  <a:pt x="3176" y="2144"/>
                </a:lnTo>
                <a:lnTo>
                  <a:pt x="3176" y="2584"/>
                </a:lnTo>
                <a:lnTo>
                  <a:pt x="3184" y="2872"/>
                </a:lnTo>
                <a:lnTo>
                  <a:pt x="3192" y="2912"/>
                </a:lnTo>
                <a:lnTo>
                  <a:pt x="3200" y="2728"/>
                </a:lnTo>
                <a:lnTo>
                  <a:pt x="3200" y="2584"/>
                </a:lnTo>
                <a:lnTo>
                  <a:pt x="3200" y="2440"/>
                </a:lnTo>
                <a:lnTo>
                  <a:pt x="3200" y="2728"/>
                </a:lnTo>
                <a:lnTo>
                  <a:pt x="3200" y="3200"/>
                </a:lnTo>
                <a:lnTo>
                  <a:pt x="3200" y="2984"/>
                </a:lnTo>
                <a:lnTo>
                  <a:pt x="3200" y="3096"/>
                </a:lnTo>
                <a:lnTo>
                  <a:pt x="3208" y="2696"/>
                </a:lnTo>
                <a:lnTo>
                  <a:pt x="3208" y="2840"/>
                </a:lnTo>
                <a:lnTo>
                  <a:pt x="3208" y="1784"/>
                </a:lnTo>
                <a:lnTo>
                  <a:pt x="3216" y="1816"/>
                </a:lnTo>
                <a:lnTo>
                  <a:pt x="3224" y="1744"/>
                </a:lnTo>
                <a:lnTo>
                  <a:pt x="3224" y="1784"/>
                </a:lnTo>
                <a:lnTo>
                  <a:pt x="3232" y="1672"/>
                </a:lnTo>
                <a:lnTo>
                  <a:pt x="3240" y="1928"/>
                </a:lnTo>
                <a:lnTo>
                  <a:pt x="3240" y="1888"/>
                </a:lnTo>
                <a:lnTo>
                  <a:pt x="3248" y="1928"/>
                </a:lnTo>
                <a:lnTo>
                  <a:pt x="3248" y="2544"/>
                </a:lnTo>
                <a:lnTo>
                  <a:pt x="3248" y="2728"/>
                </a:lnTo>
                <a:lnTo>
                  <a:pt x="3248" y="2696"/>
                </a:lnTo>
                <a:lnTo>
                  <a:pt x="3256" y="2544"/>
                </a:lnTo>
                <a:lnTo>
                  <a:pt x="3264" y="1456"/>
                </a:lnTo>
                <a:lnTo>
                  <a:pt x="3264" y="1968"/>
                </a:lnTo>
                <a:lnTo>
                  <a:pt x="3264" y="1568"/>
                </a:lnTo>
                <a:lnTo>
                  <a:pt x="3272" y="1600"/>
                </a:lnTo>
                <a:lnTo>
                  <a:pt x="3272" y="1856"/>
                </a:lnTo>
                <a:lnTo>
                  <a:pt x="3272" y="2656"/>
                </a:lnTo>
                <a:lnTo>
                  <a:pt x="3280" y="1816"/>
                </a:lnTo>
                <a:lnTo>
                  <a:pt x="3280" y="1712"/>
                </a:lnTo>
                <a:lnTo>
                  <a:pt x="3280" y="2000"/>
                </a:lnTo>
                <a:lnTo>
                  <a:pt x="3280" y="1968"/>
                </a:lnTo>
                <a:lnTo>
                  <a:pt x="3288" y="2072"/>
                </a:lnTo>
                <a:lnTo>
                  <a:pt x="3288" y="1928"/>
                </a:lnTo>
                <a:lnTo>
                  <a:pt x="3288" y="2440"/>
                </a:lnTo>
                <a:lnTo>
                  <a:pt x="3296" y="2728"/>
                </a:lnTo>
                <a:lnTo>
                  <a:pt x="3296" y="2440"/>
                </a:lnTo>
                <a:lnTo>
                  <a:pt x="3296" y="1784"/>
                </a:lnTo>
                <a:lnTo>
                  <a:pt x="3304" y="2584"/>
                </a:lnTo>
                <a:lnTo>
                  <a:pt x="3304" y="2040"/>
                </a:lnTo>
                <a:lnTo>
                  <a:pt x="3304" y="2840"/>
                </a:lnTo>
                <a:lnTo>
                  <a:pt x="3304" y="2472"/>
                </a:lnTo>
                <a:lnTo>
                  <a:pt x="3312" y="2616"/>
                </a:lnTo>
                <a:lnTo>
                  <a:pt x="3312" y="2000"/>
                </a:lnTo>
                <a:lnTo>
                  <a:pt x="3312" y="1928"/>
                </a:lnTo>
                <a:lnTo>
                  <a:pt x="3312" y="1672"/>
                </a:lnTo>
                <a:lnTo>
                  <a:pt x="3320" y="2000"/>
                </a:lnTo>
                <a:lnTo>
                  <a:pt x="3320" y="2144"/>
                </a:lnTo>
                <a:lnTo>
                  <a:pt x="3320" y="1600"/>
                </a:lnTo>
                <a:lnTo>
                  <a:pt x="3320" y="2368"/>
                </a:lnTo>
                <a:lnTo>
                  <a:pt x="3320" y="1712"/>
                </a:lnTo>
                <a:lnTo>
                  <a:pt x="3320" y="1744"/>
                </a:lnTo>
                <a:lnTo>
                  <a:pt x="3320" y="2256"/>
                </a:lnTo>
                <a:lnTo>
                  <a:pt x="3328" y="1600"/>
                </a:lnTo>
                <a:lnTo>
                  <a:pt x="3328" y="1968"/>
                </a:lnTo>
                <a:lnTo>
                  <a:pt x="3328" y="1816"/>
                </a:lnTo>
                <a:lnTo>
                  <a:pt x="3328" y="1888"/>
                </a:lnTo>
                <a:lnTo>
                  <a:pt x="3336" y="2184"/>
                </a:lnTo>
                <a:lnTo>
                  <a:pt x="3336" y="2328"/>
                </a:lnTo>
                <a:lnTo>
                  <a:pt x="3336" y="1856"/>
                </a:lnTo>
                <a:lnTo>
                  <a:pt x="3344" y="1784"/>
                </a:lnTo>
                <a:lnTo>
                  <a:pt x="3344" y="1856"/>
                </a:lnTo>
                <a:lnTo>
                  <a:pt x="3344" y="1816"/>
                </a:lnTo>
                <a:lnTo>
                  <a:pt x="3352" y="1744"/>
                </a:lnTo>
                <a:lnTo>
                  <a:pt x="3352" y="1856"/>
                </a:lnTo>
                <a:lnTo>
                  <a:pt x="3352" y="1672"/>
                </a:lnTo>
                <a:lnTo>
                  <a:pt x="3360" y="1856"/>
                </a:lnTo>
                <a:lnTo>
                  <a:pt x="3360" y="1928"/>
                </a:lnTo>
                <a:lnTo>
                  <a:pt x="3360" y="1888"/>
                </a:lnTo>
                <a:lnTo>
                  <a:pt x="3368" y="1856"/>
                </a:lnTo>
                <a:lnTo>
                  <a:pt x="3368" y="2472"/>
                </a:lnTo>
                <a:lnTo>
                  <a:pt x="3368" y="1528"/>
                </a:lnTo>
                <a:lnTo>
                  <a:pt x="3368" y="1816"/>
                </a:lnTo>
                <a:lnTo>
                  <a:pt x="3368" y="1456"/>
                </a:lnTo>
                <a:lnTo>
                  <a:pt x="3376" y="1672"/>
                </a:lnTo>
                <a:lnTo>
                  <a:pt x="3376" y="1568"/>
                </a:lnTo>
                <a:lnTo>
                  <a:pt x="3376" y="1672"/>
                </a:lnTo>
                <a:lnTo>
                  <a:pt x="3376" y="1712"/>
                </a:lnTo>
                <a:lnTo>
                  <a:pt x="3376" y="1456"/>
                </a:lnTo>
                <a:lnTo>
                  <a:pt x="3376" y="1488"/>
                </a:lnTo>
                <a:lnTo>
                  <a:pt x="3376" y="1888"/>
                </a:lnTo>
                <a:lnTo>
                  <a:pt x="3384" y="1968"/>
                </a:lnTo>
                <a:lnTo>
                  <a:pt x="3384" y="2000"/>
                </a:lnTo>
                <a:lnTo>
                  <a:pt x="3392" y="2112"/>
                </a:lnTo>
                <a:lnTo>
                  <a:pt x="3392" y="1928"/>
                </a:lnTo>
                <a:lnTo>
                  <a:pt x="3400" y="2184"/>
                </a:lnTo>
                <a:lnTo>
                  <a:pt x="3400" y="1888"/>
                </a:lnTo>
                <a:lnTo>
                  <a:pt x="3400" y="1816"/>
                </a:lnTo>
                <a:lnTo>
                  <a:pt x="3400" y="1672"/>
                </a:lnTo>
                <a:lnTo>
                  <a:pt x="3400" y="1600"/>
                </a:lnTo>
                <a:lnTo>
                  <a:pt x="3400" y="1672"/>
                </a:lnTo>
                <a:lnTo>
                  <a:pt x="3400" y="1928"/>
                </a:lnTo>
                <a:lnTo>
                  <a:pt x="3408" y="2072"/>
                </a:lnTo>
                <a:lnTo>
                  <a:pt x="3408" y="1744"/>
                </a:lnTo>
                <a:lnTo>
                  <a:pt x="3408" y="1888"/>
                </a:lnTo>
                <a:lnTo>
                  <a:pt x="3408" y="2000"/>
                </a:lnTo>
                <a:lnTo>
                  <a:pt x="3408" y="1968"/>
                </a:lnTo>
                <a:lnTo>
                  <a:pt x="3408" y="2184"/>
                </a:lnTo>
                <a:lnTo>
                  <a:pt x="3416" y="1784"/>
                </a:lnTo>
                <a:lnTo>
                  <a:pt x="3416" y="2216"/>
                </a:lnTo>
                <a:lnTo>
                  <a:pt x="3424" y="2144"/>
                </a:lnTo>
                <a:lnTo>
                  <a:pt x="3432" y="2256"/>
                </a:lnTo>
                <a:lnTo>
                  <a:pt x="3440" y="2440"/>
                </a:lnTo>
                <a:lnTo>
                  <a:pt x="3440" y="1856"/>
                </a:lnTo>
                <a:lnTo>
                  <a:pt x="3440" y="1816"/>
                </a:lnTo>
                <a:lnTo>
                  <a:pt x="3448" y="1928"/>
                </a:lnTo>
                <a:lnTo>
                  <a:pt x="3456" y="1968"/>
                </a:lnTo>
                <a:lnTo>
                  <a:pt x="3456" y="2112"/>
                </a:lnTo>
                <a:lnTo>
                  <a:pt x="3464" y="1856"/>
                </a:lnTo>
                <a:lnTo>
                  <a:pt x="3464" y="2144"/>
                </a:lnTo>
                <a:lnTo>
                  <a:pt x="3464" y="2184"/>
                </a:lnTo>
                <a:lnTo>
                  <a:pt x="3472" y="2400"/>
                </a:lnTo>
                <a:lnTo>
                  <a:pt x="3480" y="2288"/>
                </a:lnTo>
                <a:lnTo>
                  <a:pt x="3480" y="1856"/>
                </a:lnTo>
                <a:lnTo>
                  <a:pt x="3480" y="2256"/>
                </a:lnTo>
                <a:lnTo>
                  <a:pt x="3480" y="2040"/>
                </a:lnTo>
                <a:lnTo>
                  <a:pt x="3496" y="2368"/>
                </a:lnTo>
                <a:lnTo>
                  <a:pt x="3496" y="2040"/>
                </a:lnTo>
                <a:lnTo>
                  <a:pt x="3504" y="1888"/>
                </a:lnTo>
                <a:lnTo>
                  <a:pt x="3512" y="2728"/>
                </a:lnTo>
                <a:lnTo>
                  <a:pt x="3520" y="2000"/>
                </a:lnTo>
                <a:lnTo>
                  <a:pt x="3520" y="2912"/>
                </a:lnTo>
                <a:lnTo>
                  <a:pt x="3528" y="2768"/>
                </a:lnTo>
                <a:lnTo>
                  <a:pt x="3544" y="2072"/>
                </a:lnTo>
                <a:lnTo>
                  <a:pt x="3552" y="2440"/>
                </a:lnTo>
                <a:lnTo>
                  <a:pt x="3560" y="2512"/>
                </a:lnTo>
                <a:lnTo>
                  <a:pt x="3568" y="2072"/>
                </a:lnTo>
                <a:lnTo>
                  <a:pt x="3568" y="2512"/>
                </a:lnTo>
                <a:lnTo>
                  <a:pt x="3576" y="2184"/>
                </a:lnTo>
                <a:lnTo>
                  <a:pt x="3576" y="2328"/>
                </a:lnTo>
                <a:lnTo>
                  <a:pt x="3576" y="2144"/>
                </a:lnTo>
                <a:lnTo>
                  <a:pt x="3584" y="2112"/>
                </a:lnTo>
                <a:lnTo>
                  <a:pt x="3592" y="1928"/>
                </a:lnTo>
                <a:lnTo>
                  <a:pt x="4360" y="3168"/>
                </a:lnTo>
                <a:lnTo>
                  <a:pt x="4384" y="4144"/>
                </a:lnTo>
                <a:lnTo>
                  <a:pt x="4384" y="2800"/>
                </a:lnTo>
                <a:lnTo>
                  <a:pt x="4392" y="2256"/>
                </a:lnTo>
                <a:lnTo>
                  <a:pt x="4392" y="2912"/>
                </a:lnTo>
                <a:lnTo>
                  <a:pt x="4392" y="3416"/>
                </a:lnTo>
                <a:lnTo>
                  <a:pt x="4392" y="3128"/>
                </a:lnTo>
                <a:lnTo>
                  <a:pt x="4392" y="2544"/>
                </a:lnTo>
                <a:lnTo>
                  <a:pt x="4392" y="5240"/>
                </a:lnTo>
                <a:lnTo>
                  <a:pt x="4392" y="4112"/>
                </a:lnTo>
                <a:lnTo>
                  <a:pt x="4392" y="3528"/>
                </a:lnTo>
                <a:lnTo>
                  <a:pt x="4392" y="3128"/>
                </a:lnTo>
                <a:lnTo>
                  <a:pt x="4392" y="3240"/>
                </a:lnTo>
                <a:lnTo>
                  <a:pt x="4392" y="3600"/>
                </a:lnTo>
                <a:lnTo>
                  <a:pt x="4392" y="4040"/>
                </a:lnTo>
                <a:lnTo>
                  <a:pt x="4400" y="1568"/>
                </a:lnTo>
                <a:lnTo>
                  <a:pt x="4400" y="2656"/>
                </a:lnTo>
                <a:lnTo>
                  <a:pt x="4400" y="3200"/>
                </a:lnTo>
                <a:lnTo>
                  <a:pt x="4400" y="2944"/>
                </a:lnTo>
                <a:lnTo>
                  <a:pt x="4400" y="3096"/>
                </a:lnTo>
                <a:lnTo>
                  <a:pt x="4448" y="2800"/>
                </a:lnTo>
                <a:lnTo>
                  <a:pt x="4448" y="3128"/>
                </a:lnTo>
                <a:lnTo>
                  <a:pt x="4448" y="2328"/>
                </a:lnTo>
                <a:lnTo>
                  <a:pt x="4448" y="3168"/>
                </a:lnTo>
                <a:lnTo>
                  <a:pt x="4448" y="3056"/>
                </a:lnTo>
                <a:lnTo>
                  <a:pt x="4448" y="2696"/>
                </a:lnTo>
                <a:lnTo>
                  <a:pt x="4448" y="2840"/>
                </a:lnTo>
                <a:lnTo>
                  <a:pt x="4448" y="3600"/>
                </a:lnTo>
                <a:lnTo>
                  <a:pt x="4448" y="3784"/>
                </a:lnTo>
                <a:lnTo>
                  <a:pt x="4448" y="3744"/>
                </a:lnTo>
                <a:lnTo>
                  <a:pt x="4448" y="2512"/>
                </a:lnTo>
                <a:lnTo>
                  <a:pt x="4448" y="2544"/>
                </a:lnTo>
                <a:lnTo>
                  <a:pt x="4448" y="2696"/>
                </a:lnTo>
                <a:lnTo>
                  <a:pt x="4448" y="3096"/>
                </a:lnTo>
                <a:lnTo>
                  <a:pt x="4448" y="2728"/>
                </a:lnTo>
                <a:lnTo>
                  <a:pt x="4448" y="2656"/>
                </a:lnTo>
                <a:lnTo>
                  <a:pt x="4448" y="2616"/>
                </a:lnTo>
                <a:lnTo>
                  <a:pt x="4448" y="3344"/>
                </a:lnTo>
                <a:lnTo>
                  <a:pt x="4560" y="4040"/>
                </a:lnTo>
                <a:lnTo>
                  <a:pt x="4560" y="59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14370" name="Freeform 11"/>
          <p:cNvSpPr>
            <a:spLocks/>
          </p:cNvSpPr>
          <p:nvPr/>
        </p:nvSpPr>
        <p:spPr bwMode="auto">
          <a:xfrm>
            <a:off x="6588352" y="1915052"/>
            <a:ext cx="927915" cy="1647097"/>
          </a:xfrm>
          <a:custGeom>
            <a:avLst/>
            <a:gdLst>
              <a:gd name="T0" fmla="*/ 48 w 1112"/>
              <a:gd name="T1" fmla="*/ 968 h 4000"/>
              <a:gd name="T2" fmla="*/ 80 w 1112"/>
              <a:gd name="T3" fmla="*/ 2272 h 4000"/>
              <a:gd name="T4" fmla="*/ 80 w 1112"/>
              <a:gd name="T5" fmla="*/ 2280 h 4000"/>
              <a:gd name="T6" fmla="*/ 104 w 1112"/>
              <a:gd name="T7" fmla="*/ 2024 h 4000"/>
              <a:gd name="T8" fmla="*/ 128 w 1112"/>
              <a:gd name="T9" fmla="*/ 256 h 4000"/>
              <a:gd name="T10" fmla="*/ 152 w 1112"/>
              <a:gd name="T11" fmla="*/ 1552 h 4000"/>
              <a:gd name="T12" fmla="*/ 208 w 1112"/>
              <a:gd name="T13" fmla="*/ 1768 h 4000"/>
              <a:gd name="T14" fmla="*/ 368 w 1112"/>
              <a:gd name="T15" fmla="*/ 1696 h 4000"/>
              <a:gd name="T16" fmla="*/ 408 w 1112"/>
              <a:gd name="T17" fmla="*/ 1224 h 4000"/>
              <a:gd name="T18" fmla="*/ 408 w 1112"/>
              <a:gd name="T19" fmla="*/ 1400 h 4000"/>
              <a:gd name="T20" fmla="*/ 456 w 1112"/>
              <a:gd name="T21" fmla="*/ 1472 h 4000"/>
              <a:gd name="T22" fmla="*/ 456 w 1112"/>
              <a:gd name="T23" fmla="*/ 1040 h 4000"/>
              <a:gd name="T24" fmla="*/ 464 w 1112"/>
              <a:gd name="T25" fmla="*/ 1624 h 4000"/>
              <a:gd name="T26" fmla="*/ 464 w 1112"/>
              <a:gd name="T27" fmla="*/ 456 h 4000"/>
              <a:gd name="T28" fmla="*/ 464 w 1112"/>
              <a:gd name="T29" fmla="*/ 712 h 4000"/>
              <a:gd name="T30" fmla="*/ 504 w 1112"/>
              <a:gd name="T31" fmla="*/ 1512 h 4000"/>
              <a:gd name="T32" fmla="*/ 504 w 1112"/>
              <a:gd name="T33" fmla="*/ 1400 h 4000"/>
              <a:gd name="T34" fmla="*/ 512 w 1112"/>
              <a:gd name="T35" fmla="*/ 1728 h 4000"/>
              <a:gd name="T36" fmla="*/ 512 w 1112"/>
              <a:gd name="T37" fmla="*/ 1072 h 4000"/>
              <a:gd name="T38" fmla="*/ 568 w 1112"/>
              <a:gd name="T39" fmla="*/ 1984 h 4000"/>
              <a:gd name="T40" fmla="*/ 568 w 1112"/>
              <a:gd name="T41" fmla="*/ 1912 h 4000"/>
              <a:gd name="T42" fmla="*/ 584 w 1112"/>
              <a:gd name="T43" fmla="*/ 1696 h 4000"/>
              <a:gd name="T44" fmla="*/ 584 w 1112"/>
              <a:gd name="T45" fmla="*/ 752 h 4000"/>
              <a:gd name="T46" fmla="*/ 608 w 1112"/>
              <a:gd name="T47" fmla="*/ 784 h 4000"/>
              <a:gd name="T48" fmla="*/ 632 w 1112"/>
              <a:gd name="T49" fmla="*/ 1112 h 4000"/>
              <a:gd name="T50" fmla="*/ 632 w 1112"/>
              <a:gd name="T51" fmla="*/ 896 h 4000"/>
              <a:gd name="T52" fmla="*/ 640 w 1112"/>
              <a:gd name="T53" fmla="*/ 1328 h 4000"/>
              <a:gd name="T54" fmla="*/ 640 w 1112"/>
              <a:gd name="T55" fmla="*/ 2096 h 4000"/>
              <a:gd name="T56" fmla="*/ 640 w 1112"/>
              <a:gd name="T57" fmla="*/ 1296 h 4000"/>
              <a:gd name="T58" fmla="*/ 648 w 1112"/>
              <a:gd name="T59" fmla="*/ 1040 h 4000"/>
              <a:gd name="T60" fmla="*/ 648 w 1112"/>
              <a:gd name="T61" fmla="*/ 1040 h 4000"/>
              <a:gd name="T62" fmla="*/ 648 w 1112"/>
              <a:gd name="T63" fmla="*/ 1072 h 4000"/>
              <a:gd name="T64" fmla="*/ 656 w 1112"/>
              <a:gd name="T65" fmla="*/ 1400 h 4000"/>
              <a:gd name="T66" fmla="*/ 664 w 1112"/>
              <a:gd name="T67" fmla="*/ 1472 h 4000"/>
              <a:gd name="T68" fmla="*/ 664 w 1112"/>
              <a:gd name="T69" fmla="*/ 1184 h 4000"/>
              <a:gd name="T70" fmla="*/ 664 w 1112"/>
              <a:gd name="T71" fmla="*/ 1472 h 4000"/>
              <a:gd name="T72" fmla="*/ 664 w 1112"/>
              <a:gd name="T73" fmla="*/ 1184 h 4000"/>
              <a:gd name="T74" fmla="*/ 680 w 1112"/>
              <a:gd name="T75" fmla="*/ 1400 h 4000"/>
              <a:gd name="T76" fmla="*/ 688 w 1112"/>
              <a:gd name="T77" fmla="*/ 1296 h 4000"/>
              <a:gd name="T78" fmla="*/ 696 w 1112"/>
              <a:gd name="T79" fmla="*/ 1400 h 4000"/>
              <a:gd name="T80" fmla="*/ 704 w 1112"/>
              <a:gd name="T81" fmla="*/ 1224 h 4000"/>
              <a:gd name="T82" fmla="*/ 728 w 1112"/>
              <a:gd name="T83" fmla="*/ 1624 h 4000"/>
              <a:gd name="T84" fmla="*/ 728 w 1112"/>
              <a:gd name="T85" fmla="*/ 1184 h 4000"/>
              <a:gd name="T86" fmla="*/ 728 w 1112"/>
              <a:gd name="T87" fmla="*/ 1368 h 4000"/>
              <a:gd name="T88" fmla="*/ 736 w 1112"/>
              <a:gd name="T89" fmla="*/ 1472 h 4000"/>
              <a:gd name="T90" fmla="*/ 736 w 1112"/>
              <a:gd name="T91" fmla="*/ 1656 h 4000"/>
              <a:gd name="T92" fmla="*/ 736 w 1112"/>
              <a:gd name="T93" fmla="*/ 1624 h 4000"/>
              <a:gd name="T94" fmla="*/ 736 w 1112"/>
              <a:gd name="T95" fmla="*/ 1552 h 4000"/>
              <a:gd name="T96" fmla="*/ 808 w 1112"/>
              <a:gd name="T97" fmla="*/ 1400 h 4000"/>
              <a:gd name="T98" fmla="*/ 832 w 1112"/>
              <a:gd name="T99" fmla="*/ 968 h 4000"/>
              <a:gd name="T100" fmla="*/ 848 w 1112"/>
              <a:gd name="T101" fmla="*/ 1328 h 4000"/>
              <a:gd name="T102" fmla="*/ 880 w 1112"/>
              <a:gd name="T103" fmla="*/ 1400 h 4000"/>
              <a:gd name="T104" fmla="*/ 880 w 1112"/>
              <a:gd name="T105" fmla="*/ 456 h 4000"/>
              <a:gd name="T106" fmla="*/ 880 w 1112"/>
              <a:gd name="T107" fmla="*/ 752 h 4000"/>
              <a:gd name="T108" fmla="*/ 880 w 1112"/>
              <a:gd name="T109" fmla="*/ 1224 h 4000"/>
              <a:gd name="T110" fmla="*/ 880 w 1112"/>
              <a:gd name="T111" fmla="*/ 456 h 4000"/>
              <a:gd name="T112" fmla="*/ 904 w 1112"/>
              <a:gd name="T113" fmla="*/ 1256 h 4000"/>
              <a:gd name="T114" fmla="*/ 904 w 1112"/>
              <a:gd name="T115" fmla="*/ 1000 h 4000"/>
              <a:gd name="T116" fmla="*/ 912 w 1112"/>
              <a:gd name="T117" fmla="*/ 1296 h 4000"/>
              <a:gd name="T118" fmla="*/ 952 w 1112"/>
              <a:gd name="T119" fmla="*/ 1624 h 4000"/>
              <a:gd name="T120" fmla="*/ 1024 w 1112"/>
              <a:gd name="T121" fmla="*/ 1400 h 4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12" h="4000">
                <a:moveTo>
                  <a:pt x="0" y="4000"/>
                </a:moveTo>
                <a:lnTo>
                  <a:pt x="0" y="1440"/>
                </a:lnTo>
                <a:lnTo>
                  <a:pt x="0" y="1768"/>
                </a:lnTo>
                <a:lnTo>
                  <a:pt x="0" y="1224"/>
                </a:lnTo>
                <a:lnTo>
                  <a:pt x="0" y="1296"/>
                </a:lnTo>
                <a:lnTo>
                  <a:pt x="0" y="3472"/>
                </a:lnTo>
                <a:lnTo>
                  <a:pt x="0" y="1984"/>
                </a:lnTo>
                <a:lnTo>
                  <a:pt x="0" y="2056"/>
                </a:lnTo>
                <a:lnTo>
                  <a:pt x="0" y="2896"/>
                </a:lnTo>
                <a:lnTo>
                  <a:pt x="0" y="1696"/>
                </a:lnTo>
                <a:lnTo>
                  <a:pt x="0" y="1624"/>
                </a:lnTo>
                <a:lnTo>
                  <a:pt x="0" y="1696"/>
                </a:lnTo>
                <a:lnTo>
                  <a:pt x="0" y="2240"/>
                </a:lnTo>
                <a:lnTo>
                  <a:pt x="0" y="1728"/>
                </a:lnTo>
                <a:lnTo>
                  <a:pt x="48" y="1040"/>
                </a:lnTo>
                <a:lnTo>
                  <a:pt x="48" y="968"/>
                </a:lnTo>
                <a:lnTo>
                  <a:pt x="48" y="928"/>
                </a:lnTo>
                <a:lnTo>
                  <a:pt x="48" y="1256"/>
                </a:lnTo>
                <a:lnTo>
                  <a:pt x="48" y="928"/>
                </a:lnTo>
                <a:lnTo>
                  <a:pt x="48" y="896"/>
                </a:lnTo>
                <a:lnTo>
                  <a:pt x="48" y="568"/>
                </a:lnTo>
                <a:lnTo>
                  <a:pt x="80" y="2168"/>
                </a:lnTo>
                <a:lnTo>
                  <a:pt x="80" y="2056"/>
                </a:lnTo>
                <a:lnTo>
                  <a:pt x="80" y="1800"/>
                </a:lnTo>
                <a:lnTo>
                  <a:pt x="80" y="1984"/>
                </a:lnTo>
                <a:lnTo>
                  <a:pt x="80" y="1872"/>
                </a:lnTo>
                <a:lnTo>
                  <a:pt x="80" y="1512"/>
                </a:lnTo>
                <a:lnTo>
                  <a:pt x="80" y="1656"/>
                </a:lnTo>
                <a:lnTo>
                  <a:pt x="80" y="1872"/>
                </a:lnTo>
                <a:lnTo>
                  <a:pt x="80" y="2200"/>
                </a:lnTo>
                <a:lnTo>
                  <a:pt x="80" y="2272"/>
                </a:lnTo>
                <a:lnTo>
                  <a:pt x="80" y="1952"/>
                </a:lnTo>
                <a:lnTo>
                  <a:pt x="80" y="2384"/>
                </a:lnTo>
                <a:lnTo>
                  <a:pt x="80" y="2312"/>
                </a:lnTo>
                <a:lnTo>
                  <a:pt x="80" y="2456"/>
                </a:lnTo>
                <a:lnTo>
                  <a:pt x="80" y="1328"/>
                </a:lnTo>
                <a:lnTo>
                  <a:pt x="80" y="1440"/>
                </a:lnTo>
                <a:lnTo>
                  <a:pt x="80" y="1624"/>
                </a:lnTo>
                <a:lnTo>
                  <a:pt x="80" y="1768"/>
                </a:lnTo>
                <a:lnTo>
                  <a:pt x="80" y="1552"/>
                </a:lnTo>
                <a:lnTo>
                  <a:pt x="80" y="1512"/>
                </a:lnTo>
                <a:lnTo>
                  <a:pt x="80" y="1368"/>
                </a:lnTo>
                <a:lnTo>
                  <a:pt x="80" y="1800"/>
                </a:lnTo>
                <a:lnTo>
                  <a:pt x="80" y="1912"/>
                </a:lnTo>
                <a:lnTo>
                  <a:pt x="80" y="2016"/>
                </a:lnTo>
                <a:lnTo>
                  <a:pt x="80" y="2280"/>
                </a:lnTo>
                <a:lnTo>
                  <a:pt x="80" y="2344"/>
                </a:lnTo>
                <a:lnTo>
                  <a:pt x="80" y="2096"/>
                </a:lnTo>
                <a:lnTo>
                  <a:pt x="80" y="2304"/>
                </a:lnTo>
                <a:lnTo>
                  <a:pt x="80" y="2272"/>
                </a:lnTo>
                <a:lnTo>
                  <a:pt x="80" y="800"/>
                </a:lnTo>
                <a:lnTo>
                  <a:pt x="80" y="752"/>
                </a:lnTo>
                <a:lnTo>
                  <a:pt x="80" y="736"/>
                </a:lnTo>
                <a:lnTo>
                  <a:pt x="80" y="824"/>
                </a:lnTo>
                <a:lnTo>
                  <a:pt x="80" y="1128"/>
                </a:lnTo>
                <a:lnTo>
                  <a:pt x="80" y="1616"/>
                </a:lnTo>
                <a:lnTo>
                  <a:pt x="80" y="2192"/>
                </a:lnTo>
                <a:lnTo>
                  <a:pt x="104" y="2272"/>
                </a:lnTo>
                <a:lnTo>
                  <a:pt x="104" y="2312"/>
                </a:lnTo>
                <a:lnTo>
                  <a:pt x="104" y="2272"/>
                </a:lnTo>
                <a:lnTo>
                  <a:pt x="104" y="2024"/>
                </a:lnTo>
                <a:lnTo>
                  <a:pt x="104" y="2200"/>
                </a:lnTo>
                <a:lnTo>
                  <a:pt x="104" y="1656"/>
                </a:lnTo>
                <a:lnTo>
                  <a:pt x="104" y="2456"/>
                </a:lnTo>
                <a:lnTo>
                  <a:pt x="112" y="784"/>
                </a:lnTo>
                <a:lnTo>
                  <a:pt x="112" y="968"/>
                </a:lnTo>
                <a:lnTo>
                  <a:pt x="112" y="928"/>
                </a:lnTo>
                <a:lnTo>
                  <a:pt x="112" y="784"/>
                </a:lnTo>
                <a:lnTo>
                  <a:pt x="112" y="1368"/>
                </a:lnTo>
                <a:lnTo>
                  <a:pt x="112" y="1328"/>
                </a:lnTo>
                <a:lnTo>
                  <a:pt x="128" y="1872"/>
                </a:lnTo>
                <a:lnTo>
                  <a:pt x="128" y="1952"/>
                </a:lnTo>
                <a:lnTo>
                  <a:pt x="128" y="1912"/>
                </a:lnTo>
                <a:lnTo>
                  <a:pt x="128" y="1112"/>
                </a:lnTo>
                <a:lnTo>
                  <a:pt x="128" y="1072"/>
                </a:lnTo>
                <a:lnTo>
                  <a:pt x="128" y="0"/>
                </a:lnTo>
                <a:lnTo>
                  <a:pt x="128" y="256"/>
                </a:lnTo>
                <a:lnTo>
                  <a:pt x="152" y="2568"/>
                </a:lnTo>
                <a:lnTo>
                  <a:pt x="152" y="2352"/>
                </a:lnTo>
                <a:lnTo>
                  <a:pt x="152" y="2496"/>
                </a:lnTo>
                <a:lnTo>
                  <a:pt x="152" y="2712"/>
                </a:lnTo>
                <a:lnTo>
                  <a:pt x="152" y="2600"/>
                </a:lnTo>
                <a:lnTo>
                  <a:pt x="152" y="2640"/>
                </a:lnTo>
                <a:lnTo>
                  <a:pt x="152" y="2456"/>
                </a:lnTo>
                <a:lnTo>
                  <a:pt x="152" y="2784"/>
                </a:lnTo>
                <a:lnTo>
                  <a:pt x="152" y="2496"/>
                </a:lnTo>
                <a:lnTo>
                  <a:pt x="152" y="2712"/>
                </a:lnTo>
                <a:lnTo>
                  <a:pt x="152" y="2568"/>
                </a:lnTo>
                <a:lnTo>
                  <a:pt x="152" y="2456"/>
                </a:lnTo>
                <a:lnTo>
                  <a:pt x="152" y="2672"/>
                </a:lnTo>
                <a:lnTo>
                  <a:pt x="152" y="2784"/>
                </a:lnTo>
                <a:lnTo>
                  <a:pt x="152" y="2640"/>
                </a:lnTo>
                <a:lnTo>
                  <a:pt x="152" y="1656"/>
                </a:lnTo>
                <a:lnTo>
                  <a:pt x="152" y="1552"/>
                </a:lnTo>
                <a:lnTo>
                  <a:pt x="152" y="1256"/>
                </a:lnTo>
                <a:lnTo>
                  <a:pt x="152" y="1328"/>
                </a:lnTo>
                <a:lnTo>
                  <a:pt x="152" y="1624"/>
                </a:lnTo>
                <a:lnTo>
                  <a:pt x="152" y="1472"/>
                </a:lnTo>
                <a:lnTo>
                  <a:pt x="152" y="1440"/>
                </a:lnTo>
                <a:lnTo>
                  <a:pt x="152" y="1584"/>
                </a:lnTo>
                <a:lnTo>
                  <a:pt x="152" y="1696"/>
                </a:lnTo>
                <a:lnTo>
                  <a:pt x="152" y="1368"/>
                </a:lnTo>
                <a:lnTo>
                  <a:pt x="152" y="1256"/>
                </a:lnTo>
                <a:lnTo>
                  <a:pt x="152" y="1400"/>
                </a:lnTo>
                <a:lnTo>
                  <a:pt x="152" y="1296"/>
                </a:lnTo>
                <a:lnTo>
                  <a:pt x="208" y="1800"/>
                </a:lnTo>
                <a:lnTo>
                  <a:pt x="208" y="1840"/>
                </a:lnTo>
                <a:lnTo>
                  <a:pt x="208" y="1584"/>
                </a:lnTo>
                <a:lnTo>
                  <a:pt x="208" y="1800"/>
                </a:lnTo>
                <a:lnTo>
                  <a:pt x="208" y="1768"/>
                </a:lnTo>
                <a:lnTo>
                  <a:pt x="208" y="784"/>
                </a:lnTo>
                <a:lnTo>
                  <a:pt x="208" y="1800"/>
                </a:lnTo>
                <a:lnTo>
                  <a:pt x="208" y="1072"/>
                </a:lnTo>
                <a:lnTo>
                  <a:pt x="208" y="1328"/>
                </a:lnTo>
                <a:lnTo>
                  <a:pt x="208" y="1440"/>
                </a:lnTo>
                <a:lnTo>
                  <a:pt x="208" y="1512"/>
                </a:lnTo>
                <a:lnTo>
                  <a:pt x="208" y="2168"/>
                </a:lnTo>
                <a:lnTo>
                  <a:pt x="208" y="1952"/>
                </a:lnTo>
                <a:lnTo>
                  <a:pt x="240" y="1800"/>
                </a:lnTo>
                <a:lnTo>
                  <a:pt x="304" y="1696"/>
                </a:lnTo>
                <a:lnTo>
                  <a:pt x="304" y="1368"/>
                </a:lnTo>
                <a:lnTo>
                  <a:pt x="368" y="1400"/>
                </a:lnTo>
                <a:lnTo>
                  <a:pt x="368" y="1472"/>
                </a:lnTo>
                <a:lnTo>
                  <a:pt x="368" y="1552"/>
                </a:lnTo>
                <a:lnTo>
                  <a:pt x="368" y="1624"/>
                </a:lnTo>
                <a:lnTo>
                  <a:pt x="368" y="1696"/>
                </a:lnTo>
                <a:lnTo>
                  <a:pt x="368" y="1768"/>
                </a:lnTo>
                <a:lnTo>
                  <a:pt x="368" y="1840"/>
                </a:lnTo>
                <a:lnTo>
                  <a:pt x="368" y="1912"/>
                </a:lnTo>
                <a:lnTo>
                  <a:pt x="368" y="2056"/>
                </a:lnTo>
                <a:lnTo>
                  <a:pt x="368" y="2128"/>
                </a:lnTo>
                <a:lnTo>
                  <a:pt x="368" y="1256"/>
                </a:lnTo>
                <a:lnTo>
                  <a:pt x="368" y="1328"/>
                </a:lnTo>
                <a:lnTo>
                  <a:pt x="368" y="1440"/>
                </a:lnTo>
                <a:lnTo>
                  <a:pt x="368" y="640"/>
                </a:lnTo>
                <a:lnTo>
                  <a:pt x="368" y="712"/>
                </a:lnTo>
                <a:lnTo>
                  <a:pt x="368" y="528"/>
                </a:lnTo>
                <a:lnTo>
                  <a:pt x="368" y="712"/>
                </a:lnTo>
                <a:lnTo>
                  <a:pt x="408" y="784"/>
                </a:lnTo>
                <a:lnTo>
                  <a:pt x="408" y="1152"/>
                </a:lnTo>
                <a:lnTo>
                  <a:pt x="408" y="1112"/>
                </a:lnTo>
                <a:lnTo>
                  <a:pt x="408" y="1440"/>
                </a:lnTo>
                <a:lnTo>
                  <a:pt x="408" y="1224"/>
                </a:lnTo>
                <a:lnTo>
                  <a:pt x="408" y="1296"/>
                </a:lnTo>
                <a:lnTo>
                  <a:pt x="408" y="1040"/>
                </a:lnTo>
                <a:lnTo>
                  <a:pt x="408" y="1000"/>
                </a:lnTo>
                <a:lnTo>
                  <a:pt x="408" y="1112"/>
                </a:lnTo>
                <a:lnTo>
                  <a:pt x="408" y="784"/>
                </a:lnTo>
                <a:lnTo>
                  <a:pt x="408" y="1072"/>
                </a:lnTo>
                <a:lnTo>
                  <a:pt x="408" y="1512"/>
                </a:lnTo>
                <a:lnTo>
                  <a:pt x="408" y="1184"/>
                </a:lnTo>
                <a:lnTo>
                  <a:pt x="408" y="1440"/>
                </a:lnTo>
                <a:lnTo>
                  <a:pt x="408" y="1328"/>
                </a:lnTo>
                <a:lnTo>
                  <a:pt x="408" y="1184"/>
                </a:lnTo>
                <a:lnTo>
                  <a:pt x="408" y="1072"/>
                </a:lnTo>
                <a:lnTo>
                  <a:pt x="408" y="1328"/>
                </a:lnTo>
                <a:lnTo>
                  <a:pt x="408" y="1296"/>
                </a:lnTo>
                <a:lnTo>
                  <a:pt x="408" y="1328"/>
                </a:lnTo>
                <a:lnTo>
                  <a:pt x="408" y="1368"/>
                </a:lnTo>
                <a:lnTo>
                  <a:pt x="408" y="1400"/>
                </a:lnTo>
                <a:lnTo>
                  <a:pt x="408" y="1328"/>
                </a:lnTo>
                <a:lnTo>
                  <a:pt x="408" y="1368"/>
                </a:lnTo>
                <a:lnTo>
                  <a:pt x="408" y="1152"/>
                </a:lnTo>
                <a:lnTo>
                  <a:pt x="408" y="1256"/>
                </a:lnTo>
                <a:lnTo>
                  <a:pt x="408" y="1040"/>
                </a:lnTo>
                <a:lnTo>
                  <a:pt x="408" y="1112"/>
                </a:lnTo>
                <a:lnTo>
                  <a:pt x="408" y="1152"/>
                </a:lnTo>
                <a:lnTo>
                  <a:pt x="408" y="1000"/>
                </a:lnTo>
                <a:lnTo>
                  <a:pt x="440" y="896"/>
                </a:lnTo>
                <a:lnTo>
                  <a:pt x="440" y="752"/>
                </a:lnTo>
                <a:lnTo>
                  <a:pt x="440" y="640"/>
                </a:lnTo>
                <a:lnTo>
                  <a:pt x="440" y="856"/>
                </a:lnTo>
                <a:lnTo>
                  <a:pt x="440" y="1152"/>
                </a:lnTo>
                <a:lnTo>
                  <a:pt x="440" y="1072"/>
                </a:lnTo>
                <a:lnTo>
                  <a:pt x="440" y="1040"/>
                </a:lnTo>
                <a:lnTo>
                  <a:pt x="456" y="1472"/>
                </a:lnTo>
                <a:lnTo>
                  <a:pt x="456" y="1112"/>
                </a:lnTo>
                <a:lnTo>
                  <a:pt x="456" y="1512"/>
                </a:lnTo>
                <a:lnTo>
                  <a:pt x="456" y="1040"/>
                </a:lnTo>
                <a:lnTo>
                  <a:pt x="456" y="1000"/>
                </a:lnTo>
                <a:lnTo>
                  <a:pt x="456" y="784"/>
                </a:lnTo>
                <a:lnTo>
                  <a:pt x="456" y="752"/>
                </a:lnTo>
                <a:lnTo>
                  <a:pt x="456" y="1440"/>
                </a:lnTo>
                <a:lnTo>
                  <a:pt x="456" y="928"/>
                </a:lnTo>
                <a:lnTo>
                  <a:pt x="456" y="824"/>
                </a:lnTo>
                <a:lnTo>
                  <a:pt x="456" y="1224"/>
                </a:lnTo>
                <a:lnTo>
                  <a:pt x="456" y="896"/>
                </a:lnTo>
                <a:lnTo>
                  <a:pt x="456" y="968"/>
                </a:lnTo>
                <a:lnTo>
                  <a:pt x="456" y="1184"/>
                </a:lnTo>
                <a:lnTo>
                  <a:pt x="456" y="1112"/>
                </a:lnTo>
                <a:lnTo>
                  <a:pt x="456" y="1040"/>
                </a:lnTo>
                <a:lnTo>
                  <a:pt x="456" y="1400"/>
                </a:lnTo>
                <a:lnTo>
                  <a:pt x="456" y="1224"/>
                </a:lnTo>
                <a:lnTo>
                  <a:pt x="456" y="1112"/>
                </a:lnTo>
                <a:lnTo>
                  <a:pt x="464" y="1800"/>
                </a:lnTo>
                <a:lnTo>
                  <a:pt x="464" y="1696"/>
                </a:lnTo>
                <a:lnTo>
                  <a:pt x="464" y="2024"/>
                </a:lnTo>
                <a:lnTo>
                  <a:pt x="464" y="1656"/>
                </a:lnTo>
                <a:lnTo>
                  <a:pt x="464" y="1768"/>
                </a:lnTo>
                <a:lnTo>
                  <a:pt x="464" y="1984"/>
                </a:lnTo>
                <a:lnTo>
                  <a:pt x="464" y="1728"/>
                </a:lnTo>
                <a:lnTo>
                  <a:pt x="464" y="1912"/>
                </a:lnTo>
                <a:lnTo>
                  <a:pt x="464" y="1800"/>
                </a:lnTo>
                <a:lnTo>
                  <a:pt x="464" y="1656"/>
                </a:lnTo>
                <a:lnTo>
                  <a:pt x="464" y="1840"/>
                </a:lnTo>
                <a:lnTo>
                  <a:pt x="464" y="1696"/>
                </a:lnTo>
                <a:lnTo>
                  <a:pt x="464" y="1800"/>
                </a:lnTo>
                <a:lnTo>
                  <a:pt x="464" y="1624"/>
                </a:lnTo>
                <a:lnTo>
                  <a:pt x="464" y="1696"/>
                </a:lnTo>
                <a:lnTo>
                  <a:pt x="464" y="1624"/>
                </a:lnTo>
                <a:lnTo>
                  <a:pt x="464" y="1552"/>
                </a:lnTo>
                <a:lnTo>
                  <a:pt x="464" y="1800"/>
                </a:lnTo>
                <a:lnTo>
                  <a:pt x="464" y="1696"/>
                </a:lnTo>
                <a:lnTo>
                  <a:pt x="464" y="1800"/>
                </a:lnTo>
                <a:lnTo>
                  <a:pt x="464" y="1728"/>
                </a:lnTo>
                <a:lnTo>
                  <a:pt x="464" y="1112"/>
                </a:lnTo>
                <a:lnTo>
                  <a:pt x="464" y="1472"/>
                </a:lnTo>
                <a:lnTo>
                  <a:pt x="464" y="1728"/>
                </a:lnTo>
                <a:lnTo>
                  <a:pt x="464" y="1224"/>
                </a:lnTo>
                <a:lnTo>
                  <a:pt x="464" y="1040"/>
                </a:lnTo>
                <a:lnTo>
                  <a:pt x="464" y="824"/>
                </a:lnTo>
                <a:lnTo>
                  <a:pt x="464" y="424"/>
                </a:lnTo>
                <a:lnTo>
                  <a:pt x="464" y="496"/>
                </a:lnTo>
                <a:lnTo>
                  <a:pt x="464" y="456"/>
                </a:lnTo>
                <a:lnTo>
                  <a:pt x="464" y="568"/>
                </a:lnTo>
                <a:lnTo>
                  <a:pt x="464" y="600"/>
                </a:lnTo>
                <a:lnTo>
                  <a:pt x="464" y="784"/>
                </a:lnTo>
                <a:lnTo>
                  <a:pt x="464" y="600"/>
                </a:lnTo>
                <a:lnTo>
                  <a:pt x="464" y="672"/>
                </a:lnTo>
                <a:lnTo>
                  <a:pt x="464" y="528"/>
                </a:lnTo>
                <a:lnTo>
                  <a:pt x="464" y="856"/>
                </a:lnTo>
                <a:lnTo>
                  <a:pt x="464" y="528"/>
                </a:lnTo>
                <a:lnTo>
                  <a:pt x="464" y="672"/>
                </a:lnTo>
                <a:lnTo>
                  <a:pt x="464" y="600"/>
                </a:lnTo>
                <a:lnTo>
                  <a:pt x="464" y="528"/>
                </a:lnTo>
                <a:lnTo>
                  <a:pt x="464" y="712"/>
                </a:lnTo>
                <a:lnTo>
                  <a:pt x="464" y="568"/>
                </a:lnTo>
                <a:lnTo>
                  <a:pt x="464" y="712"/>
                </a:lnTo>
                <a:lnTo>
                  <a:pt x="464" y="568"/>
                </a:lnTo>
                <a:lnTo>
                  <a:pt x="464" y="672"/>
                </a:lnTo>
                <a:lnTo>
                  <a:pt x="464" y="752"/>
                </a:lnTo>
                <a:lnTo>
                  <a:pt x="464" y="784"/>
                </a:lnTo>
                <a:lnTo>
                  <a:pt x="480" y="1584"/>
                </a:lnTo>
                <a:lnTo>
                  <a:pt x="480" y="1624"/>
                </a:lnTo>
                <a:lnTo>
                  <a:pt x="480" y="1952"/>
                </a:lnTo>
                <a:lnTo>
                  <a:pt x="480" y="1872"/>
                </a:lnTo>
                <a:lnTo>
                  <a:pt x="480" y="1728"/>
                </a:lnTo>
                <a:lnTo>
                  <a:pt x="480" y="1696"/>
                </a:lnTo>
                <a:lnTo>
                  <a:pt x="480" y="1872"/>
                </a:lnTo>
                <a:lnTo>
                  <a:pt x="480" y="1656"/>
                </a:lnTo>
                <a:lnTo>
                  <a:pt x="480" y="1728"/>
                </a:lnTo>
                <a:lnTo>
                  <a:pt x="480" y="1624"/>
                </a:lnTo>
                <a:lnTo>
                  <a:pt x="480" y="1696"/>
                </a:lnTo>
                <a:lnTo>
                  <a:pt x="504" y="1512"/>
                </a:lnTo>
                <a:lnTo>
                  <a:pt x="504" y="1472"/>
                </a:lnTo>
                <a:lnTo>
                  <a:pt x="504" y="1728"/>
                </a:lnTo>
                <a:lnTo>
                  <a:pt x="504" y="1800"/>
                </a:lnTo>
                <a:lnTo>
                  <a:pt x="504" y="1624"/>
                </a:lnTo>
                <a:lnTo>
                  <a:pt x="504" y="1696"/>
                </a:lnTo>
                <a:lnTo>
                  <a:pt x="504" y="968"/>
                </a:lnTo>
                <a:lnTo>
                  <a:pt x="504" y="856"/>
                </a:lnTo>
                <a:lnTo>
                  <a:pt x="504" y="1072"/>
                </a:lnTo>
                <a:lnTo>
                  <a:pt x="504" y="824"/>
                </a:lnTo>
                <a:lnTo>
                  <a:pt x="504" y="752"/>
                </a:lnTo>
                <a:lnTo>
                  <a:pt x="504" y="1152"/>
                </a:lnTo>
                <a:lnTo>
                  <a:pt x="504" y="1512"/>
                </a:lnTo>
                <a:lnTo>
                  <a:pt x="504" y="1472"/>
                </a:lnTo>
                <a:lnTo>
                  <a:pt x="504" y="1400"/>
                </a:lnTo>
                <a:lnTo>
                  <a:pt x="504" y="1112"/>
                </a:lnTo>
                <a:lnTo>
                  <a:pt x="504" y="1072"/>
                </a:lnTo>
                <a:lnTo>
                  <a:pt x="504" y="968"/>
                </a:lnTo>
                <a:lnTo>
                  <a:pt x="512" y="1552"/>
                </a:lnTo>
                <a:lnTo>
                  <a:pt x="512" y="1152"/>
                </a:lnTo>
                <a:lnTo>
                  <a:pt x="512" y="1296"/>
                </a:lnTo>
                <a:lnTo>
                  <a:pt x="512" y="1400"/>
                </a:lnTo>
                <a:lnTo>
                  <a:pt x="512" y="1472"/>
                </a:lnTo>
                <a:lnTo>
                  <a:pt x="512" y="1296"/>
                </a:lnTo>
                <a:lnTo>
                  <a:pt x="512" y="1552"/>
                </a:lnTo>
                <a:lnTo>
                  <a:pt x="512" y="1872"/>
                </a:lnTo>
                <a:lnTo>
                  <a:pt x="512" y="1728"/>
                </a:lnTo>
                <a:lnTo>
                  <a:pt x="512" y="1840"/>
                </a:lnTo>
                <a:lnTo>
                  <a:pt x="512" y="1728"/>
                </a:lnTo>
                <a:lnTo>
                  <a:pt x="512" y="1800"/>
                </a:lnTo>
                <a:lnTo>
                  <a:pt x="512" y="1728"/>
                </a:lnTo>
                <a:lnTo>
                  <a:pt x="512" y="1624"/>
                </a:lnTo>
                <a:lnTo>
                  <a:pt x="512" y="1696"/>
                </a:lnTo>
                <a:lnTo>
                  <a:pt x="512" y="1656"/>
                </a:lnTo>
                <a:lnTo>
                  <a:pt x="512" y="1840"/>
                </a:lnTo>
                <a:lnTo>
                  <a:pt x="512" y="1512"/>
                </a:lnTo>
                <a:lnTo>
                  <a:pt x="512" y="1728"/>
                </a:lnTo>
                <a:lnTo>
                  <a:pt x="512" y="1696"/>
                </a:lnTo>
                <a:lnTo>
                  <a:pt x="512" y="1512"/>
                </a:lnTo>
                <a:lnTo>
                  <a:pt x="512" y="1552"/>
                </a:lnTo>
                <a:lnTo>
                  <a:pt x="512" y="1584"/>
                </a:lnTo>
                <a:lnTo>
                  <a:pt x="512" y="1368"/>
                </a:lnTo>
                <a:lnTo>
                  <a:pt x="512" y="896"/>
                </a:lnTo>
                <a:lnTo>
                  <a:pt x="512" y="1040"/>
                </a:lnTo>
                <a:lnTo>
                  <a:pt x="512" y="896"/>
                </a:lnTo>
                <a:lnTo>
                  <a:pt x="512" y="1072"/>
                </a:lnTo>
                <a:lnTo>
                  <a:pt x="512" y="1000"/>
                </a:lnTo>
                <a:lnTo>
                  <a:pt x="512" y="1152"/>
                </a:lnTo>
                <a:lnTo>
                  <a:pt x="544" y="2168"/>
                </a:lnTo>
                <a:lnTo>
                  <a:pt x="544" y="1872"/>
                </a:lnTo>
                <a:lnTo>
                  <a:pt x="544" y="1840"/>
                </a:lnTo>
                <a:lnTo>
                  <a:pt x="544" y="1912"/>
                </a:lnTo>
                <a:lnTo>
                  <a:pt x="544" y="1552"/>
                </a:lnTo>
                <a:lnTo>
                  <a:pt x="544" y="1512"/>
                </a:lnTo>
                <a:lnTo>
                  <a:pt x="544" y="1552"/>
                </a:lnTo>
                <a:lnTo>
                  <a:pt x="544" y="1584"/>
                </a:lnTo>
                <a:lnTo>
                  <a:pt x="544" y="1512"/>
                </a:lnTo>
                <a:lnTo>
                  <a:pt x="544" y="1624"/>
                </a:lnTo>
                <a:lnTo>
                  <a:pt x="568" y="1984"/>
                </a:lnTo>
                <a:lnTo>
                  <a:pt x="568" y="2056"/>
                </a:lnTo>
                <a:lnTo>
                  <a:pt x="568" y="2024"/>
                </a:lnTo>
                <a:lnTo>
                  <a:pt x="568" y="2056"/>
                </a:lnTo>
                <a:lnTo>
                  <a:pt x="568" y="1984"/>
                </a:lnTo>
                <a:lnTo>
                  <a:pt x="568" y="2096"/>
                </a:lnTo>
                <a:lnTo>
                  <a:pt x="568" y="2128"/>
                </a:lnTo>
                <a:lnTo>
                  <a:pt x="568" y="1656"/>
                </a:lnTo>
                <a:lnTo>
                  <a:pt x="568" y="1840"/>
                </a:lnTo>
                <a:lnTo>
                  <a:pt x="568" y="1696"/>
                </a:lnTo>
                <a:lnTo>
                  <a:pt x="568" y="1840"/>
                </a:lnTo>
                <a:lnTo>
                  <a:pt x="568" y="1984"/>
                </a:lnTo>
                <a:lnTo>
                  <a:pt x="568" y="1912"/>
                </a:lnTo>
                <a:lnTo>
                  <a:pt x="568" y="1728"/>
                </a:lnTo>
                <a:lnTo>
                  <a:pt x="568" y="1912"/>
                </a:lnTo>
                <a:lnTo>
                  <a:pt x="568" y="2024"/>
                </a:lnTo>
                <a:lnTo>
                  <a:pt x="568" y="1872"/>
                </a:lnTo>
                <a:lnTo>
                  <a:pt x="568" y="1984"/>
                </a:lnTo>
                <a:lnTo>
                  <a:pt x="576" y="1768"/>
                </a:lnTo>
                <a:lnTo>
                  <a:pt x="576" y="1512"/>
                </a:lnTo>
                <a:lnTo>
                  <a:pt x="576" y="1624"/>
                </a:lnTo>
                <a:lnTo>
                  <a:pt x="576" y="1656"/>
                </a:lnTo>
                <a:lnTo>
                  <a:pt x="584" y="1000"/>
                </a:lnTo>
                <a:lnTo>
                  <a:pt x="584" y="672"/>
                </a:lnTo>
                <a:lnTo>
                  <a:pt x="584" y="928"/>
                </a:lnTo>
                <a:lnTo>
                  <a:pt x="584" y="752"/>
                </a:lnTo>
                <a:lnTo>
                  <a:pt x="584" y="1696"/>
                </a:lnTo>
                <a:lnTo>
                  <a:pt x="584" y="1584"/>
                </a:lnTo>
                <a:lnTo>
                  <a:pt x="584" y="1768"/>
                </a:lnTo>
                <a:lnTo>
                  <a:pt x="584" y="1696"/>
                </a:lnTo>
                <a:lnTo>
                  <a:pt x="584" y="1872"/>
                </a:lnTo>
                <a:lnTo>
                  <a:pt x="584" y="1800"/>
                </a:lnTo>
                <a:lnTo>
                  <a:pt x="584" y="2056"/>
                </a:lnTo>
                <a:lnTo>
                  <a:pt x="584" y="672"/>
                </a:lnTo>
                <a:lnTo>
                  <a:pt x="584" y="344"/>
                </a:lnTo>
                <a:lnTo>
                  <a:pt x="584" y="600"/>
                </a:lnTo>
                <a:lnTo>
                  <a:pt x="584" y="640"/>
                </a:lnTo>
                <a:lnTo>
                  <a:pt x="584" y="752"/>
                </a:lnTo>
                <a:lnTo>
                  <a:pt x="584" y="456"/>
                </a:lnTo>
                <a:lnTo>
                  <a:pt x="584" y="968"/>
                </a:lnTo>
                <a:lnTo>
                  <a:pt x="584" y="456"/>
                </a:lnTo>
                <a:lnTo>
                  <a:pt x="584" y="784"/>
                </a:lnTo>
                <a:lnTo>
                  <a:pt x="584" y="272"/>
                </a:lnTo>
                <a:lnTo>
                  <a:pt x="584" y="384"/>
                </a:lnTo>
                <a:lnTo>
                  <a:pt x="584" y="568"/>
                </a:lnTo>
                <a:lnTo>
                  <a:pt x="584" y="752"/>
                </a:lnTo>
                <a:lnTo>
                  <a:pt x="608" y="1952"/>
                </a:lnTo>
                <a:lnTo>
                  <a:pt x="608" y="1368"/>
                </a:lnTo>
                <a:lnTo>
                  <a:pt x="608" y="1624"/>
                </a:lnTo>
                <a:lnTo>
                  <a:pt x="608" y="1872"/>
                </a:lnTo>
                <a:lnTo>
                  <a:pt x="608" y="1912"/>
                </a:lnTo>
                <a:lnTo>
                  <a:pt x="608" y="2056"/>
                </a:lnTo>
                <a:lnTo>
                  <a:pt x="608" y="1624"/>
                </a:lnTo>
                <a:lnTo>
                  <a:pt x="608" y="1768"/>
                </a:lnTo>
                <a:lnTo>
                  <a:pt x="608" y="1912"/>
                </a:lnTo>
                <a:lnTo>
                  <a:pt x="608" y="1800"/>
                </a:lnTo>
                <a:lnTo>
                  <a:pt x="608" y="1656"/>
                </a:lnTo>
                <a:lnTo>
                  <a:pt x="608" y="1584"/>
                </a:lnTo>
                <a:lnTo>
                  <a:pt x="608" y="1840"/>
                </a:lnTo>
                <a:lnTo>
                  <a:pt x="608" y="784"/>
                </a:lnTo>
                <a:lnTo>
                  <a:pt x="608" y="384"/>
                </a:lnTo>
                <a:lnTo>
                  <a:pt x="608" y="496"/>
                </a:lnTo>
                <a:lnTo>
                  <a:pt x="608" y="968"/>
                </a:lnTo>
                <a:lnTo>
                  <a:pt x="608" y="568"/>
                </a:lnTo>
                <a:lnTo>
                  <a:pt x="608" y="752"/>
                </a:lnTo>
                <a:lnTo>
                  <a:pt x="608" y="1512"/>
                </a:lnTo>
                <a:lnTo>
                  <a:pt x="608" y="1440"/>
                </a:lnTo>
                <a:lnTo>
                  <a:pt x="608" y="1472"/>
                </a:lnTo>
                <a:lnTo>
                  <a:pt x="608" y="1400"/>
                </a:lnTo>
                <a:lnTo>
                  <a:pt x="608" y="1552"/>
                </a:lnTo>
                <a:lnTo>
                  <a:pt x="608" y="1368"/>
                </a:lnTo>
                <a:lnTo>
                  <a:pt x="608" y="1472"/>
                </a:lnTo>
                <a:lnTo>
                  <a:pt x="608" y="1400"/>
                </a:lnTo>
                <a:lnTo>
                  <a:pt x="632" y="1112"/>
                </a:lnTo>
                <a:lnTo>
                  <a:pt x="632" y="1184"/>
                </a:lnTo>
                <a:lnTo>
                  <a:pt x="632" y="1224"/>
                </a:lnTo>
                <a:lnTo>
                  <a:pt x="632" y="1400"/>
                </a:lnTo>
                <a:lnTo>
                  <a:pt x="632" y="1440"/>
                </a:lnTo>
                <a:lnTo>
                  <a:pt x="632" y="1224"/>
                </a:lnTo>
                <a:lnTo>
                  <a:pt x="632" y="1512"/>
                </a:lnTo>
                <a:lnTo>
                  <a:pt x="632" y="1440"/>
                </a:lnTo>
                <a:lnTo>
                  <a:pt x="632" y="1368"/>
                </a:lnTo>
                <a:lnTo>
                  <a:pt x="632" y="1440"/>
                </a:lnTo>
                <a:lnTo>
                  <a:pt x="632" y="1472"/>
                </a:lnTo>
                <a:lnTo>
                  <a:pt x="632" y="968"/>
                </a:lnTo>
                <a:lnTo>
                  <a:pt x="632" y="1112"/>
                </a:lnTo>
                <a:lnTo>
                  <a:pt x="632" y="1184"/>
                </a:lnTo>
                <a:lnTo>
                  <a:pt x="632" y="1152"/>
                </a:lnTo>
                <a:lnTo>
                  <a:pt x="632" y="968"/>
                </a:lnTo>
                <a:lnTo>
                  <a:pt x="632" y="896"/>
                </a:lnTo>
                <a:lnTo>
                  <a:pt x="632" y="824"/>
                </a:lnTo>
                <a:lnTo>
                  <a:pt x="632" y="856"/>
                </a:lnTo>
                <a:lnTo>
                  <a:pt x="632" y="1000"/>
                </a:lnTo>
                <a:lnTo>
                  <a:pt x="632" y="1072"/>
                </a:lnTo>
                <a:lnTo>
                  <a:pt x="632" y="896"/>
                </a:lnTo>
                <a:lnTo>
                  <a:pt x="632" y="1040"/>
                </a:lnTo>
                <a:lnTo>
                  <a:pt x="632" y="968"/>
                </a:lnTo>
                <a:lnTo>
                  <a:pt x="632" y="1000"/>
                </a:lnTo>
                <a:lnTo>
                  <a:pt x="632" y="1040"/>
                </a:lnTo>
                <a:lnTo>
                  <a:pt x="640" y="600"/>
                </a:lnTo>
                <a:lnTo>
                  <a:pt x="640" y="1072"/>
                </a:lnTo>
                <a:lnTo>
                  <a:pt x="640" y="1112"/>
                </a:lnTo>
                <a:lnTo>
                  <a:pt x="640" y="1256"/>
                </a:lnTo>
                <a:lnTo>
                  <a:pt x="640" y="1328"/>
                </a:lnTo>
                <a:lnTo>
                  <a:pt x="640" y="1440"/>
                </a:lnTo>
                <a:lnTo>
                  <a:pt x="640" y="1040"/>
                </a:lnTo>
                <a:lnTo>
                  <a:pt x="640" y="856"/>
                </a:lnTo>
                <a:lnTo>
                  <a:pt x="640" y="896"/>
                </a:lnTo>
                <a:lnTo>
                  <a:pt x="640" y="968"/>
                </a:lnTo>
                <a:lnTo>
                  <a:pt x="640" y="928"/>
                </a:lnTo>
                <a:lnTo>
                  <a:pt x="640" y="968"/>
                </a:lnTo>
                <a:lnTo>
                  <a:pt x="640" y="1000"/>
                </a:lnTo>
                <a:lnTo>
                  <a:pt x="640" y="968"/>
                </a:lnTo>
                <a:lnTo>
                  <a:pt x="640" y="1256"/>
                </a:lnTo>
                <a:lnTo>
                  <a:pt x="640" y="1000"/>
                </a:lnTo>
                <a:lnTo>
                  <a:pt x="640" y="968"/>
                </a:lnTo>
                <a:lnTo>
                  <a:pt x="640" y="1328"/>
                </a:lnTo>
                <a:lnTo>
                  <a:pt x="640" y="1072"/>
                </a:lnTo>
                <a:lnTo>
                  <a:pt x="640" y="1696"/>
                </a:lnTo>
                <a:lnTo>
                  <a:pt x="640" y="2096"/>
                </a:lnTo>
                <a:lnTo>
                  <a:pt x="640" y="1624"/>
                </a:lnTo>
                <a:lnTo>
                  <a:pt x="640" y="2128"/>
                </a:lnTo>
                <a:lnTo>
                  <a:pt x="640" y="1224"/>
                </a:lnTo>
                <a:lnTo>
                  <a:pt x="640" y="1152"/>
                </a:lnTo>
                <a:lnTo>
                  <a:pt x="640" y="1112"/>
                </a:lnTo>
                <a:lnTo>
                  <a:pt x="640" y="1072"/>
                </a:lnTo>
                <a:lnTo>
                  <a:pt x="640" y="1112"/>
                </a:lnTo>
                <a:lnTo>
                  <a:pt x="640" y="1040"/>
                </a:lnTo>
                <a:lnTo>
                  <a:pt x="640" y="1296"/>
                </a:lnTo>
                <a:lnTo>
                  <a:pt x="640" y="1112"/>
                </a:lnTo>
                <a:lnTo>
                  <a:pt x="640" y="1152"/>
                </a:lnTo>
                <a:lnTo>
                  <a:pt x="640" y="1112"/>
                </a:lnTo>
                <a:lnTo>
                  <a:pt x="640" y="1472"/>
                </a:lnTo>
                <a:lnTo>
                  <a:pt x="640" y="1224"/>
                </a:lnTo>
                <a:lnTo>
                  <a:pt x="640" y="1296"/>
                </a:lnTo>
                <a:lnTo>
                  <a:pt x="640" y="1400"/>
                </a:lnTo>
                <a:lnTo>
                  <a:pt x="640" y="1328"/>
                </a:lnTo>
                <a:lnTo>
                  <a:pt x="648" y="1000"/>
                </a:lnTo>
                <a:lnTo>
                  <a:pt x="648" y="1040"/>
                </a:lnTo>
                <a:lnTo>
                  <a:pt x="648" y="968"/>
                </a:lnTo>
                <a:lnTo>
                  <a:pt x="648" y="1040"/>
                </a:lnTo>
                <a:lnTo>
                  <a:pt x="648" y="968"/>
                </a:lnTo>
                <a:lnTo>
                  <a:pt x="648" y="896"/>
                </a:lnTo>
                <a:lnTo>
                  <a:pt x="648" y="928"/>
                </a:lnTo>
                <a:lnTo>
                  <a:pt x="648" y="968"/>
                </a:lnTo>
                <a:lnTo>
                  <a:pt x="648" y="1040"/>
                </a:lnTo>
                <a:lnTo>
                  <a:pt x="648" y="968"/>
                </a:lnTo>
                <a:lnTo>
                  <a:pt x="648" y="1040"/>
                </a:lnTo>
                <a:lnTo>
                  <a:pt x="648" y="784"/>
                </a:lnTo>
                <a:lnTo>
                  <a:pt x="648" y="1040"/>
                </a:lnTo>
                <a:lnTo>
                  <a:pt x="648" y="1072"/>
                </a:lnTo>
                <a:lnTo>
                  <a:pt x="648" y="1000"/>
                </a:lnTo>
                <a:lnTo>
                  <a:pt x="648" y="896"/>
                </a:lnTo>
                <a:lnTo>
                  <a:pt x="648" y="1112"/>
                </a:lnTo>
                <a:lnTo>
                  <a:pt x="648" y="1000"/>
                </a:lnTo>
                <a:lnTo>
                  <a:pt x="648" y="1072"/>
                </a:lnTo>
                <a:lnTo>
                  <a:pt x="648" y="1040"/>
                </a:lnTo>
                <a:lnTo>
                  <a:pt x="648" y="1072"/>
                </a:lnTo>
                <a:lnTo>
                  <a:pt x="648" y="1040"/>
                </a:lnTo>
                <a:lnTo>
                  <a:pt x="648" y="1112"/>
                </a:lnTo>
                <a:lnTo>
                  <a:pt x="648" y="1040"/>
                </a:lnTo>
                <a:lnTo>
                  <a:pt x="648" y="968"/>
                </a:lnTo>
                <a:lnTo>
                  <a:pt x="648" y="1152"/>
                </a:lnTo>
                <a:lnTo>
                  <a:pt x="648" y="1224"/>
                </a:lnTo>
                <a:lnTo>
                  <a:pt x="648" y="1112"/>
                </a:lnTo>
                <a:lnTo>
                  <a:pt x="648" y="856"/>
                </a:lnTo>
                <a:lnTo>
                  <a:pt x="648" y="824"/>
                </a:lnTo>
                <a:lnTo>
                  <a:pt x="648" y="856"/>
                </a:lnTo>
                <a:lnTo>
                  <a:pt x="648" y="928"/>
                </a:lnTo>
                <a:lnTo>
                  <a:pt x="648" y="1000"/>
                </a:lnTo>
                <a:lnTo>
                  <a:pt x="648" y="1184"/>
                </a:lnTo>
                <a:lnTo>
                  <a:pt x="648" y="1072"/>
                </a:lnTo>
                <a:lnTo>
                  <a:pt x="648" y="1040"/>
                </a:lnTo>
                <a:lnTo>
                  <a:pt x="656" y="1472"/>
                </a:lnTo>
                <a:lnTo>
                  <a:pt x="656" y="1400"/>
                </a:lnTo>
                <a:lnTo>
                  <a:pt x="656" y="1440"/>
                </a:lnTo>
                <a:lnTo>
                  <a:pt x="656" y="1296"/>
                </a:lnTo>
                <a:lnTo>
                  <a:pt x="656" y="1328"/>
                </a:lnTo>
                <a:lnTo>
                  <a:pt x="656" y="1072"/>
                </a:lnTo>
                <a:lnTo>
                  <a:pt x="656" y="1472"/>
                </a:lnTo>
                <a:lnTo>
                  <a:pt x="656" y="1400"/>
                </a:lnTo>
                <a:lnTo>
                  <a:pt x="656" y="1224"/>
                </a:lnTo>
                <a:lnTo>
                  <a:pt x="656" y="1400"/>
                </a:lnTo>
                <a:lnTo>
                  <a:pt x="656" y="1296"/>
                </a:lnTo>
                <a:lnTo>
                  <a:pt x="656" y="1512"/>
                </a:lnTo>
                <a:lnTo>
                  <a:pt x="656" y="1440"/>
                </a:lnTo>
                <a:lnTo>
                  <a:pt x="656" y="1472"/>
                </a:lnTo>
                <a:lnTo>
                  <a:pt x="656" y="1440"/>
                </a:lnTo>
                <a:lnTo>
                  <a:pt x="656" y="1400"/>
                </a:lnTo>
                <a:lnTo>
                  <a:pt x="656" y="1440"/>
                </a:lnTo>
                <a:lnTo>
                  <a:pt x="656" y="1584"/>
                </a:lnTo>
                <a:lnTo>
                  <a:pt x="656" y="1512"/>
                </a:lnTo>
                <a:lnTo>
                  <a:pt x="656" y="1328"/>
                </a:lnTo>
                <a:lnTo>
                  <a:pt x="656" y="1256"/>
                </a:lnTo>
                <a:lnTo>
                  <a:pt x="656" y="1368"/>
                </a:lnTo>
                <a:lnTo>
                  <a:pt x="656" y="1256"/>
                </a:lnTo>
                <a:lnTo>
                  <a:pt x="656" y="1296"/>
                </a:lnTo>
                <a:lnTo>
                  <a:pt x="664" y="1440"/>
                </a:lnTo>
                <a:lnTo>
                  <a:pt x="664" y="1296"/>
                </a:lnTo>
                <a:lnTo>
                  <a:pt x="664" y="1512"/>
                </a:lnTo>
                <a:lnTo>
                  <a:pt x="664" y="1440"/>
                </a:lnTo>
                <a:lnTo>
                  <a:pt x="664" y="1472"/>
                </a:lnTo>
                <a:lnTo>
                  <a:pt x="664" y="1512"/>
                </a:lnTo>
                <a:lnTo>
                  <a:pt x="664" y="1472"/>
                </a:lnTo>
                <a:lnTo>
                  <a:pt x="664" y="1440"/>
                </a:lnTo>
                <a:lnTo>
                  <a:pt x="664" y="1368"/>
                </a:lnTo>
                <a:lnTo>
                  <a:pt x="664" y="1440"/>
                </a:lnTo>
                <a:lnTo>
                  <a:pt x="664" y="1400"/>
                </a:lnTo>
                <a:lnTo>
                  <a:pt x="664" y="1368"/>
                </a:lnTo>
                <a:lnTo>
                  <a:pt x="664" y="1400"/>
                </a:lnTo>
                <a:lnTo>
                  <a:pt x="664" y="1472"/>
                </a:lnTo>
                <a:lnTo>
                  <a:pt x="664" y="1328"/>
                </a:lnTo>
                <a:lnTo>
                  <a:pt x="664" y="1368"/>
                </a:lnTo>
                <a:lnTo>
                  <a:pt x="664" y="1184"/>
                </a:lnTo>
                <a:lnTo>
                  <a:pt x="664" y="1296"/>
                </a:lnTo>
                <a:lnTo>
                  <a:pt x="664" y="1224"/>
                </a:lnTo>
                <a:lnTo>
                  <a:pt x="664" y="1296"/>
                </a:lnTo>
                <a:lnTo>
                  <a:pt x="664" y="1256"/>
                </a:lnTo>
                <a:lnTo>
                  <a:pt x="664" y="1368"/>
                </a:lnTo>
                <a:lnTo>
                  <a:pt x="664" y="1400"/>
                </a:lnTo>
                <a:lnTo>
                  <a:pt x="664" y="1256"/>
                </a:lnTo>
                <a:lnTo>
                  <a:pt x="664" y="1296"/>
                </a:lnTo>
                <a:lnTo>
                  <a:pt x="664" y="1256"/>
                </a:lnTo>
                <a:lnTo>
                  <a:pt x="664" y="1440"/>
                </a:lnTo>
                <a:lnTo>
                  <a:pt x="664" y="1256"/>
                </a:lnTo>
                <a:lnTo>
                  <a:pt x="664" y="1440"/>
                </a:lnTo>
                <a:lnTo>
                  <a:pt x="664" y="1512"/>
                </a:lnTo>
                <a:lnTo>
                  <a:pt x="664" y="1472"/>
                </a:lnTo>
                <a:lnTo>
                  <a:pt x="664" y="1440"/>
                </a:lnTo>
                <a:lnTo>
                  <a:pt x="664" y="1472"/>
                </a:lnTo>
                <a:lnTo>
                  <a:pt x="664" y="1440"/>
                </a:lnTo>
                <a:lnTo>
                  <a:pt x="664" y="1584"/>
                </a:lnTo>
                <a:lnTo>
                  <a:pt x="664" y="1296"/>
                </a:lnTo>
                <a:lnTo>
                  <a:pt x="664" y="1400"/>
                </a:lnTo>
                <a:lnTo>
                  <a:pt x="664" y="1152"/>
                </a:lnTo>
                <a:lnTo>
                  <a:pt x="664" y="1296"/>
                </a:lnTo>
                <a:lnTo>
                  <a:pt x="664" y="1328"/>
                </a:lnTo>
                <a:lnTo>
                  <a:pt x="664" y="1400"/>
                </a:lnTo>
                <a:lnTo>
                  <a:pt x="664" y="1152"/>
                </a:lnTo>
                <a:lnTo>
                  <a:pt x="664" y="1184"/>
                </a:lnTo>
                <a:lnTo>
                  <a:pt x="664" y="1224"/>
                </a:lnTo>
                <a:lnTo>
                  <a:pt x="664" y="1184"/>
                </a:lnTo>
                <a:lnTo>
                  <a:pt x="664" y="1296"/>
                </a:lnTo>
                <a:lnTo>
                  <a:pt x="664" y="1224"/>
                </a:lnTo>
                <a:lnTo>
                  <a:pt x="664" y="1296"/>
                </a:lnTo>
                <a:lnTo>
                  <a:pt x="664" y="1256"/>
                </a:lnTo>
                <a:lnTo>
                  <a:pt x="664" y="1368"/>
                </a:lnTo>
                <a:lnTo>
                  <a:pt x="664" y="1400"/>
                </a:lnTo>
                <a:lnTo>
                  <a:pt x="664" y="1256"/>
                </a:lnTo>
                <a:lnTo>
                  <a:pt x="672" y="752"/>
                </a:lnTo>
                <a:lnTo>
                  <a:pt x="672" y="824"/>
                </a:lnTo>
                <a:lnTo>
                  <a:pt x="672" y="968"/>
                </a:lnTo>
                <a:lnTo>
                  <a:pt x="672" y="752"/>
                </a:lnTo>
                <a:lnTo>
                  <a:pt x="672" y="1256"/>
                </a:lnTo>
                <a:lnTo>
                  <a:pt x="672" y="1224"/>
                </a:lnTo>
                <a:lnTo>
                  <a:pt x="680" y="1296"/>
                </a:lnTo>
                <a:lnTo>
                  <a:pt x="680" y="1224"/>
                </a:lnTo>
                <a:lnTo>
                  <a:pt x="680" y="1400"/>
                </a:lnTo>
                <a:lnTo>
                  <a:pt x="680" y="1368"/>
                </a:lnTo>
                <a:lnTo>
                  <a:pt x="680" y="1184"/>
                </a:lnTo>
                <a:lnTo>
                  <a:pt x="680" y="1224"/>
                </a:lnTo>
                <a:lnTo>
                  <a:pt x="680" y="1256"/>
                </a:lnTo>
                <a:lnTo>
                  <a:pt x="680" y="1296"/>
                </a:lnTo>
                <a:lnTo>
                  <a:pt x="680" y="1224"/>
                </a:lnTo>
                <a:lnTo>
                  <a:pt x="688" y="896"/>
                </a:lnTo>
                <a:lnTo>
                  <a:pt x="688" y="1152"/>
                </a:lnTo>
                <a:lnTo>
                  <a:pt x="688" y="1000"/>
                </a:lnTo>
                <a:lnTo>
                  <a:pt x="688" y="1040"/>
                </a:lnTo>
                <a:lnTo>
                  <a:pt x="688" y="1000"/>
                </a:lnTo>
                <a:lnTo>
                  <a:pt x="688" y="1328"/>
                </a:lnTo>
                <a:lnTo>
                  <a:pt x="688" y="1400"/>
                </a:lnTo>
                <a:lnTo>
                  <a:pt x="688" y="1256"/>
                </a:lnTo>
                <a:lnTo>
                  <a:pt x="688" y="1296"/>
                </a:lnTo>
                <a:lnTo>
                  <a:pt x="688" y="1328"/>
                </a:lnTo>
                <a:lnTo>
                  <a:pt x="688" y="1296"/>
                </a:lnTo>
                <a:lnTo>
                  <a:pt x="688" y="1000"/>
                </a:lnTo>
                <a:lnTo>
                  <a:pt x="688" y="968"/>
                </a:lnTo>
                <a:lnTo>
                  <a:pt x="688" y="1184"/>
                </a:lnTo>
                <a:lnTo>
                  <a:pt x="688" y="968"/>
                </a:lnTo>
                <a:lnTo>
                  <a:pt x="688" y="1184"/>
                </a:lnTo>
                <a:lnTo>
                  <a:pt x="688" y="1152"/>
                </a:lnTo>
                <a:lnTo>
                  <a:pt x="688" y="1400"/>
                </a:lnTo>
                <a:lnTo>
                  <a:pt x="696" y="1184"/>
                </a:lnTo>
                <a:lnTo>
                  <a:pt x="696" y="1296"/>
                </a:lnTo>
                <a:lnTo>
                  <a:pt x="696" y="1040"/>
                </a:lnTo>
                <a:lnTo>
                  <a:pt x="696" y="1072"/>
                </a:lnTo>
                <a:lnTo>
                  <a:pt x="696" y="1368"/>
                </a:lnTo>
                <a:lnTo>
                  <a:pt x="696" y="1256"/>
                </a:lnTo>
                <a:lnTo>
                  <a:pt x="696" y="968"/>
                </a:lnTo>
                <a:lnTo>
                  <a:pt x="696" y="1400"/>
                </a:lnTo>
                <a:lnTo>
                  <a:pt x="696" y="1368"/>
                </a:lnTo>
                <a:lnTo>
                  <a:pt x="704" y="1400"/>
                </a:lnTo>
                <a:lnTo>
                  <a:pt x="704" y="1656"/>
                </a:lnTo>
                <a:lnTo>
                  <a:pt x="704" y="1296"/>
                </a:lnTo>
                <a:lnTo>
                  <a:pt x="704" y="1472"/>
                </a:lnTo>
                <a:lnTo>
                  <a:pt x="704" y="1040"/>
                </a:lnTo>
                <a:lnTo>
                  <a:pt x="704" y="1296"/>
                </a:lnTo>
                <a:lnTo>
                  <a:pt x="704" y="1256"/>
                </a:lnTo>
                <a:lnTo>
                  <a:pt x="704" y="1328"/>
                </a:lnTo>
                <a:lnTo>
                  <a:pt x="704" y="1256"/>
                </a:lnTo>
                <a:lnTo>
                  <a:pt x="704" y="1296"/>
                </a:lnTo>
                <a:lnTo>
                  <a:pt x="704" y="1368"/>
                </a:lnTo>
                <a:lnTo>
                  <a:pt x="704" y="1328"/>
                </a:lnTo>
                <a:lnTo>
                  <a:pt x="704" y="1256"/>
                </a:lnTo>
                <a:lnTo>
                  <a:pt x="704" y="1224"/>
                </a:lnTo>
                <a:lnTo>
                  <a:pt x="704" y="1400"/>
                </a:lnTo>
                <a:lnTo>
                  <a:pt x="704" y="1512"/>
                </a:lnTo>
                <a:lnTo>
                  <a:pt x="704" y="1472"/>
                </a:lnTo>
                <a:lnTo>
                  <a:pt x="704" y="1224"/>
                </a:lnTo>
                <a:lnTo>
                  <a:pt x="704" y="1152"/>
                </a:lnTo>
                <a:lnTo>
                  <a:pt x="704" y="1256"/>
                </a:lnTo>
                <a:lnTo>
                  <a:pt x="704" y="1328"/>
                </a:lnTo>
                <a:lnTo>
                  <a:pt x="704" y="1184"/>
                </a:lnTo>
                <a:lnTo>
                  <a:pt x="704" y="1256"/>
                </a:lnTo>
                <a:lnTo>
                  <a:pt x="704" y="856"/>
                </a:lnTo>
                <a:lnTo>
                  <a:pt x="704" y="1152"/>
                </a:lnTo>
                <a:lnTo>
                  <a:pt x="704" y="1328"/>
                </a:lnTo>
                <a:lnTo>
                  <a:pt x="712" y="1584"/>
                </a:lnTo>
                <a:lnTo>
                  <a:pt x="712" y="1296"/>
                </a:lnTo>
                <a:lnTo>
                  <a:pt x="712" y="1368"/>
                </a:lnTo>
                <a:lnTo>
                  <a:pt x="712" y="1584"/>
                </a:lnTo>
                <a:lnTo>
                  <a:pt x="728" y="1624"/>
                </a:lnTo>
                <a:lnTo>
                  <a:pt x="728" y="1552"/>
                </a:lnTo>
                <a:lnTo>
                  <a:pt x="728" y="1400"/>
                </a:lnTo>
                <a:lnTo>
                  <a:pt x="728" y="1296"/>
                </a:lnTo>
                <a:lnTo>
                  <a:pt x="728" y="1152"/>
                </a:lnTo>
                <a:lnTo>
                  <a:pt x="728" y="1296"/>
                </a:lnTo>
                <a:lnTo>
                  <a:pt x="728" y="1184"/>
                </a:lnTo>
                <a:lnTo>
                  <a:pt x="728" y="1296"/>
                </a:lnTo>
                <a:lnTo>
                  <a:pt x="728" y="1512"/>
                </a:lnTo>
                <a:lnTo>
                  <a:pt x="728" y="1440"/>
                </a:lnTo>
                <a:lnTo>
                  <a:pt x="728" y="1368"/>
                </a:lnTo>
                <a:lnTo>
                  <a:pt x="728" y="1256"/>
                </a:lnTo>
                <a:lnTo>
                  <a:pt x="728" y="1512"/>
                </a:lnTo>
                <a:lnTo>
                  <a:pt x="728" y="1328"/>
                </a:lnTo>
                <a:lnTo>
                  <a:pt x="728" y="1256"/>
                </a:lnTo>
                <a:lnTo>
                  <a:pt x="728" y="1184"/>
                </a:lnTo>
                <a:lnTo>
                  <a:pt x="728" y="1512"/>
                </a:lnTo>
                <a:lnTo>
                  <a:pt x="728" y="1296"/>
                </a:lnTo>
                <a:lnTo>
                  <a:pt x="728" y="1072"/>
                </a:lnTo>
                <a:lnTo>
                  <a:pt x="728" y="1440"/>
                </a:lnTo>
                <a:lnTo>
                  <a:pt x="728" y="1152"/>
                </a:lnTo>
                <a:lnTo>
                  <a:pt x="728" y="1328"/>
                </a:lnTo>
                <a:lnTo>
                  <a:pt x="728" y="1256"/>
                </a:lnTo>
                <a:lnTo>
                  <a:pt x="728" y="1472"/>
                </a:lnTo>
                <a:lnTo>
                  <a:pt x="728" y="1224"/>
                </a:lnTo>
                <a:lnTo>
                  <a:pt x="728" y="1368"/>
                </a:lnTo>
                <a:lnTo>
                  <a:pt x="728" y="1472"/>
                </a:lnTo>
                <a:lnTo>
                  <a:pt x="728" y="1440"/>
                </a:lnTo>
                <a:lnTo>
                  <a:pt x="728" y="1296"/>
                </a:lnTo>
                <a:lnTo>
                  <a:pt x="728" y="1368"/>
                </a:lnTo>
                <a:lnTo>
                  <a:pt x="728" y="1440"/>
                </a:lnTo>
                <a:lnTo>
                  <a:pt x="728" y="1552"/>
                </a:lnTo>
                <a:lnTo>
                  <a:pt x="736" y="1584"/>
                </a:lnTo>
                <a:lnTo>
                  <a:pt x="736" y="1768"/>
                </a:lnTo>
                <a:lnTo>
                  <a:pt x="736" y="1728"/>
                </a:lnTo>
                <a:lnTo>
                  <a:pt x="736" y="1800"/>
                </a:lnTo>
                <a:lnTo>
                  <a:pt x="736" y="1696"/>
                </a:lnTo>
                <a:lnTo>
                  <a:pt x="736" y="1656"/>
                </a:lnTo>
                <a:lnTo>
                  <a:pt x="736" y="1552"/>
                </a:lnTo>
                <a:lnTo>
                  <a:pt x="736" y="1440"/>
                </a:lnTo>
                <a:lnTo>
                  <a:pt x="736" y="1512"/>
                </a:lnTo>
                <a:lnTo>
                  <a:pt x="736" y="1472"/>
                </a:lnTo>
                <a:lnTo>
                  <a:pt x="736" y="1512"/>
                </a:lnTo>
                <a:lnTo>
                  <a:pt x="736" y="1400"/>
                </a:lnTo>
                <a:lnTo>
                  <a:pt x="736" y="1472"/>
                </a:lnTo>
                <a:lnTo>
                  <a:pt x="736" y="1552"/>
                </a:lnTo>
                <a:lnTo>
                  <a:pt x="736" y="1584"/>
                </a:lnTo>
                <a:lnTo>
                  <a:pt x="736" y="1472"/>
                </a:lnTo>
                <a:lnTo>
                  <a:pt x="736" y="1584"/>
                </a:lnTo>
                <a:lnTo>
                  <a:pt x="736" y="1512"/>
                </a:lnTo>
                <a:lnTo>
                  <a:pt x="736" y="1440"/>
                </a:lnTo>
                <a:lnTo>
                  <a:pt x="736" y="1768"/>
                </a:lnTo>
                <a:lnTo>
                  <a:pt x="736" y="1512"/>
                </a:lnTo>
                <a:lnTo>
                  <a:pt x="736" y="1552"/>
                </a:lnTo>
                <a:lnTo>
                  <a:pt x="736" y="1728"/>
                </a:lnTo>
                <a:lnTo>
                  <a:pt x="736" y="1624"/>
                </a:lnTo>
                <a:lnTo>
                  <a:pt x="736" y="1512"/>
                </a:lnTo>
                <a:lnTo>
                  <a:pt x="736" y="1584"/>
                </a:lnTo>
                <a:lnTo>
                  <a:pt x="736" y="1624"/>
                </a:lnTo>
                <a:lnTo>
                  <a:pt x="736" y="1552"/>
                </a:lnTo>
                <a:lnTo>
                  <a:pt x="736" y="1656"/>
                </a:lnTo>
                <a:lnTo>
                  <a:pt x="736" y="1624"/>
                </a:lnTo>
                <a:lnTo>
                  <a:pt x="736" y="1584"/>
                </a:lnTo>
                <a:lnTo>
                  <a:pt x="736" y="1656"/>
                </a:lnTo>
                <a:lnTo>
                  <a:pt x="736" y="1512"/>
                </a:lnTo>
                <a:lnTo>
                  <a:pt x="736" y="1656"/>
                </a:lnTo>
                <a:lnTo>
                  <a:pt x="736" y="1584"/>
                </a:lnTo>
                <a:lnTo>
                  <a:pt x="736" y="1472"/>
                </a:lnTo>
                <a:lnTo>
                  <a:pt x="736" y="1552"/>
                </a:lnTo>
                <a:lnTo>
                  <a:pt x="736" y="1440"/>
                </a:lnTo>
                <a:lnTo>
                  <a:pt x="736" y="1552"/>
                </a:lnTo>
                <a:lnTo>
                  <a:pt x="736" y="1584"/>
                </a:lnTo>
                <a:lnTo>
                  <a:pt x="736" y="1656"/>
                </a:lnTo>
                <a:lnTo>
                  <a:pt x="736" y="1512"/>
                </a:lnTo>
                <a:lnTo>
                  <a:pt x="736" y="1584"/>
                </a:lnTo>
                <a:lnTo>
                  <a:pt x="736" y="1624"/>
                </a:lnTo>
                <a:lnTo>
                  <a:pt x="736" y="1584"/>
                </a:lnTo>
                <a:lnTo>
                  <a:pt x="736" y="1512"/>
                </a:lnTo>
                <a:lnTo>
                  <a:pt x="736" y="1696"/>
                </a:lnTo>
                <a:lnTo>
                  <a:pt x="736" y="1624"/>
                </a:lnTo>
                <a:lnTo>
                  <a:pt x="736" y="1552"/>
                </a:lnTo>
                <a:lnTo>
                  <a:pt x="736" y="1728"/>
                </a:lnTo>
                <a:lnTo>
                  <a:pt x="736" y="1440"/>
                </a:lnTo>
                <a:lnTo>
                  <a:pt x="736" y="1552"/>
                </a:lnTo>
                <a:lnTo>
                  <a:pt x="736" y="1624"/>
                </a:lnTo>
                <a:lnTo>
                  <a:pt x="736" y="1512"/>
                </a:lnTo>
                <a:lnTo>
                  <a:pt x="736" y="1656"/>
                </a:lnTo>
                <a:lnTo>
                  <a:pt x="736" y="1552"/>
                </a:lnTo>
                <a:lnTo>
                  <a:pt x="736" y="1624"/>
                </a:lnTo>
                <a:lnTo>
                  <a:pt x="736" y="1512"/>
                </a:lnTo>
                <a:lnTo>
                  <a:pt x="736" y="1584"/>
                </a:lnTo>
                <a:lnTo>
                  <a:pt x="736" y="1552"/>
                </a:lnTo>
                <a:lnTo>
                  <a:pt x="736" y="1584"/>
                </a:lnTo>
                <a:lnTo>
                  <a:pt x="744" y="1552"/>
                </a:lnTo>
                <a:lnTo>
                  <a:pt x="744" y="1400"/>
                </a:lnTo>
                <a:lnTo>
                  <a:pt x="744" y="1440"/>
                </a:lnTo>
                <a:lnTo>
                  <a:pt x="744" y="1656"/>
                </a:lnTo>
                <a:lnTo>
                  <a:pt x="744" y="1768"/>
                </a:lnTo>
                <a:lnTo>
                  <a:pt x="744" y="1552"/>
                </a:lnTo>
                <a:lnTo>
                  <a:pt x="744" y="1696"/>
                </a:lnTo>
                <a:lnTo>
                  <a:pt x="744" y="1512"/>
                </a:lnTo>
                <a:lnTo>
                  <a:pt x="808" y="824"/>
                </a:lnTo>
                <a:lnTo>
                  <a:pt x="808" y="1328"/>
                </a:lnTo>
                <a:lnTo>
                  <a:pt x="808" y="1400"/>
                </a:lnTo>
                <a:lnTo>
                  <a:pt x="808" y="1512"/>
                </a:lnTo>
                <a:lnTo>
                  <a:pt x="808" y="1552"/>
                </a:lnTo>
                <a:lnTo>
                  <a:pt x="808" y="1152"/>
                </a:lnTo>
                <a:lnTo>
                  <a:pt x="808" y="1184"/>
                </a:lnTo>
                <a:lnTo>
                  <a:pt x="808" y="1152"/>
                </a:lnTo>
                <a:lnTo>
                  <a:pt x="808" y="1296"/>
                </a:lnTo>
                <a:lnTo>
                  <a:pt x="808" y="1696"/>
                </a:lnTo>
                <a:lnTo>
                  <a:pt x="832" y="1224"/>
                </a:lnTo>
                <a:lnTo>
                  <a:pt x="832" y="1112"/>
                </a:lnTo>
                <a:lnTo>
                  <a:pt x="832" y="1368"/>
                </a:lnTo>
                <a:lnTo>
                  <a:pt x="832" y="1624"/>
                </a:lnTo>
                <a:lnTo>
                  <a:pt x="832" y="1112"/>
                </a:lnTo>
                <a:lnTo>
                  <a:pt x="832" y="1000"/>
                </a:lnTo>
                <a:lnTo>
                  <a:pt x="832" y="928"/>
                </a:lnTo>
                <a:lnTo>
                  <a:pt x="832" y="1696"/>
                </a:lnTo>
                <a:lnTo>
                  <a:pt x="832" y="968"/>
                </a:lnTo>
                <a:lnTo>
                  <a:pt x="832" y="1072"/>
                </a:lnTo>
                <a:lnTo>
                  <a:pt x="832" y="968"/>
                </a:lnTo>
                <a:lnTo>
                  <a:pt x="832" y="856"/>
                </a:lnTo>
                <a:lnTo>
                  <a:pt x="832" y="824"/>
                </a:lnTo>
                <a:lnTo>
                  <a:pt x="832" y="928"/>
                </a:lnTo>
                <a:lnTo>
                  <a:pt x="832" y="896"/>
                </a:lnTo>
                <a:lnTo>
                  <a:pt x="832" y="1152"/>
                </a:lnTo>
                <a:lnTo>
                  <a:pt x="832" y="1072"/>
                </a:lnTo>
                <a:lnTo>
                  <a:pt x="832" y="1256"/>
                </a:lnTo>
                <a:lnTo>
                  <a:pt x="832" y="1224"/>
                </a:lnTo>
                <a:lnTo>
                  <a:pt x="832" y="1000"/>
                </a:lnTo>
                <a:lnTo>
                  <a:pt x="848" y="1072"/>
                </a:lnTo>
                <a:lnTo>
                  <a:pt x="848" y="1000"/>
                </a:lnTo>
                <a:lnTo>
                  <a:pt x="848" y="1256"/>
                </a:lnTo>
                <a:lnTo>
                  <a:pt x="848" y="1296"/>
                </a:lnTo>
                <a:lnTo>
                  <a:pt x="848" y="1328"/>
                </a:lnTo>
                <a:lnTo>
                  <a:pt x="848" y="1224"/>
                </a:lnTo>
                <a:lnTo>
                  <a:pt x="848" y="1112"/>
                </a:lnTo>
                <a:lnTo>
                  <a:pt x="848" y="1400"/>
                </a:lnTo>
                <a:lnTo>
                  <a:pt x="848" y="1296"/>
                </a:lnTo>
                <a:lnTo>
                  <a:pt x="848" y="1040"/>
                </a:lnTo>
                <a:lnTo>
                  <a:pt x="848" y="1072"/>
                </a:lnTo>
                <a:lnTo>
                  <a:pt x="848" y="1184"/>
                </a:lnTo>
                <a:lnTo>
                  <a:pt x="848" y="1000"/>
                </a:lnTo>
                <a:lnTo>
                  <a:pt x="848" y="1224"/>
                </a:lnTo>
                <a:lnTo>
                  <a:pt x="848" y="1152"/>
                </a:lnTo>
                <a:lnTo>
                  <a:pt x="880" y="1296"/>
                </a:lnTo>
                <a:lnTo>
                  <a:pt x="880" y="1184"/>
                </a:lnTo>
                <a:lnTo>
                  <a:pt x="880" y="824"/>
                </a:lnTo>
                <a:lnTo>
                  <a:pt x="880" y="928"/>
                </a:lnTo>
                <a:lnTo>
                  <a:pt x="880" y="968"/>
                </a:lnTo>
                <a:lnTo>
                  <a:pt x="880" y="1400"/>
                </a:lnTo>
                <a:lnTo>
                  <a:pt x="880" y="1584"/>
                </a:lnTo>
                <a:lnTo>
                  <a:pt x="880" y="456"/>
                </a:lnTo>
                <a:lnTo>
                  <a:pt x="880" y="272"/>
                </a:lnTo>
                <a:lnTo>
                  <a:pt x="880" y="456"/>
                </a:lnTo>
                <a:lnTo>
                  <a:pt x="880" y="384"/>
                </a:lnTo>
                <a:lnTo>
                  <a:pt x="880" y="344"/>
                </a:lnTo>
                <a:lnTo>
                  <a:pt x="880" y="312"/>
                </a:lnTo>
                <a:lnTo>
                  <a:pt x="880" y="128"/>
                </a:lnTo>
                <a:lnTo>
                  <a:pt x="880" y="344"/>
                </a:lnTo>
                <a:lnTo>
                  <a:pt x="880" y="312"/>
                </a:lnTo>
                <a:lnTo>
                  <a:pt x="880" y="272"/>
                </a:lnTo>
                <a:lnTo>
                  <a:pt x="880" y="496"/>
                </a:lnTo>
                <a:lnTo>
                  <a:pt x="880" y="384"/>
                </a:lnTo>
                <a:lnTo>
                  <a:pt x="880" y="344"/>
                </a:lnTo>
                <a:lnTo>
                  <a:pt x="880" y="272"/>
                </a:lnTo>
                <a:lnTo>
                  <a:pt x="880" y="240"/>
                </a:lnTo>
                <a:lnTo>
                  <a:pt x="880" y="456"/>
                </a:lnTo>
                <a:lnTo>
                  <a:pt x="880" y="344"/>
                </a:lnTo>
                <a:lnTo>
                  <a:pt x="880" y="312"/>
                </a:lnTo>
                <a:lnTo>
                  <a:pt x="880" y="344"/>
                </a:lnTo>
                <a:lnTo>
                  <a:pt x="880" y="456"/>
                </a:lnTo>
                <a:lnTo>
                  <a:pt x="880" y="384"/>
                </a:lnTo>
                <a:lnTo>
                  <a:pt x="880" y="344"/>
                </a:lnTo>
                <a:lnTo>
                  <a:pt x="880" y="456"/>
                </a:lnTo>
                <a:lnTo>
                  <a:pt x="880" y="496"/>
                </a:lnTo>
                <a:lnTo>
                  <a:pt x="880" y="528"/>
                </a:lnTo>
                <a:lnTo>
                  <a:pt x="880" y="456"/>
                </a:lnTo>
                <a:lnTo>
                  <a:pt x="880" y="672"/>
                </a:lnTo>
                <a:lnTo>
                  <a:pt x="880" y="784"/>
                </a:lnTo>
                <a:lnTo>
                  <a:pt x="880" y="672"/>
                </a:lnTo>
                <a:lnTo>
                  <a:pt x="880" y="896"/>
                </a:lnTo>
                <a:lnTo>
                  <a:pt x="880" y="712"/>
                </a:lnTo>
                <a:lnTo>
                  <a:pt x="880" y="752"/>
                </a:lnTo>
                <a:lnTo>
                  <a:pt x="880" y="672"/>
                </a:lnTo>
                <a:lnTo>
                  <a:pt x="880" y="752"/>
                </a:lnTo>
                <a:lnTo>
                  <a:pt x="880" y="672"/>
                </a:lnTo>
                <a:lnTo>
                  <a:pt x="880" y="712"/>
                </a:lnTo>
                <a:lnTo>
                  <a:pt x="880" y="1512"/>
                </a:lnTo>
                <a:lnTo>
                  <a:pt x="880" y="1328"/>
                </a:lnTo>
                <a:lnTo>
                  <a:pt x="880" y="1368"/>
                </a:lnTo>
                <a:lnTo>
                  <a:pt x="880" y="1296"/>
                </a:lnTo>
                <a:lnTo>
                  <a:pt x="880" y="1256"/>
                </a:lnTo>
                <a:lnTo>
                  <a:pt x="880" y="1368"/>
                </a:lnTo>
                <a:lnTo>
                  <a:pt x="880" y="1328"/>
                </a:lnTo>
                <a:lnTo>
                  <a:pt x="880" y="1440"/>
                </a:lnTo>
                <a:lnTo>
                  <a:pt x="880" y="1584"/>
                </a:lnTo>
                <a:lnTo>
                  <a:pt x="880" y="1328"/>
                </a:lnTo>
                <a:lnTo>
                  <a:pt x="880" y="1400"/>
                </a:lnTo>
                <a:lnTo>
                  <a:pt x="880" y="1328"/>
                </a:lnTo>
                <a:lnTo>
                  <a:pt x="880" y="1224"/>
                </a:lnTo>
                <a:lnTo>
                  <a:pt x="880" y="1328"/>
                </a:lnTo>
                <a:lnTo>
                  <a:pt x="880" y="1400"/>
                </a:lnTo>
                <a:lnTo>
                  <a:pt x="880" y="1328"/>
                </a:lnTo>
                <a:lnTo>
                  <a:pt x="880" y="1400"/>
                </a:lnTo>
                <a:lnTo>
                  <a:pt x="880" y="1368"/>
                </a:lnTo>
                <a:lnTo>
                  <a:pt x="880" y="1328"/>
                </a:lnTo>
                <a:lnTo>
                  <a:pt x="880" y="1440"/>
                </a:lnTo>
                <a:lnTo>
                  <a:pt x="880" y="1400"/>
                </a:lnTo>
                <a:lnTo>
                  <a:pt x="880" y="1584"/>
                </a:lnTo>
                <a:lnTo>
                  <a:pt x="880" y="1624"/>
                </a:lnTo>
                <a:lnTo>
                  <a:pt x="880" y="1552"/>
                </a:lnTo>
                <a:lnTo>
                  <a:pt x="880" y="1472"/>
                </a:lnTo>
                <a:lnTo>
                  <a:pt x="880" y="1656"/>
                </a:lnTo>
                <a:lnTo>
                  <a:pt x="880" y="1440"/>
                </a:lnTo>
                <a:lnTo>
                  <a:pt x="880" y="1368"/>
                </a:lnTo>
                <a:lnTo>
                  <a:pt x="880" y="640"/>
                </a:lnTo>
                <a:lnTo>
                  <a:pt x="880" y="456"/>
                </a:lnTo>
                <a:lnTo>
                  <a:pt x="880" y="600"/>
                </a:lnTo>
                <a:lnTo>
                  <a:pt x="880" y="752"/>
                </a:lnTo>
                <a:lnTo>
                  <a:pt x="880" y="896"/>
                </a:lnTo>
                <a:lnTo>
                  <a:pt x="880" y="672"/>
                </a:lnTo>
                <a:lnTo>
                  <a:pt x="904" y="1000"/>
                </a:lnTo>
                <a:lnTo>
                  <a:pt x="904" y="968"/>
                </a:lnTo>
                <a:lnTo>
                  <a:pt x="904" y="1400"/>
                </a:lnTo>
                <a:lnTo>
                  <a:pt x="904" y="1368"/>
                </a:lnTo>
                <a:lnTo>
                  <a:pt x="904" y="1800"/>
                </a:lnTo>
                <a:lnTo>
                  <a:pt x="904" y="1328"/>
                </a:lnTo>
                <a:lnTo>
                  <a:pt x="904" y="1440"/>
                </a:lnTo>
                <a:lnTo>
                  <a:pt x="904" y="1112"/>
                </a:lnTo>
                <a:lnTo>
                  <a:pt x="904" y="1840"/>
                </a:lnTo>
                <a:lnTo>
                  <a:pt x="904" y="1696"/>
                </a:lnTo>
                <a:lnTo>
                  <a:pt x="904" y="1400"/>
                </a:lnTo>
                <a:lnTo>
                  <a:pt x="904" y="1112"/>
                </a:lnTo>
                <a:lnTo>
                  <a:pt x="904" y="1256"/>
                </a:lnTo>
                <a:lnTo>
                  <a:pt x="904" y="1000"/>
                </a:lnTo>
                <a:lnTo>
                  <a:pt x="904" y="856"/>
                </a:lnTo>
                <a:lnTo>
                  <a:pt x="904" y="1552"/>
                </a:lnTo>
                <a:lnTo>
                  <a:pt x="904" y="1184"/>
                </a:lnTo>
                <a:lnTo>
                  <a:pt x="904" y="1368"/>
                </a:lnTo>
                <a:lnTo>
                  <a:pt x="904" y="1040"/>
                </a:lnTo>
                <a:lnTo>
                  <a:pt x="904" y="1000"/>
                </a:lnTo>
                <a:lnTo>
                  <a:pt x="904" y="928"/>
                </a:lnTo>
                <a:lnTo>
                  <a:pt x="904" y="1328"/>
                </a:lnTo>
                <a:lnTo>
                  <a:pt x="904" y="1224"/>
                </a:lnTo>
                <a:lnTo>
                  <a:pt x="904" y="1072"/>
                </a:lnTo>
                <a:lnTo>
                  <a:pt x="904" y="1224"/>
                </a:lnTo>
                <a:lnTo>
                  <a:pt x="904" y="1000"/>
                </a:lnTo>
                <a:lnTo>
                  <a:pt x="904" y="896"/>
                </a:lnTo>
                <a:lnTo>
                  <a:pt x="904" y="1152"/>
                </a:lnTo>
                <a:lnTo>
                  <a:pt x="904" y="1000"/>
                </a:lnTo>
                <a:lnTo>
                  <a:pt x="904" y="1112"/>
                </a:lnTo>
                <a:lnTo>
                  <a:pt x="904" y="1184"/>
                </a:lnTo>
                <a:lnTo>
                  <a:pt x="904" y="1040"/>
                </a:lnTo>
                <a:lnTo>
                  <a:pt x="904" y="1368"/>
                </a:lnTo>
                <a:lnTo>
                  <a:pt x="904" y="1328"/>
                </a:lnTo>
                <a:lnTo>
                  <a:pt x="904" y="1040"/>
                </a:lnTo>
                <a:lnTo>
                  <a:pt x="904" y="1368"/>
                </a:lnTo>
                <a:lnTo>
                  <a:pt x="904" y="1224"/>
                </a:lnTo>
                <a:lnTo>
                  <a:pt x="904" y="1328"/>
                </a:lnTo>
                <a:lnTo>
                  <a:pt x="904" y="1256"/>
                </a:lnTo>
                <a:lnTo>
                  <a:pt x="904" y="1152"/>
                </a:lnTo>
                <a:lnTo>
                  <a:pt x="904" y="1112"/>
                </a:lnTo>
                <a:lnTo>
                  <a:pt x="904" y="1368"/>
                </a:lnTo>
                <a:lnTo>
                  <a:pt x="904" y="1224"/>
                </a:lnTo>
                <a:lnTo>
                  <a:pt x="904" y="1000"/>
                </a:lnTo>
                <a:lnTo>
                  <a:pt x="904" y="1296"/>
                </a:lnTo>
                <a:lnTo>
                  <a:pt x="912" y="1296"/>
                </a:lnTo>
                <a:lnTo>
                  <a:pt x="912" y="1256"/>
                </a:lnTo>
                <a:lnTo>
                  <a:pt x="912" y="1328"/>
                </a:lnTo>
                <a:lnTo>
                  <a:pt x="912" y="1256"/>
                </a:lnTo>
                <a:lnTo>
                  <a:pt x="920" y="1328"/>
                </a:lnTo>
                <a:lnTo>
                  <a:pt x="920" y="1400"/>
                </a:lnTo>
                <a:lnTo>
                  <a:pt x="920" y="1296"/>
                </a:lnTo>
                <a:lnTo>
                  <a:pt x="920" y="1152"/>
                </a:lnTo>
                <a:lnTo>
                  <a:pt x="920" y="1256"/>
                </a:lnTo>
                <a:lnTo>
                  <a:pt x="920" y="1152"/>
                </a:lnTo>
                <a:lnTo>
                  <a:pt x="920" y="1256"/>
                </a:lnTo>
                <a:lnTo>
                  <a:pt x="920" y="1512"/>
                </a:lnTo>
                <a:lnTo>
                  <a:pt x="920" y="1040"/>
                </a:lnTo>
                <a:lnTo>
                  <a:pt x="936" y="1696"/>
                </a:lnTo>
                <a:lnTo>
                  <a:pt x="936" y="1400"/>
                </a:lnTo>
                <a:lnTo>
                  <a:pt x="936" y="1696"/>
                </a:lnTo>
                <a:lnTo>
                  <a:pt x="936" y="1728"/>
                </a:lnTo>
                <a:lnTo>
                  <a:pt x="952" y="1624"/>
                </a:lnTo>
                <a:lnTo>
                  <a:pt x="952" y="1656"/>
                </a:lnTo>
                <a:lnTo>
                  <a:pt x="952" y="1440"/>
                </a:lnTo>
                <a:lnTo>
                  <a:pt x="952" y="1368"/>
                </a:lnTo>
                <a:lnTo>
                  <a:pt x="952" y="1328"/>
                </a:lnTo>
                <a:lnTo>
                  <a:pt x="952" y="1440"/>
                </a:lnTo>
                <a:lnTo>
                  <a:pt x="952" y="1400"/>
                </a:lnTo>
                <a:lnTo>
                  <a:pt x="952" y="1328"/>
                </a:lnTo>
                <a:lnTo>
                  <a:pt x="952" y="1472"/>
                </a:lnTo>
                <a:lnTo>
                  <a:pt x="952" y="1328"/>
                </a:lnTo>
                <a:lnTo>
                  <a:pt x="952" y="1368"/>
                </a:lnTo>
                <a:lnTo>
                  <a:pt x="952" y="1328"/>
                </a:lnTo>
                <a:lnTo>
                  <a:pt x="952" y="1368"/>
                </a:lnTo>
                <a:lnTo>
                  <a:pt x="1024" y="1224"/>
                </a:lnTo>
                <a:lnTo>
                  <a:pt x="1024" y="1400"/>
                </a:lnTo>
                <a:lnTo>
                  <a:pt x="1024" y="1296"/>
                </a:lnTo>
                <a:lnTo>
                  <a:pt x="1024" y="1512"/>
                </a:lnTo>
                <a:lnTo>
                  <a:pt x="1024" y="1400"/>
                </a:lnTo>
                <a:lnTo>
                  <a:pt x="1112" y="1184"/>
                </a:lnTo>
                <a:lnTo>
                  <a:pt x="1112" y="1296"/>
                </a:lnTo>
                <a:lnTo>
                  <a:pt x="1112" y="1400"/>
                </a:lnTo>
                <a:lnTo>
                  <a:pt x="1112" y="1184"/>
                </a:lnTo>
                <a:lnTo>
                  <a:pt x="1112" y="1368"/>
                </a:lnTo>
                <a:lnTo>
                  <a:pt x="1112" y="1512"/>
                </a:lnTo>
                <a:lnTo>
                  <a:pt x="1112" y="1400"/>
                </a:lnTo>
                <a:lnTo>
                  <a:pt x="1112" y="1368"/>
                </a:lnTo>
                <a:lnTo>
                  <a:pt x="1112" y="1184"/>
                </a:lnTo>
                <a:lnTo>
                  <a:pt x="1112" y="1296"/>
                </a:lnTo>
                <a:lnTo>
                  <a:pt x="1112" y="1152"/>
                </a:lnTo>
                <a:lnTo>
                  <a:pt x="1112" y="400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14371" name="Freeform 12"/>
          <p:cNvSpPr>
            <a:spLocks/>
          </p:cNvSpPr>
          <p:nvPr/>
        </p:nvSpPr>
        <p:spPr bwMode="auto">
          <a:xfrm>
            <a:off x="7970210" y="2791308"/>
            <a:ext cx="1008023" cy="770841"/>
          </a:xfrm>
          <a:custGeom>
            <a:avLst/>
            <a:gdLst>
              <a:gd name="T0" fmla="*/ 24 w 1208"/>
              <a:gd name="T1" fmla="*/ 656 h 1872"/>
              <a:gd name="T2" fmla="*/ 24 w 1208"/>
              <a:gd name="T3" fmla="*/ 624 h 1872"/>
              <a:gd name="T4" fmla="*/ 24 w 1208"/>
              <a:gd name="T5" fmla="*/ 624 h 1872"/>
              <a:gd name="T6" fmla="*/ 24 w 1208"/>
              <a:gd name="T7" fmla="*/ 584 h 1872"/>
              <a:gd name="T8" fmla="*/ 24 w 1208"/>
              <a:gd name="T9" fmla="*/ 584 h 1872"/>
              <a:gd name="T10" fmla="*/ 24 w 1208"/>
              <a:gd name="T11" fmla="*/ 696 h 1872"/>
              <a:gd name="T12" fmla="*/ 24 w 1208"/>
              <a:gd name="T13" fmla="*/ 584 h 1872"/>
              <a:gd name="T14" fmla="*/ 24 w 1208"/>
              <a:gd name="T15" fmla="*/ 656 h 1872"/>
              <a:gd name="T16" fmla="*/ 24 w 1208"/>
              <a:gd name="T17" fmla="*/ 584 h 1872"/>
              <a:gd name="T18" fmla="*/ 112 w 1208"/>
              <a:gd name="T19" fmla="*/ 584 h 1872"/>
              <a:gd name="T20" fmla="*/ 112 w 1208"/>
              <a:gd name="T21" fmla="*/ 624 h 1872"/>
              <a:gd name="T22" fmla="*/ 112 w 1208"/>
              <a:gd name="T23" fmla="*/ 656 h 1872"/>
              <a:gd name="T24" fmla="*/ 216 w 1208"/>
              <a:gd name="T25" fmla="*/ 1128 h 1872"/>
              <a:gd name="T26" fmla="*/ 320 w 1208"/>
              <a:gd name="T27" fmla="*/ 1312 h 1872"/>
              <a:gd name="T28" fmla="*/ 520 w 1208"/>
              <a:gd name="T29" fmla="*/ 40 h 1872"/>
              <a:gd name="T30" fmla="*/ 520 w 1208"/>
              <a:gd name="T31" fmla="*/ 112 h 1872"/>
              <a:gd name="T32" fmla="*/ 520 w 1208"/>
              <a:gd name="T33" fmla="*/ 72 h 1872"/>
              <a:gd name="T34" fmla="*/ 520 w 1208"/>
              <a:gd name="T35" fmla="*/ 72 h 1872"/>
              <a:gd name="T36" fmla="*/ 520 w 1208"/>
              <a:gd name="T37" fmla="*/ 112 h 1872"/>
              <a:gd name="T38" fmla="*/ 520 w 1208"/>
              <a:gd name="T39" fmla="*/ 184 h 1872"/>
              <a:gd name="T40" fmla="*/ 520 w 1208"/>
              <a:gd name="T41" fmla="*/ 72 h 1872"/>
              <a:gd name="T42" fmla="*/ 520 w 1208"/>
              <a:gd name="T43" fmla="*/ 144 h 1872"/>
              <a:gd name="T44" fmla="*/ 520 w 1208"/>
              <a:gd name="T45" fmla="*/ 72 h 1872"/>
              <a:gd name="T46" fmla="*/ 520 w 1208"/>
              <a:gd name="T47" fmla="*/ 296 h 1872"/>
              <a:gd name="T48" fmla="*/ 520 w 1208"/>
              <a:gd name="T49" fmla="*/ 944 h 1872"/>
              <a:gd name="T50" fmla="*/ 1208 w 1208"/>
              <a:gd name="T51" fmla="*/ 584 h 1872"/>
              <a:gd name="T52" fmla="*/ 1208 w 1208"/>
              <a:gd name="T53" fmla="*/ 1640 h 1872"/>
              <a:gd name="T54" fmla="*/ 1208 w 1208"/>
              <a:gd name="T55" fmla="*/ 184 h 1872"/>
              <a:gd name="T56" fmla="*/ 1208 w 1208"/>
              <a:gd name="T57" fmla="*/ 184 h 1872"/>
              <a:gd name="T58" fmla="*/ 1208 w 1208"/>
              <a:gd name="T59" fmla="*/ 72 h 1872"/>
              <a:gd name="T60" fmla="*/ 1208 w 1208"/>
              <a:gd name="T61" fmla="*/ 224 h 1872"/>
              <a:gd name="T62" fmla="*/ 1208 w 1208"/>
              <a:gd name="T63" fmla="*/ 144 h 1872"/>
              <a:gd name="T64" fmla="*/ 1208 w 1208"/>
              <a:gd name="T65" fmla="*/ 912 h 1872"/>
              <a:gd name="T66" fmla="*/ 1208 w 1208"/>
              <a:gd name="T67" fmla="*/ 696 h 18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8" h="1872">
                <a:moveTo>
                  <a:pt x="0" y="1872"/>
                </a:moveTo>
                <a:lnTo>
                  <a:pt x="24" y="656"/>
                </a:lnTo>
                <a:lnTo>
                  <a:pt x="24" y="584"/>
                </a:lnTo>
                <a:lnTo>
                  <a:pt x="24" y="624"/>
                </a:lnTo>
                <a:lnTo>
                  <a:pt x="24" y="584"/>
                </a:lnTo>
                <a:lnTo>
                  <a:pt x="24" y="624"/>
                </a:lnTo>
                <a:lnTo>
                  <a:pt x="24" y="584"/>
                </a:lnTo>
                <a:lnTo>
                  <a:pt x="24" y="624"/>
                </a:lnTo>
                <a:lnTo>
                  <a:pt x="24" y="696"/>
                </a:lnTo>
                <a:lnTo>
                  <a:pt x="24" y="656"/>
                </a:lnTo>
                <a:lnTo>
                  <a:pt x="24" y="584"/>
                </a:lnTo>
                <a:lnTo>
                  <a:pt x="24" y="624"/>
                </a:lnTo>
                <a:lnTo>
                  <a:pt x="24" y="656"/>
                </a:lnTo>
                <a:lnTo>
                  <a:pt x="24" y="584"/>
                </a:lnTo>
                <a:lnTo>
                  <a:pt x="112" y="624"/>
                </a:lnTo>
                <a:lnTo>
                  <a:pt x="112" y="584"/>
                </a:lnTo>
                <a:lnTo>
                  <a:pt x="112" y="656"/>
                </a:lnTo>
                <a:lnTo>
                  <a:pt x="112" y="624"/>
                </a:lnTo>
                <a:lnTo>
                  <a:pt x="112" y="512"/>
                </a:lnTo>
                <a:lnTo>
                  <a:pt x="112" y="656"/>
                </a:lnTo>
                <a:lnTo>
                  <a:pt x="216" y="1056"/>
                </a:lnTo>
                <a:lnTo>
                  <a:pt x="216" y="1128"/>
                </a:lnTo>
                <a:lnTo>
                  <a:pt x="320" y="1312"/>
                </a:lnTo>
                <a:lnTo>
                  <a:pt x="520" y="72"/>
                </a:lnTo>
                <a:lnTo>
                  <a:pt x="520" y="40"/>
                </a:lnTo>
                <a:lnTo>
                  <a:pt x="520" y="72"/>
                </a:lnTo>
                <a:lnTo>
                  <a:pt x="520" y="112"/>
                </a:lnTo>
                <a:lnTo>
                  <a:pt x="520" y="40"/>
                </a:lnTo>
                <a:lnTo>
                  <a:pt x="520" y="72"/>
                </a:lnTo>
                <a:lnTo>
                  <a:pt x="520" y="112"/>
                </a:lnTo>
                <a:lnTo>
                  <a:pt x="520" y="72"/>
                </a:lnTo>
                <a:lnTo>
                  <a:pt x="520" y="184"/>
                </a:lnTo>
                <a:lnTo>
                  <a:pt x="520" y="72"/>
                </a:lnTo>
                <a:lnTo>
                  <a:pt x="520" y="144"/>
                </a:lnTo>
                <a:lnTo>
                  <a:pt x="520" y="0"/>
                </a:lnTo>
                <a:lnTo>
                  <a:pt x="520" y="72"/>
                </a:lnTo>
                <a:lnTo>
                  <a:pt x="520" y="368"/>
                </a:lnTo>
                <a:lnTo>
                  <a:pt x="520" y="296"/>
                </a:lnTo>
                <a:lnTo>
                  <a:pt x="520" y="256"/>
                </a:lnTo>
                <a:lnTo>
                  <a:pt x="520" y="944"/>
                </a:lnTo>
                <a:lnTo>
                  <a:pt x="520" y="584"/>
                </a:lnTo>
                <a:lnTo>
                  <a:pt x="1208" y="584"/>
                </a:lnTo>
                <a:lnTo>
                  <a:pt x="1208" y="544"/>
                </a:lnTo>
                <a:lnTo>
                  <a:pt x="1208" y="1640"/>
                </a:lnTo>
                <a:lnTo>
                  <a:pt x="1208" y="296"/>
                </a:lnTo>
                <a:lnTo>
                  <a:pt x="1208" y="184"/>
                </a:lnTo>
                <a:lnTo>
                  <a:pt x="1208" y="144"/>
                </a:lnTo>
                <a:lnTo>
                  <a:pt x="1208" y="72"/>
                </a:lnTo>
                <a:lnTo>
                  <a:pt x="1208" y="184"/>
                </a:lnTo>
                <a:lnTo>
                  <a:pt x="1208" y="224"/>
                </a:lnTo>
                <a:lnTo>
                  <a:pt x="1208" y="112"/>
                </a:lnTo>
                <a:lnTo>
                  <a:pt x="1208" y="144"/>
                </a:lnTo>
                <a:lnTo>
                  <a:pt x="1208" y="912"/>
                </a:lnTo>
                <a:lnTo>
                  <a:pt x="1208" y="440"/>
                </a:lnTo>
                <a:lnTo>
                  <a:pt x="1208" y="6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14372" name="Line 13"/>
          <p:cNvSpPr>
            <a:spLocks noChangeShapeType="1"/>
          </p:cNvSpPr>
          <p:nvPr/>
        </p:nvSpPr>
        <p:spPr bwMode="auto">
          <a:xfrm flipV="1">
            <a:off x="954106"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3" name="Line 14"/>
          <p:cNvSpPr>
            <a:spLocks noChangeShapeType="1"/>
          </p:cNvSpPr>
          <p:nvPr/>
        </p:nvSpPr>
        <p:spPr bwMode="auto">
          <a:xfrm flipV="1">
            <a:off x="1241159"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4" name="Line 15"/>
          <p:cNvSpPr>
            <a:spLocks noChangeShapeType="1"/>
          </p:cNvSpPr>
          <p:nvPr/>
        </p:nvSpPr>
        <p:spPr bwMode="auto">
          <a:xfrm flipV="1">
            <a:off x="1534888"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5" name="Line 16"/>
          <p:cNvSpPr>
            <a:spLocks noChangeShapeType="1"/>
          </p:cNvSpPr>
          <p:nvPr/>
        </p:nvSpPr>
        <p:spPr bwMode="auto">
          <a:xfrm flipV="1">
            <a:off x="1821940"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6" name="Line 17"/>
          <p:cNvSpPr>
            <a:spLocks noChangeShapeType="1"/>
          </p:cNvSpPr>
          <p:nvPr/>
        </p:nvSpPr>
        <p:spPr bwMode="auto">
          <a:xfrm flipV="1">
            <a:off x="2115669"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7" name="Line 18"/>
          <p:cNvSpPr>
            <a:spLocks noChangeShapeType="1"/>
          </p:cNvSpPr>
          <p:nvPr/>
        </p:nvSpPr>
        <p:spPr bwMode="auto">
          <a:xfrm flipV="1">
            <a:off x="2402722"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78" name="Rectangle 19"/>
          <p:cNvSpPr>
            <a:spLocks noChangeArrowheads="1"/>
          </p:cNvSpPr>
          <p:nvPr/>
        </p:nvSpPr>
        <p:spPr bwMode="auto">
          <a:xfrm>
            <a:off x="2358495" y="1755284"/>
            <a:ext cx="42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100</a:t>
            </a:r>
            <a:endParaRPr lang="en-US" sz="4400">
              <a:latin typeface="Arial"/>
              <a:cs typeface="Arial"/>
            </a:endParaRPr>
          </a:p>
        </p:txBody>
      </p:sp>
      <p:sp>
        <p:nvSpPr>
          <p:cNvPr id="14379" name="Line 20"/>
          <p:cNvSpPr>
            <a:spLocks noChangeShapeType="1"/>
          </p:cNvSpPr>
          <p:nvPr/>
        </p:nvSpPr>
        <p:spPr bwMode="auto">
          <a:xfrm flipV="1">
            <a:off x="2696450"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0" name="Line 21"/>
          <p:cNvSpPr>
            <a:spLocks noChangeShapeType="1"/>
          </p:cNvSpPr>
          <p:nvPr/>
        </p:nvSpPr>
        <p:spPr bwMode="auto">
          <a:xfrm flipV="1">
            <a:off x="2983503"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1" name="Line 22"/>
          <p:cNvSpPr>
            <a:spLocks noChangeShapeType="1"/>
          </p:cNvSpPr>
          <p:nvPr/>
        </p:nvSpPr>
        <p:spPr bwMode="auto">
          <a:xfrm flipV="1">
            <a:off x="3277231"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2" name="Line 23"/>
          <p:cNvSpPr>
            <a:spLocks noChangeShapeType="1"/>
          </p:cNvSpPr>
          <p:nvPr/>
        </p:nvSpPr>
        <p:spPr bwMode="auto">
          <a:xfrm flipV="1">
            <a:off x="3564284"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3" name="Line 24"/>
          <p:cNvSpPr>
            <a:spLocks noChangeShapeType="1"/>
          </p:cNvSpPr>
          <p:nvPr/>
        </p:nvSpPr>
        <p:spPr bwMode="auto">
          <a:xfrm flipV="1">
            <a:off x="3858012"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4" name="Rectangle 25"/>
          <p:cNvSpPr>
            <a:spLocks noChangeArrowheads="1"/>
          </p:cNvSpPr>
          <p:nvPr/>
        </p:nvSpPr>
        <p:spPr bwMode="auto">
          <a:xfrm>
            <a:off x="3807944" y="1755284"/>
            <a:ext cx="42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200</a:t>
            </a:r>
            <a:endParaRPr lang="en-US" sz="4400">
              <a:latin typeface="Arial"/>
              <a:cs typeface="Arial"/>
            </a:endParaRPr>
          </a:p>
        </p:txBody>
      </p:sp>
      <p:sp>
        <p:nvSpPr>
          <p:cNvPr id="14385" name="Line 26"/>
          <p:cNvSpPr>
            <a:spLocks noChangeShapeType="1"/>
          </p:cNvSpPr>
          <p:nvPr/>
        </p:nvSpPr>
        <p:spPr bwMode="auto">
          <a:xfrm flipV="1">
            <a:off x="4145065"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6" name="Line 27"/>
          <p:cNvSpPr>
            <a:spLocks noChangeShapeType="1"/>
          </p:cNvSpPr>
          <p:nvPr/>
        </p:nvSpPr>
        <p:spPr bwMode="auto">
          <a:xfrm flipV="1">
            <a:off x="4438794"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7" name="Line 28"/>
          <p:cNvSpPr>
            <a:spLocks noChangeShapeType="1"/>
          </p:cNvSpPr>
          <p:nvPr/>
        </p:nvSpPr>
        <p:spPr bwMode="auto">
          <a:xfrm flipV="1">
            <a:off x="4725846"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8" name="Line 29"/>
          <p:cNvSpPr>
            <a:spLocks noChangeShapeType="1"/>
          </p:cNvSpPr>
          <p:nvPr/>
        </p:nvSpPr>
        <p:spPr bwMode="auto">
          <a:xfrm flipV="1">
            <a:off x="5019575"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89" name="Line 30"/>
          <p:cNvSpPr>
            <a:spLocks noChangeShapeType="1"/>
          </p:cNvSpPr>
          <p:nvPr/>
        </p:nvSpPr>
        <p:spPr bwMode="auto">
          <a:xfrm flipV="1">
            <a:off x="5306628"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0" name="Rectangle 31"/>
          <p:cNvSpPr>
            <a:spLocks noChangeArrowheads="1"/>
          </p:cNvSpPr>
          <p:nvPr/>
        </p:nvSpPr>
        <p:spPr bwMode="auto">
          <a:xfrm>
            <a:off x="5263236" y="1755284"/>
            <a:ext cx="42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300</a:t>
            </a:r>
            <a:endParaRPr lang="en-US" sz="4400">
              <a:latin typeface="Arial"/>
              <a:cs typeface="Arial"/>
            </a:endParaRPr>
          </a:p>
        </p:txBody>
      </p:sp>
      <p:sp>
        <p:nvSpPr>
          <p:cNvPr id="14391" name="Line 32"/>
          <p:cNvSpPr>
            <a:spLocks noChangeShapeType="1"/>
          </p:cNvSpPr>
          <p:nvPr/>
        </p:nvSpPr>
        <p:spPr bwMode="auto">
          <a:xfrm flipV="1">
            <a:off x="5600356"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2" name="Line 33"/>
          <p:cNvSpPr>
            <a:spLocks noChangeShapeType="1"/>
          </p:cNvSpPr>
          <p:nvPr/>
        </p:nvSpPr>
        <p:spPr bwMode="auto">
          <a:xfrm flipV="1">
            <a:off x="5887409"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3" name="Line 34"/>
          <p:cNvSpPr>
            <a:spLocks noChangeShapeType="1"/>
          </p:cNvSpPr>
          <p:nvPr/>
        </p:nvSpPr>
        <p:spPr bwMode="auto">
          <a:xfrm flipV="1">
            <a:off x="6181137"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4" name="Line 35"/>
          <p:cNvSpPr>
            <a:spLocks noChangeShapeType="1"/>
          </p:cNvSpPr>
          <p:nvPr/>
        </p:nvSpPr>
        <p:spPr bwMode="auto">
          <a:xfrm flipV="1">
            <a:off x="6468190"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5" name="Line 36"/>
          <p:cNvSpPr>
            <a:spLocks noChangeShapeType="1"/>
          </p:cNvSpPr>
          <p:nvPr/>
        </p:nvSpPr>
        <p:spPr bwMode="auto">
          <a:xfrm flipV="1">
            <a:off x="6761918"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6" name="Rectangle 37"/>
          <p:cNvSpPr>
            <a:spLocks noChangeArrowheads="1"/>
          </p:cNvSpPr>
          <p:nvPr/>
        </p:nvSpPr>
        <p:spPr bwMode="auto">
          <a:xfrm>
            <a:off x="6711851" y="1755284"/>
            <a:ext cx="42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400</a:t>
            </a:r>
            <a:endParaRPr lang="en-US" sz="4400">
              <a:latin typeface="Arial"/>
              <a:cs typeface="Arial"/>
            </a:endParaRPr>
          </a:p>
        </p:txBody>
      </p:sp>
      <p:sp>
        <p:nvSpPr>
          <p:cNvPr id="14397" name="Line 38"/>
          <p:cNvSpPr>
            <a:spLocks noChangeShapeType="1"/>
          </p:cNvSpPr>
          <p:nvPr/>
        </p:nvSpPr>
        <p:spPr bwMode="auto">
          <a:xfrm flipV="1">
            <a:off x="7048971"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8" name="Line 39"/>
          <p:cNvSpPr>
            <a:spLocks noChangeShapeType="1"/>
          </p:cNvSpPr>
          <p:nvPr/>
        </p:nvSpPr>
        <p:spPr bwMode="auto">
          <a:xfrm flipV="1">
            <a:off x="7342700"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99" name="Line 40"/>
          <p:cNvSpPr>
            <a:spLocks noChangeShapeType="1"/>
          </p:cNvSpPr>
          <p:nvPr/>
        </p:nvSpPr>
        <p:spPr bwMode="auto">
          <a:xfrm flipV="1">
            <a:off x="7629752"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0" name="Line 41"/>
          <p:cNvSpPr>
            <a:spLocks noChangeShapeType="1"/>
          </p:cNvSpPr>
          <p:nvPr/>
        </p:nvSpPr>
        <p:spPr bwMode="auto">
          <a:xfrm flipV="1">
            <a:off x="7923481"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1" name="Line 42"/>
          <p:cNvSpPr>
            <a:spLocks noChangeShapeType="1"/>
          </p:cNvSpPr>
          <p:nvPr/>
        </p:nvSpPr>
        <p:spPr bwMode="auto">
          <a:xfrm flipV="1">
            <a:off x="8210534" y="1730578"/>
            <a:ext cx="834" cy="131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2" name="Rectangle 43"/>
          <p:cNvSpPr>
            <a:spLocks noChangeArrowheads="1"/>
          </p:cNvSpPr>
          <p:nvPr/>
        </p:nvSpPr>
        <p:spPr bwMode="auto">
          <a:xfrm>
            <a:off x="8167141" y="1755284"/>
            <a:ext cx="42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500</a:t>
            </a:r>
            <a:endParaRPr lang="en-US" sz="4400">
              <a:latin typeface="Arial"/>
              <a:cs typeface="Arial"/>
            </a:endParaRPr>
          </a:p>
        </p:txBody>
      </p:sp>
      <p:sp>
        <p:nvSpPr>
          <p:cNvPr id="14403" name="Line 44"/>
          <p:cNvSpPr>
            <a:spLocks noChangeShapeType="1"/>
          </p:cNvSpPr>
          <p:nvPr/>
        </p:nvSpPr>
        <p:spPr bwMode="auto">
          <a:xfrm flipV="1">
            <a:off x="8504262"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4" name="Line 45"/>
          <p:cNvSpPr>
            <a:spLocks noChangeShapeType="1"/>
          </p:cNvSpPr>
          <p:nvPr/>
        </p:nvSpPr>
        <p:spPr bwMode="auto">
          <a:xfrm flipV="1">
            <a:off x="8791315"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5" name="Line 46"/>
          <p:cNvSpPr>
            <a:spLocks noChangeShapeType="1"/>
          </p:cNvSpPr>
          <p:nvPr/>
        </p:nvSpPr>
        <p:spPr bwMode="auto">
          <a:xfrm flipV="1">
            <a:off x="9085043" y="1737166"/>
            <a:ext cx="834" cy="65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6" name="Line 47"/>
          <p:cNvSpPr>
            <a:spLocks noChangeShapeType="1"/>
          </p:cNvSpPr>
          <p:nvPr/>
        </p:nvSpPr>
        <p:spPr bwMode="auto">
          <a:xfrm>
            <a:off x="787215" y="1743754"/>
            <a:ext cx="8357909"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7" name="Line 48"/>
          <p:cNvSpPr>
            <a:spLocks noChangeShapeType="1"/>
          </p:cNvSpPr>
          <p:nvPr/>
        </p:nvSpPr>
        <p:spPr bwMode="auto">
          <a:xfrm>
            <a:off x="905603" y="4340104"/>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8" name="Line 50"/>
          <p:cNvSpPr>
            <a:spLocks noChangeShapeType="1"/>
          </p:cNvSpPr>
          <p:nvPr/>
        </p:nvSpPr>
        <p:spPr bwMode="auto">
          <a:xfrm>
            <a:off x="954106" y="3242612"/>
            <a:ext cx="26703"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09" name="Rectangle 51"/>
          <p:cNvSpPr>
            <a:spLocks noChangeArrowheads="1"/>
          </p:cNvSpPr>
          <p:nvPr/>
        </p:nvSpPr>
        <p:spPr bwMode="auto">
          <a:xfrm>
            <a:off x="585277" y="3083256"/>
            <a:ext cx="854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a:t>
            </a:r>
            <a:endParaRPr lang="en-US" sz="4400">
              <a:latin typeface="Arial"/>
              <a:cs typeface="Arial"/>
            </a:endParaRPr>
          </a:p>
        </p:txBody>
      </p:sp>
      <p:sp>
        <p:nvSpPr>
          <p:cNvPr id="14410" name="Rectangle 52"/>
          <p:cNvSpPr>
            <a:spLocks noChangeArrowheads="1"/>
          </p:cNvSpPr>
          <p:nvPr/>
        </p:nvSpPr>
        <p:spPr bwMode="auto">
          <a:xfrm>
            <a:off x="667054" y="3097665"/>
            <a:ext cx="285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10</a:t>
            </a:r>
            <a:endParaRPr lang="en-US" sz="4400">
              <a:latin typeface="Arial"/>
              <a:cs typeface="Arial"/>
            </a:endParaRPr>
          </a:p>
        </p:txBody>
      </p:sp>
      <p:sp>
        <p:nvSpPr>
          <p:cNvPr id="14411" name="Line 53"/>
          <p:cNvSpPr>
            <a:spLocks noChangeShapeType="1"/>
          </p:cNvSpPr>
          <p:nvPr/>
        </p:nvSpPr>
        <p:spPr bwMode="auto">
          <a:xfrm>
            <a:off x="954106" y="3091080"/>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2" name="Line 54"/>
          <p:cNvSpPr>
            <a:spLocks noChangeShapeType="1"/>
          </p:cNvSpPr>
          <p:nvPr/>
        </p:nvSpPr>
        <p:spPr bwMode="auto">
          <a:xfrm>
            <a:off x="954106" y="2942841"/>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3" name="Line 55"/>
          <p:cNvSpPr>
            <a:spLocks noChangeShapeType="1"/>
          </p:cNvSpPr>
          <p:nvPr/>
        </p:nvSpPr>
        <p:spPr bwMode="auto">
          <a:xfrm>
            <a:off x="954106" y="2791308"/>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4" name="Line 56"/>
          <p:cNvSpPr>
            <a:spLocks noChangeShapeType="1"/>
          </p:cNvSpPr>
          <p:nvPr/>
        </p:nvSpPr>
        <p:spPr bwMode="auto">
          <a:xfrm>
            <a:off x="954106" y="2643069"/>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5" name="Line 57"/>
          <p:cNvSpPr>
            <a:spLocks noChangeShapeType="1"/>
          </p:cNvSpPr>
          <p:nvPr/>
        </p:nvSpPr>
        <p:spPr bwMode="auto">
          <a:xfrm>
            <a:off x="954106" y="2491536"/>
            <a:ext cx="26703"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6" name="Rectangle 58"/>
          <p:cNvSpPr>
            <a:spLocks noChangeArrowheads="1"/>
          </p:cNvSpPr>
          <p:nvPr/>
        </p:nvSpPr>
        <p:spPr bwMode="auto">
          <a:xfrm>
            <a:off x="665385" y="2335062"/>
            <a:ext cx="854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a:t>
            </a:r>
            <a:endParaRPr lang="en-US" sz="4400">
              <a:latin typeface="Arial"/>
              <a:cs typeface="Arial"/>
            </a:endParaRPr>
          </a:p>
        </p:txBody>
      </p:sp>
      <p:sp>
        <p:nvSpPr>
          <p:cNvPr id="14417" name="Rectangle 59"/>
          <p:cNvSpPr>
            <a:spLocks noChangeArrowheads="1"/>
          </p:cNvSpPr>
          <p:nvPr/>
        </p:nvSpPr>
        <p:spPr bwMode="auto">
          <a:xfrm>
            <a:off x="753003" y="2349886"/>
            <a:ext cx="142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Arial"/>
                <a:cs typeface="Arial"/>
              </a:rPr>
              <a:t>5</a:t>
            </a:r>
            <a:endParaRPr lang="en-US" sz="4400">
              <a:latin typeface="Arial"/>
              <a:cs typeface="Arial"/>
            </a:endParaRPr>
          </a:p>
        </p:txBody>
      </p:sp>
      <p:sp>
        <p:nvSpPr>
          <p:cNvPr id="14418" name="Line 60"/>
          <p:cNvSpPr>
            <a:spLocks noChangeShapeType="1"/>
          </p:cNvSpPr>
          <p:nvPr/>
        </p:nvSpPr>
        <p:spPr bwMode="auto">
          <a:xfrm>
            <a:off x="954106" y="2343298"/>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19" name="Line 61"/>
          <p:cNvSpPr>
            <a:spLocks noChangeShapeType="1"/>
          </p:cNvSpPr>
          <p:nvPr/>
        </p:nvSpPr>
        <p:spPr bwMode="auto">
          <a:xfrm>
            <a:off x="954106" y="2191764"/>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0" name="Line 62"/>
          <p:cNvSpPr>
            <a:spLocks noChangeShapeType="1"/>
          </p:cNvSpPr>
          <p:nvPr/>
        </p:nvSpPr>
        <p:spPr bwMode="auto">
          <a:xfrm>
            <a:off x="954106" y="2043526"/>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1" name="Line 63"/>
          <p:cNvSpPr>
            <a:spLocks noChangeShapeType="1"/>
          </p:cNvSpPr>
          <p:nvPr/>
        </p:nvSpPr>
        <p:spPr bwMode="auto">
          <a:xfrm>
            <a:off x="954106" y="1891993"/>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2" name="Line 64"/>
          <p:cNvSpPr>
            <a:spLocks noChangeShapeType="1"/>
          </p:cNvSpPr>
          <p:nvPr/>
        </p:nvSpPr>
        <p:spPr bwMode="auto">
          <a:xfrm>
            <a:off x="954106" y="1743754"/>
            <a:ext cx="26703"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3" name="Line 65"/>
          <p:cNvSpPr>
            <a:spLocks noChangeShapeType="1"/>
          </p:cNvSpPr>
          <p:nvPr/>
        </p:nvSpPr>
        <p:spPr bwMode="auto">
          <a:xfrm>
            <a:off x="954106" y="1595515"/>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4" name="Line 66"/>
          <p:cNvSpPr>
            <a:spLocks noChangeShapeType="1"/>
          </p:cNvSpPr>
          <p:nvPr/>
        </p:nvSpPr>
        <p:spPr bwMode="auto">
          <a:xfrm>
            <a:off x="954106" y="1443983"/>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5" name="Line 67"/>
          <p:cNvSpPr>
            <a:spLocks noChangeShapeType="1"/>
          </p:cNvSpPr>
          <p:nvPr/>
        </p:nvSpPr>
        <p:spPr bwMode="auto">
          <a:xfrm>
            <a:off x="954106" y="1295744"/>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6" name="Line 68"/>
          <p:cNvSpPr>
            <a:spLocks noChangeShapeType="1"/>
          </p:cNvSpPr>
          <p:nvPr/>
        </p:nvSpPr>
        <p:spPr bwMode="auto">
          <a:xfrm>
            <a:off x="954106" y="1144211"/>
            <a:ext cx="13351" cy="4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427" name="Line 69"/>
          <p:cNvSpPr>
            <a:spLocks noChangeShapeType="1"/>
          </p:cNvSpPr>
          <p:nvPr/>
        </p:nvSpPr>
        <p:spPr bwMode="auto">
          <a:xfrm flipH="1" flipV="1">
            <a:off x="954941" y="1065150"/>
            <a:ext cx="4172" cy="22478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sp>
        <p:nvSpPr>
          <p:cNvPr id="14353" name="Text Box 75"/>
          <p:cNvSpPr txBox="1">
            <a:spLocks noChangeArrowheads="1"/>
          </p:cNvSpPr>
          <p:nvPr/>
        </p:nvSpPr>
        <p:spPr bwMode="auto">
          <a:xfrm>
            <a:off x="7765963" y="2030809"/>
            <a:ext cx="1415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000000"/>
                </a:solidFill>
                <a:latin typeface="Arial"/>
                <a:ea typeface="MS PGothic" charset="0"/>
                <a:cs typeface="Arial"/>
              </a:rPr>
              <a:t>Age (</a:t>
            </a:r>
            <a:r>
              <a:rPr lang="en-US" sz="1600" dirty="0" err="1">
                <a:solidFill>
                  <a:srgbClr val="000000"/>
                </a:solidFill>
                <a:latin typeface="Arial"/>
                <a:ea typeface="MS PGothic" charset="0"/>
                <a:cs typeface="Arial"/>
              </a:rPr>
              <a:t>Myr</a:t>
            </a:r>
            <a:r>
              <a:rPr lang="en-US" sz="1600" dirty="0">
                <a:solidFill>
                  <a:srgbClr val="000000"/>
                </a:solidFill>
                <a:latin typeface="Arial"/>
                <a:ea typeface="MS PGothic" charset="0"/>
                <a:cs typeface="Arial"/>
              </a:rPr>
              <a:t> BP)</a:t>
            </a:r>
          </a:p>
        </p:txBody>
      </p:sp>
      <p:sp>
        <p:nvSpPr>
          <p:cNvPr id="14354" name="Text Box 75"/>
          <p:cNvSpPr txBox="1">
            <a:spLocks noChangeArrowheads="1"/>
          </p:cNvSpPr>
          <p:nvPr/>
        </p:nvSpPr>
        <p:spPr bwMode="auto">
          <a:xfrm>
            <a:off x="7681285" y="5785501"/>
            <a:ext cx="1415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a:ea typeface="MS PGothic" charset="0"/>
                <a:cs typeface="Arial"/>
              </a:rPr>
              <a:t>Age (Myr BP)</a:t>
            </a:r>
          </a:p>
        </p:txBody>
      </p:sp>
      <p:cxnSp>
        <p:nvCxnSpPr>
          <p:cNvPr id="468" name="Straight Arrow Connector 467"/>
          <p:cNvCxnSpPr/>
          <p:nvPr/>
        </p:nvCxnSpPr>
        <p:spPr>
          <a:xfrm>
            <a:off x="3712884" y="1390846"/>
            <a:ext cx="6029" cy="1717044"/>
          </a:xfrm>
          <a:prstGeom prst="straightConnector1">
            <a:avLst/>
          </a:prstGeom>
          <a:ln w="38100" cmpd="sng">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356" name="TextBox 471"/>
          <p:cNvSpPr txBox="1">
            <a:spLocks noChangeArrowheads="1"/>
          </p:cNvSpPr>
          <p:nvPr/>
        </p:nvSpPr>
        <p:spPr bwMode="auto">
          <a:xfrm>
            <a:off x="3776637" y="1283710"/>
            <a:ext cx="750267"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US" sz="2000" dirty="0" smtClean="0">
                <a:solidFill>
                  <a:srgbClr val="000000"/>
                </a:solidFill>
                <a:latin typeface="Arial"/>
                <a:cs typeface="Arial"/>
              </a:rPr>
              <a:t>50</a:t>
            </a:r>
            <a:r>
              <a:rPr lang="en-US" sz="2000" baseline="30000" dirty="0">
                <a:solidFill>
                  <a:srgbClr val="000000"/>
                </a:solidFill>
                <a:latin typeface="Arial"/>
                <a:cs typeface="Arial"/>
              </a:rPr>
              <a:t>o</a:t>
            </a:r>
            <a:r>
              <a:rPr lang="en-US" sz="2000" dirty="0">
                <a:solidFill>
                  <a:srgbClr val="000000"/>
                </a:solidFill>
                <a:latin typeface="Arial"/>
                <a:cs typeface="Arial"/>
              </a:rPr>
              <a:t>C</a:t>
            </a:r>
            <a:endParaRPr lang="en-US" sz="1600" dirty="0">
              <a:solidFill>
                <a:srgbClr val="000000"/>
              </a:solidFill>
              <a:latin typeface="Arial"/>
              <a:cs typeface="Arial"/>
            </a:endParaRPr>
          </a:p>
        </p:txBody>
      </p:sp>
      <p:sp>
        <p:nvSpPr>
          <p:cNvPr id="14357" name="TextBox 475"/>
          <p:cNvSpPr txBox="1">
            <a:spLocks noChangeArrowheads="1"/>
          </p:cNvSpPr>
          <p:nvPr/>
        </p:nvSpPr>
        <p:spPr bwMode="auto">
          <a:xfrm>
            <a:off x="2174158" y="4711277"/>
            <a:ext cx="750267"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US" sz="2000" dirty="0" smtClean="0">
                <a:solidFill>
                  <a:srgbClr val="000000"/>
                </a:solidFill>
                <a:latin typeface="Arial"/>
                <a:cs typeface="Arial"/>
              </a:rPr>
              <a:t>10</a:t>
            </a:r>
            <a:r>
              <a:rPr lang="en-US" sz="2000" baseline="30000" dirty="0" smtClean="0">
                <a:solidFill>
                  <a:srgbClr val="000000"/>
                </a:solidFill>
                <a:latin typeface="Arial"/>
                <a:cs typeface="Arial"/>
              </a:rPr>
              <a:t>o</a:t>
            </a:r>
            <a:r>
              <a:rPr lang="en-US" sz="2000" dirty="0" smtClean="0">
                <a:solidFill>
                  <a:srgbClr val="000000"/>
                </a:solidFill>
                <a:latin typeface="Arial"/>
                <a:cs typeface="Arial"/>
              </a:rPr>
              <a:t>C</a:t>
            </a:r>
            <a:endParaRPr lang="en-US" sz="1600" dirty="0">
              <a:solidFill>
                <a:srgbClr val="000000"/>
              </a:solidFill>
              <a:latin typeface="Arial"/>
              <a:cs typeface="Arial"/>
            </a:endParaRPr>
          </a:p>
        </p:txBody>
      </p:sp>
      <p:sp>
        <p:nvSpPr>
          <p:cNvPr id="14360" name="TextBox 480"/>
          <p:cNvSpPr txBox="1">
            <a:spLocks noChangeArrowheads="1"/>
          </p:cNvSpPr>
          <p:nvPr/>
        </p:nvSpPr>
        <p:spPr bwMode="auto">
          <a:xfrm>
            <a:off x="5385696" y="4517002"/>
            <a:ext cx="199811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0000FF"/>
                </a:solidFill>
                <a:latin typeface="Arial"/>
                <a:cs typeface="Arial"/>
              </a:rPr>
              <a:t>Cenozoic era</a:t>
            </a:r>
            <a:endParaRPr lang="en-US" sz="1400">
              <a:solidFill>
                <a:srgbClr val="0000FF"/>
              </a:solidFill>
              <a:latin typeface="Arial"/>
              <a:cs typeface="Arial"/>
            </a:endParaRPr>
          </a:p>
        </p:txBody>
      </p:sp>
      <p:cxnSp>
        <p:nvCxnSpPr>
          <p:cNvPr id="482" name="Straight Arrow Connector 481"/>
          <p:cNvCxnSpPr/>
          <p:nvPr/>
        </p:nvCxnSpPr>
        <p:spPr>
          <a:xfrm>
            <a:off x="2934857" y="4808415"/>
            <a:ext cx="0" cy="674247"/>
          </a:xfrm>
          <a:prstGeom prst="straightConnector1">
            <a:avLst/>
          </a:prstGeom>
          <a:ln w="38100" cmpd="sng">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65481" y="3996388"/>
            <a:ext cx="655172" cy="2020813"/>
            <a:chOff x="61929" y="41275"/>
            <a:chExt cx="655172" cy="2245758"/>
          </a:xfrm>
        </p:grpSpPr>
        <p:sp>
          <p:nvSpPr>
            <p:cNvPr id="2" name="TextBox 1"/>
            <p:cNvSpPr txBox="1"/>
            <p:nvPr/>
          </p:nvSpPr>
          <p:spPr>
            <a:xfrm>
              <a:off x="61929" y="41275"/>
              <a:ext cx="655172" cy="444648"/>
            </a:xfrm>
            <a:prstGeom prst="rect">
              <a:avLst/>
            </a:prstGeom>
            <a:noFill/>
          </p:spPr>
          <p:txBody>
            <a:bodyPr wrap="none" rtlCol="0">
              <a:spAutoFit/>
            </a:bodyPr>
            <a:lstStyle/>
            <a:p>
              <a:r>
                <a:rPr lang="en-US" sz="2000" dirty="0" smtClean="0">
                  <a:latin typeface="Arial"/>
                  <a:cs typeface="Arial"/>
                </a:rPr>
                <a:t>cold</a:t>
              </a:r>
              <a:endParaRPr lang="en-US" sz="2000" dirty="0">
                <a:latin typeface="Arial"/>
                <a:cs typeface="Arial"/>
              </a:endParaRPr>
            </a:p>
          </p:txBody>
        </p:sp>
        <p:sp>
          <p:nvSpPr>
            <p:cNvPr id="233" name="TextBox 232"/>
            <p:cNvSpPr txBox="1"/>
            <p:nvPr/>
          </p:nvSpPr>
          <p:spPr>
            <a:xfrm>
              <a:off x="109446" y="1842385"/>
              <a:ext cx="541209" cy="444648"/>
            </a:xfrm>
            <a:prstGeom prst="rect">
              <a:avLst/>
            </a:prstGeom>
            <a:noFill/>
          </p:spPr>
          <p:txBody>
            <a:bodyPr wrap="none" rtlCol="0">
              <a:spAutoFit/>
            </a:bodyPr>
            <a:lstStyle/>
            <a:p>
              <a:r>
                <a:rPr lang="en-US" sz="2000" dirty="0" smtClean="0">
                  <a:latin typeface="Arial"/>
                  <a:cs typeface="Arial"/>
                </a:rPr>
                <a:t>hot</a:t>
              </a:r>
              <a:endParaRPr lang="en-US" sz="2000" dirty="0">
                <a:latin typeface="Arial"/>
                <a:cs typeface="Arial"/>
              </a:endParaRPr>
            </a:p>
          </p:txBody>
        </p:sp>
        <p:cxnSp>
          <p:nvCxnSpPr>
            <p:cNvPr id="5" name="Straight Arrow Connector 4"/>
            <p:cNvCxnSpPr/>
            <p:nvPr/>
          </p:nvCxnSpPr>
          <p:spPr>
            <a:xfrm>
              <a:off x="330200" y="448144"/>
              <a:ext cx="0" cy="133256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4346" name="Object 456"/>
          <p:cNvGraphicFramePr>
            <a:graphicFrameLocks noChangeAspect="1"/>
          </p:cNvGraphicFramePr>
          <p:nvPr>
            <p:extLst>
              <p:ext uri="{D42A27DB-BD31-4B8C-83A1-F6EECF244321}">
                <p14:modId xmlns:p14="http://schemas.microsoft.com/office/powerpoint/2010/main" val="2380492024"/>
              </p:ext>
            </p:extLst>
          </p:nvPr>
        </p:nvGraphicFramePr>
        <p:xfrm>
          <a:off x="-18054" y="1216551"/>
          <a:ext cx="946572" cy="379376"/>
        </p:xfrm>
        <a:graphic>
          <a:graphicData uri="http://schemas.openxmlformats.org/presentationml/2006/ole">
            <mc:AlternateContent xmlns:mc="http://schemas.openxmlformats.org/markup-compatibility/2006">
              <mc:Choice xmlns:v="urn:schemas-microsoft-com:vml" Requires="v">
                <p:oleObj spid="_x0000_s1395" name="Equation" r:id="rId4" imgW="520700" imgH="215900" progId="Equation.DSMT4">
                  <p:embed/>
                </p:oleObj>
              </mc:Choice>
              <mc:Fallback>
                <p:oleObj name="Equation" r:id="rId4" imgW="520700" imgH="215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4" y="1216551"/>
                        <a:ext cx="946572" cy="379376"/>
                      </a:xfrm>
                      <a:prstGeom prst="rect">
                        <a:avLst/>
                      </a:prstGeom>
                      <a:solidFill>
                        <a:srgbClr val="FFFFFF"/>
                      </a:solidFill>
                      <a:ln>
                        <a:noFill/>
                      </a:ln>
                    </p:spPr>
                  </p:pic>
                </p:oleObj>
              </mc:Fallback>
            </mc:AlternateContent>
          </a:graphicData>
        </a:graphic>
      </p:graphicFrame>
      <p:sp>
        <p:nvSpPr>
          <p:cNvPr id="238" name="Freeform 10"/>
          <p:cNvSpPr>
            <a:spLocks/>
          </p:cNvSpPr>
          <p:nvPr/>
        </p:nvSpPr>
        <p:spPr bwMode="auto">
          <a:xfrm>
            <a:off x="4832657" y="1684459"/>
            <a:ext cx="1615506" cy="1877690"/>
          </a:xfrm>
          <a:custGeom>
            <a:avLst/>
            <a:gdLst>
              <a:gd name="T0" fmla="*/ 432 w 1936"/>
              <a:gd name="T1" fmla="*/ 1016 h 4560"/>
              <a:gd name="T2" fmla="*/ 440 w 1936"/>
              <a:gd name="T3" fmla="*/ 1088 h 4560"/>
              <a:gd name="T4" fmla="*/ 440 w 1936"/>
              <a:gd name="T5" fmla="*/ 1160 h 4560"/>
              <a:gd name="T6" fmla="*/ 440 w 1936"/>
              <a:gd name="T7" fmla="*/ 872 h 4560"/>
              <a:gd name="T8" fmla="*/ 440 w 1936"/>
              <a:gd name="T9" fmla="*/ 1088 h 4560"/>
              <a:gd name="T10" fmla="*/ 448 w 1936"/>
              <a:gd name="T11" fmla="*/ 1560 h 4560"/>
              <a:gd name="T12" fmla="*/ 448 w 1936"/>
              <a:gd name="T13" fmla="*/ 1056 h 4560"/>
              <a:gd name="T14" fmla="*/ 456 w 1936"/>
              <a:gd name="T15" fmla="*/ 1456 h 4560"/>
              <a:gd name="T16" fmla="*/ 456 w 1936"/>
              <a:gd name="T17" fmla="*/ 728 h 4560"/>
              <a:gd name="T18" fmla="*/ 456 w 1936"/>
              <a:gd name="T19" fmla="*/ 656 h 4560"/>
              <a:gd name="T20" fmla="*/ 456 w 1936"/>
              <a:gd name="T21" fmla="*/ 1088 h 4560"/>
              <a:gd name="T22" fmla="*/ 464 w 1936"/>
              <a:gd name="T23" fmla="*/ 1632 h 4560"/>
              <a:gd name="T24" fmla="*/ 480 w 1936"/>
              <a:gd name="T25" fmla="*/ 1344 h 4560"/>
              <a:gd name="T26" fmla="*/ 496 w 1936"/>
              <a:gd name="T27" fmla="*/ 904 h 4560"/>
              <a:gd name="T28" fmla="*/ 496 w 1936"/>
              <a:gd name="T29" fmla="*/ 832 h 4560"/>
              <a:gd name="T30" fmla="*/ 496 w 1936"/>
              <a:gd name="T31" fmla="*/ 688 h 4560"/>
              <a:gd name="T32" fmla="*/ 496 w 1936"/>
              <a:gd name="T33" fmla="*/ 872 h 4560"/>
              <a:gd name="T34" fmla="*/ 504 w 1936"/>
              <a:gd name="T35" fmla="*/ 1016 h 4560"/>
              <a:gd name="T36" fmla="*/ 520 w 1936"/>
              <a:gd name="T37" fmla="*/ 832 h 4560"/>
              <a:gd name="T38" fmla="*/ 552 w 1936"/>
              <a:gd name="T39" fmla="*/ 1488 h 4560"/>
              <a:gd name="T40" fmla="*/ 552 w 1936"/>
              <a:gd name="T41" fmla="*/ 800 h 4560"/>
              <a:gd name="T42" fmla="*/ 568 w 1936"/>
              <a:gd name="T43" fmla="*/ 904 h 4560"/>
              <a:gd name="T44" fmla="*/ 576 w 1936"/>
              <a:gd name="T45" fmla="*/ 944 h 4560"/>
              <a:gd name="T46" fmla="*/ 584 w 1936"/>
              <a:gd name="T47" fmla="*/ 760 h 4560"/>
              <a:gd name="T48" fmla="*/ 584 w 1936"/>
              <a:gd name="T49" fmla="*/ 984 h 4560"/>
              <a:gd name="T50" fmla="*/ 624 w 1936"/>
              <a:gd name="T51" fmla="*/ 1088 h 4560"/>
              <a:gd name="T52" fmla="*/ 648 w 1936"/>
              <a:gd name="T53" fmla="*/ 984 h 4560"/>
              <a:gd name="T54" fmla="*/ 656 w 1936"/>
              <a:gd name="T55" fmla="*/ 1128 h 4560"/>
              <a:gd name="T56" fmla="*/ 664 w 1936"/>
              <a:gd name="T57" fmla="*/ 800 h 4560"/>
              <a:gd name="T58" fmla="*/ 728 w 1936"/>
              <a:gd name="T59" fmla="*/ 328 h 4560"/>
              <a:gd name="T60" fmla="*/ 952 w 1936"/>
              <a:gd name="T61" fmla="*/ 872 h 4560"/>
              <a:gd name="T62" fmla="*/ 952 w 1936"/>
              <a:gd name="T63" fmla="*/ 728 h 4560"/>
              <a:gd name="T64" fmla="*/ 952 w 1936"/>
              <a:gd name="T65" fmla="*/ 1056 h 4560"/>
              <a:gd name="T66" fmla="*/ 976 w 1936"/>
              <a:gd name="T67" fmla="*/ 688 h 4560"/>
              <a:gd name="T68" fmla="*/ 1000 w 1936"/>
              <a:gd name="T69" fmla="*/ 1272 h 4560"/>
              <a:gd name="T70" fmla="*/ 1104 w 1936"/>
              <a:gd name="T71" fmla="*/ 616 h 4560"/>
              <a:gd name="T72" fmla="*/ 1136 w 1936"/>
              <a:gd name="T73" fmla="*/ 1088 h 4560"/>
              <a:gd name="T74" fmla="*/ 1176 w 1936"/>
              <a:gd name="T75" fmla="*/ 832 h 4560"/>
              <a:gd name="T76" fmla="*/ 1176 w 1936"/>
              <a:gd name="T77" fmla="*/ 584 h 4560"/>
              <a:gd name="T78" fmla="*/ 1208 w 1936"/>
              <a:gd name="T79" fmla="*/ 832 h 4560"/>
              <a:gd name="T80" fmla="*/ 1296 w 1936"/>
              <a:gd name="T81" fmla="*/ 2216 h 4560"/>
              <a:gd name="T82" fmla="*/ 1312 w 1936"/>
              <a:gd name="T83" fmla="*/ 872 h 4560"/>
              <a:gd name="T84" fmla="*/ 1344 w 1936"/>
              <a:gd name="T85" fmla="*/ 760 h 4560"/>
              <a:gd name="T86" fmla="*/ 1344 w 1936"/>
              <a:gd name="T87" fmla="*/ 832 h 4560"/>
              <a:gd name="T88" fmla="*/ 1376 w 1936"/>
              <a:gd name="T89" fmla="*/ 288 h 4560"/>
              <a:gd name="T90" fmla="*/ 1392 w 1936"/>
              <a:gd name="T91" fmla="*/ 1888 h 4560"/>
              <a:gd name="T92" fmla="*/ 1456 w 1936"/>
              <a:gd name="T93" fmla="*/ 760 h 4560"/>
              <a:gd name="T94" fmla="*/ 1504 w 1936"/>
              <a:gd name="T95" fmla="*/ 2400 h 4560"/>
              <a:gd name="T96" fmla="*/ 1528 w 1936"/>
              <a:gd name="T97" fmla="*/ 288 h 4560"/>
              <a:gd name="T98" fmla="*/ 1544 w 1936"/>
              <a:gd name="T99" fmla="*/ 1384 h 4560"/>
              <a:gd name="T100" fmla="*/ 1576 w 1936"/>
              <a:gd name="T101" fmla="*/ 1160 h 4560"/>
              <a:gd name="T102" fmla="*/ 1616 w 1936"/>
              <a:gd name="T103" fmla="*/ 1128 h 4560"/>
              <a:gd name="T104" fmla="*/ 1632 w 1936"/>
              <a:gd name="T105" fmla="*/ 2400 h 4560"/>
              <a:gd name="T106" fmla="*/ 1936 w 1936"/>
              <a:gd name="T107" fmla="*/ 2544 h 4560"/>
              <a:gd name="T108" fmla="*/ 1936 w 1936"/>
              <a:gd name="T109" fmla="*/ 1600 h 4560"/>
              <a:gd name="T110" fmla="*/ 1936 w 1936"/>
              <a:gd name="T111" fmla="*/ 1960 h 4560"/>
              <a:gd name="T112" fmla="*/ 1936 w 1936"/>
              <a:gd name="T113" fmla="*/ 1744 h 4560"/>
              <a:gd name="T114" fmla="*/ 1936 w 1936"/>
              <a:gd name="T115" fmla="*/ 1744 h 4560"/>
              <a:gd name="T116" fmla="*/ 1936 w 1936"/>
              <a:gd name="T117" fmla="*/ 2032 h 4560"/>
              <a:gd name="T118" fmla="*/ 1936 w 1936"/>
              <a:gd name="T119" fmla="*/ 2328 h 4560"/>
              <a:gd name="T120" fmla="*/ 1936 w 1936"/>
              <a:gd name="T121" fmla="*/ 2288 h 4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6" h="4560">
                <a:moveTo>
                  <a:pt x="0" y="4560"/>
                </a:moveTo>
                <a:lnTo>
                  <a:pt x="432" y="728"/>
                </a:lnTo>
                <a:lnTo>
                  <a:pt x="432" y="1200"/>
                </a:lnTo>
                <a:lnTo>
                  <a:pt x="432" y="872"/>
                </a:lnTo>
                <a:lnTo>
                  <a:pt x="432" y="1016"/>
                </a:lnTo>
                <a:lnTo>
                  <a:pt x="432" y="1088"/>
                </a:lnTo>
                <a:lnTo>
                  <a:pt x="432" y="904"/>
                </a:lnTo>
                <a:lnTo>
                  <a:pt x="432" y="944"/>
                </a:lnTo>
                <a:lnTo>
                  <a:pt x="432" y="728"/>
                </a:lnTo>
                <a:lnTo>
                  <a:pt x="432" y="800"/>
                </a:lnTo>
                <a:lnTo>
                  <a:pt x="432" y="656"/>
                </a:lnTo>
                <a:lnTo>
                  <a:pt x="432" y="1200"/>
                </a:lnTo>
                <a:lnTo>
                  <a:pt x="432" y="1016"/>
                </a:lnTo>
                <a:lnTo>
                  <a:pt x="432" y="944"/>
                </a:lnTo>
                <a:lnTo>
                  <a:pt x="432" y="760"/>
                </a:lnTo>
                <a:lnTo>
                  <a:pt x="432" y="944"/>
                </a:lnTo>
                <a:lnTo>
                  <a:pt x="432" y="984"/>
                </a:lnTo>
                <a:lnTo>
                  <a:pt x="432" y="904"/>
                </a:lnTo>
                <a:lnTo>
                  <a:pt x="432" y="800"/>
                </a:lnTo>
                <a:lnTo>
                  <a:pt x="432" y="832"/>
                </a:lnTo>
                <a:lnTo>
                  <a:pt x="432" y="728"/>
                </a:lnTo>
                <a:lnTo>
                  <a:pt x="432" y="800"/>
                </a:lnTo>
                <a:lnTo>
                  <a:pt x="432" y="760"/>
                </a:lnTo>
                <a:lnTo>
                  <a:pt x="432" y="1232"/>
                </a:lnTo>
                <a:lnTo>
                  <a:pt x="432" y="1200"/>
                </a:lnTo>
                <a:lnTo>
                  <a:pt x="440" y="1272"/>
                </a:lnTo>
                <a:lnTo>
                  <a:pt x="440" y="1088"/>
                </a:lnTo>
                <a:lnTo>
                  <a:pt x="440" y="1160"/>
                </a:lnTo>
                <a:lnTo>
                  <a:pt x="440" y="1088"/>
                </a:lnTo>
                <a:lnTo>
                  <a:pt x="440" y="1128"/>
                </a:lnTo>
                <a:lnTo>
                  <a:pt x="440" y="1016"/>
                </a:lnTo>
                <a:lnTo>
                  <a:pt x="440" y="1160"/>
                </a:lnTo>
                <a:lnTo>
                  <a:pt x="440" y="904"/>
                </a:lnTo>
                <a:lnTo>
                  <a:pt x="440" y="1160"/>
                </a:lnTo>
                <a:lnTo>
                  <a:pt x="440" y="1056"/>
                </a:lnTo>
                <a:lnTo>
                  <a:pt x="440" y="1312"/>
                </a:lnTo>
                <a:lnTo>
                  <a:pt x="440" y="944"/>
                </a:lnTo>
                <a:lnTo>
                  <a:pt x="440" y="1160"/>
                </a:lnTo>
                <a:lnTo>
                  <a:pt x="440" y="1200"/>
                </a:lnTo>
                <a:lnTo>
                  <a:pt x="440" y="1160"/>
                </a:lnTo>
                <a:lnTo>
                  <a:pt x="440" y="1128"/>
                </a:lnTo>
                <a:lnTo>
                  <a:pt x="440" y="1016"/>
                </a:lnTo>
                <a:lnTo>
                  <a:pt x="440" y="1088"/>
                </a:lnTo>
                <a:lnTo>
                  <a:pt x="440" y="1200"/>
                </a:lnTo>
                <a:lnTo>
                  <a:pt x="440" y="1088"/>
                </a:lnTo>
                <a:lnTo>
                  <a:pt x="440" y="1200"/>
                </a:lnTo>
                <a:lnTo>
                  <a:pt x="440" y="1088"/>
                </a:lnTo>
                <a:lnTo>
                  <a:pt x="440" y="944"/>
                </a:lnTo>
                <a:lnTo>
                  <a:pt x="440" y="984"/>
                </a:lnTo>
                <a:lnTo>
                  <a:pt x="440" y="904"/>
                </a:lnTo>
                <a:lnTo>
                  <a:pt x="440" y="1744"/>
                </a:lnTo>
                <a:lnTo>
                  <a:pt x="440" y="1016"/>
                </a:lnTo>
                <a:lnTo>
                  <a:pt x="440" y="872"/>
                </a:lnTo>
                <a:lnTo>
                  <a:pt x="440" y="1200"/>
                </a:lnTo>
                <a:lnTo>
                  <a:pt x="440" y="1160"/>
                </a:lnTo>
                <a:lnTo>
                  <a:pt x="440" y="728"/>
                </a:lnTo>
                <a:lnTo>
                  <a:pt x="440" y="1016"/>
                </a:lnTo>
                <a:lnTo>
                  <a:pt x="440" y="872"/>
                </a:lnTo>
                <a:lnTo>
                  <a:pt x="440" y="1272"/>
                </a:lnTo>
                <a:lnTo>
                  <a:pt x="440" y="800"/>
                </a:lnTo>
                <a:lnTo>
                  <a:pt x="440" y="1456"/>
                </a:lnTo>
                <a:lnTo>
                  <a:pt x="440" y="904"/>
                </a:lnTo>
                <a:lnTo>
                  <a:pt x="440" y="728"/>
                </a:lnTo>
                <a:lnTo>
                  <a:pt x="440" y="1272"/>
                </a:lnTo>
                <a:lnTo>
                  <a:pt x="440" y="1016"/>
                </a:lnTo>
                <a:lnTo>
                  <a:pt x="440" y="984"/>
                </a:lnTo>
                <a:lnTo>
                  <a:pt x="440" y="1088"/>
                </a:lnTo>
                <a:lnTo>
                  <a:pt x="440" y="984"/>
                </a:lnTo>
                <a:lnTo>
                  <a:pt x="440" y="944"/>
                </a:lnTo>
                <a:lnTo>
                  <a:pt x="440" y="984"/>
                </a:lnTo>
                <a:lnTo>
                  <a:pt x="448" y="1272"/>
                </a:lnTo>
                <a:lnTo>
                  <a:pt x="448" y="1344"/>
                </a:lnTo>
                <a:lnTo>
                  <a:pt x="448" y="1528"/>
                </a:lnTo>
                <a:lnTo>
                  <a:pt x="448" y="1456"/>
                </a:lnTo>
                <a:lnTo>
                  <a:pt x="448" y="1560"/>
                </a:lnTo>
                <a:lnTo>
                  <a:pt x="448" y="1128"/>
                </a:lnTo>
                <a:lnTo>
                  <a:pt x="448" y="1312"/>
                </a:lnTo>
                <a:lnTo>
                  <a:pt x="448" y="1456"/>
                </a:lnTo>
                <a:lnTo>
                  <a:pt x="448" y="1488"/>
                </a:lnTo>
                <a:lnTo>
                  <a:pt x="448" y="1312"/>
                </a:lnTo>
                <a:lnTo>
                  <a:pt x="448" y="1560"/>
                </a:lnTo>
                <a:lnTo>
                  <a:pt x="448" y="1600"/>
                </a:lnTo>
                <a:lnTo>
                  <a:pt x="448" y="1344"/>
                </a:lnTo>
                <a:lnTo>
                  <a:pt x="448" y="1232"/>
                </a:lnTo>
                <a:lnTo>
                  <a:pt x="448" y="1088"/>
                </a:lnTo>
                <a:lnTo>
                  <a:pt x="448" y="1128"/>
                </a:lnTo>
                <a:lnTo>
                  <a:pt x="448" y="1344"/>
                </a:lnTo>
                <a:lnTo>
                  <a:pt x="448" y="1200"/>
                </a:lnTo>
                <a:lnTo>
                  <a:pt x="448" y="1528"/>
                </a:lnTo>
                <a:lnTo>
                  <a:pt x="448" y="1672"/>
                </a:lnTo>
                <a:lnTo>
                  <a:pt x="448" y="1784"/>
                </a:lnTo>
                <a:lnTo>
                  <a:pt x="448" y="1160"/>
                </a:lnTo>
                <a:lnTo>
                  <a:pt x="448" y="1088"/>
                </a:lnTo>
                <a:lnTo>
                  <a:pt x="448" y="1200"/>
                </a:lnTo>
                <a:lnTo>
                  <a:pt x="448" y="1056"/>
                </a:lnTo>
                <a:lnTo>
                  <a:pt x="448" y="1232"/>
                </a:lnTo>
                <a:lnTo>
                  <a:pt x="456" y="1088"/>
                </a:lnTo>
                <a:lnTo>
                  <a:pt x="456" y="1456"/>
                </a:lnTo>
                <a:lnTo>
                  <a:pt x="456" y="1528"/>
                </a:lnTo>
                <a:lnTo>
                  <a:pt x="456" y="1456"/>
                </a:lnTo>
                <a:lnTo>
                  <a:pt x="456" y="1744"/>
                </a:lnTo>
                <a:lnTo>
                  <a:pt x="456" y="1456"/>
                </a:lnTo>
                <a:lnTo>
                  <a:pt x="456" y="1600"/>
                </a:lnTo>
                <a:lnTo>
                  <a:pt x="456" y="1560"/>
                </a:lnTo>
                <a:lnTo>
                  <a:pt x="456" y="1672"/>
                </a:lnTo>
                <a:lnTo>
                  <a:pt x="456" y="1416"/>
                </a:lnTo>
                <a:lnTo>
                  <a:pt x="456" y="1456"/>
                </a:lnTo>
                <a:lnTo>
                  <a:pt x="456" y="1632"/>
                </a:lnTo>
                <a:lnTo>
                  <a:pt x="456" y="904"/>
                </a:lnTo>
                <a:lnTo>
                  <a:pt x="456" y="1384"/>
                </a:lnTo>
                <a:lnTo>
                  <a:pt x="456" y="1272"/>
                </a:lnTo>
                <a:lnTo>
                  <a:pt x="456" y="1456"/>
                </a:lnTo>
                <a:lnTo>
                  <a:pt x="456" y="656"/>
                </a:lnTo>
                <a:lnTo>
                  <a:pt x="456" y="800"/>
                </a:lnTo>
                <a:lnTo>
                  <a:pt x="456" y="616"/>
                </a:lnTo>
                <a:lnTo>
                  <a:pt x="456" y="656"/>
                </a:lnTo>
                <a:lnTo>
                  <a:pt x="456" y="728"/>
                </a:lnTo>
                <a:lnTo>
                  <a:pt x="456" y="688"/>
                </a:lnTo>
                <a:lnTo>
                  <a:pt x="456" y="728"/>
                </a:lnTo>
                <a:lnTo>
                  <a:pt x="456" y="616"/>
                </a:lnTo>
                <a:lnTo>
                  <a:pt x="456" y="688"/>
                </a:lnTo>
                <a:lnTo>
                  <a:pt x="456" y="904"/>
                </a:lnTo>
                <a:lnTo>
                  <a:pt x="456" y="728"/>
                </a:lnTo>
                <a:lnTo>
                  <a:pt x="456" y="688"/>
                </a:lnTo>
                <a:lnTo>
                  <a:pt x="456" y="760"/>
                </a:lnTo>
                <a:lnTo>
                  <a:pt x="456" y="872"/>
                </a:lnTo>
                <a:lnTo>
                  <a:pt x="456" y="944"/>
                </a:lnTo>
                <a:lnTo>
                  <a:pt x="456" y="760"/>
                </a:lnTo>
                <a:lnTo>
                  <a:pt x="456" y="544"/>
                </a:lnTo>
                <a:lnTo>
                  <a:pt x="456" y="656"/>
                </a:lnTo>
                <a:lnTo>
                  <a:pt x="456" y="616"/>
                </a:lnTo>
                <a:lnTo>
                  <a:pt x="456" y="760"/>
                </a:lnTo>
                <a:lnTo>
                  <a:pt x="456" y="656"/>
                </a:lnTo>
                <a:lnTo>
                  <a:pt x="456" y="800"/>
                </a:lnTo>
                <a:lnTo>
                  <a:pt x="456" y="616"/>
                </a:lnTo>
                <a:lnTo>
                  <a:pt x="456" y="504"/>
                </a:lnTo>
                <a:lnTo>
                  <a:pt x="456" y="472"/>
                </a:lnTo>
                <a:lnTo>
                  <a:pt x="456" y="504"/>
                </a:lnTo>
                <a:lnTo>
                  <a:pt x="456" y="688"/>
                </a:lnTo>
                <a:lnTo>
                  <a:pt x="456" y="432"/>
                </a:lnTo>
                <a:lnTo>
                  <a:pt x="456" y="656"/>
                </a:lnTo>
                <a:lnTo>
                  <a:pt x="456" y="832"/>
                </a:lnTo>
                <a:lnTo>
                  <a:pt x="456" y="1088"/>
                </a:lnTo>
                <a:lnTo>
                  <a:pt x="464" y="1160"/>
                </a:lnTo>
                <a:lnTo>
                  <a:pt x="464" y="1016"/>
                </a:lnTo>
                <a:lnTo>
                  <a:pt x="464" y="1416"/>
                </a:lnTo>
                <a:lnTo>
                  <a:pt x="464" y="1232"/>
                </a:lnTo>
                <a:lnTo>
                  <a:pt x="464" y="944"/>
                </a:lnTo>
                <a:lnTo>
                  <a:pt x="464" y="1088"/>
                </a:lnTo>
                <a:lnTo>
                  <a:pt x="464" y="1016"/>
                </a:lnTo>
                <a:lnTo>
                  <a:pt x="464" y="1560"/>
                </a:lnTo>
                <a:lnTo>
                  <a:pt x="464" y="1488"/>
                </a:lnTo>
                <a:lnTo>
                  <a:pt x="464" y="1600"/>
                </a:lnTo>
                <a:lnTo>
                  <a:pt x="464" y="1488"/>
                </a:lnTo>
                <a:lnTo>
                  <a:pt x="464" y="1560"/>
                </a:lnTo>
                <a:lnTo>
                  <a:pt x="464" y="1528"/>
                </a:lnTo>
                <a:lnTo>
                  <a:pt x="464" y="1600"/>
                </a:lnTo>
                <a:lnTo>
                  <a:pt x="464" y="1632"/>
                </a:lnTo>
                <a:lnTo>
                  <a:pt x="464" y="1560"/>
                </a:lnTo>
                <a:lnTo>
                  <a:pt x="464" y="1456"/>
                </a:lnTo>
                <a:lnTo>
                  <a:pt x="464" y="1856"/>
                </a:lnTo>
                <a:lnTo>
                  <a:pt x="464" y="1560"/>
                </a:lnTo>
                <a:lnTo>
                  <a:pt x="464" y="1016"/>
                </a:lnTo>
                <a:lnTo>
                  <a:pt x="464" y="984"/>
                </a:lnTo>
                <a:lnTo>
                  <a:pt x="464" y="472"/>
                </a:lnTo>
                <a:lnTo>
                  <a:pt x="480" y="1272"/>
                </a:lnTo>
                <a:lnTo>
                  <a:pt x="480" y="1456"/>
                </a:lnTo>
                <a:lnTo>
                  <a:pt x="480" y="1088"/>
                </a:lnTo>
                <a:lnTo>
                  <a:pt x="480" y="1232"/>
                </a:lnTo>
                <a:lnTo>
                  <a:pt x="480" y="1312"/>
                </a:lnTo>
                <a:lnTo>
                  <a:pt x="480" y="1560"/>
                </a:lnTo>
                <a:lnTo>
                  <a:pt x="480" y="1600"/>
                </a:lnTo>
                <a:lnTo>
                  <a:pt x="480" y="1344"/>
                </a:lnTo>
                <a:lnTo>
                  <a:pt x="488" y="760"/>
                </a:lnTo>
                <a:lnTo>
                  <a:pt x="488" y="872"/>
                </a:lnTo>
                <a:lnTo>
                  <a:pt x="496" y="688"/>
                </a:lnTo>
                <a:lnTo>
                  <a:pt x="496" y="584"/>
                </a:lnTo>
                <a:lnTo>
                  <a:pt x="496" y="656"/>
                </a:lnTo>
                <a:lnTo>
                  <a:pt x="496" y="616"/>
                </a:lnTo>
                <a:lnTo>
                  <a:pt x="496" y="872"/>
                </a:lnTo>
                <a:lnTo>
                  <a:pt x="496" y="1088"/>
                </a:lnTo>
                <a:lnTo>
                  <a:pt x="496" y="872"/>
                </a:lnTo>
                <a:lnTo>
                  <a:pt x="496" y="944"/>
                </a:lnTo>
                <a:lnTo>
                  <a:pt x="496" y="984"/>
                </a:lnTo>
                <a:lnTo>
                  <a:pt x="496" y="688"/>
                </a:lnTo>
                <a:lnTo>
                  <a:pt x="496" y="904"/>
                </a:lnTo>
                <a:lnTo>
                  <a:pt x="496" y="1128"/>
                </a:lnTo>
                <a:lnTo>
                  <a:pt x="496" y="1088"/>
                </a:lnTo>
                <a:lnTo>
                  <a:pt x="496" y="728"/>
                </a:lnTo>
                <a:lnTo>
                  <a:pt x="496" y="984"/>
                </a:lnTo>
                <a:lnTo>
                  <a:pt x="496" y="760"/>
                </a:lnTo>
                <a:lnTo>
                  <a:pt x="496" y="800"/>
                </a:lnTo>
                <a:lnTo>
                  <a:pt x="496" y="584"/>
                </a:lnTo>
                <a:lnTo>
                  <a:pt x="496" y="728"/>
                </a:lnTo>
                <a:lnTo>
                  <a:pt x="496" y="760"/>
                </a:lnTo>
                <a:lnTo>
                  <a:pt x="496" y="728"/>
                </a:lnTo>
                <a:lnTo>
                  <a:pt x="496" y="832"/>
                </a:lnTo>
                <a:lnTo>
                  <a:pt x="496" y="584"/>
                </a:lnTo>
                <a:lnTo>
                  <a:pt x="496" y="688"/>
                </a:lnTo>
                <a:lnTo>
                  <a:pt x="496" y="832"/>
                </a:lnTo>
                <a:lnTo>
                  <a:pt x="496" y="904"/>
                </a:lnTo>
                <a:lnTo>
                  <a:pt x="496" y="800"/>
                </a:lnTo>
                <a:lnTo>
                  <a:pt x="496" y="984"/>
                </a:lnTo>
                <a:lnTo>
                  <a:pt x="496" y="944"/>
                </a:lnTo>
                <a:lnTo>
                  <a:pt x="496" y="904"/>
                </a:lnTo>
                <a:lnTo>
                  <a:pt x="496" y="1016"/>
                </a:lnTo>
                <a:lnTo>
                  <a:pt x="496" y="904"/>
                </a:lnTo>
                <a:lnTo>
                  <a:pt x="496" y="944"/>
                </a:lnTo>
                <a:lnTo>
                  <a:pt x="496" y="904"/>
                </a:lnTo>
                <a:lnTo>
                  <a:pt x="496" y="872"/>
                </a:lnTo>
                <a:lnTo>
                  <a:pt x="496" y="904"/>
                </a:lnTo>
                <a:lnTo>
                  <a:pt x="496" y="800"/>
                </a:lnTo>
                <a:lnTo>
                  <a:pt x="496" y="1088"/>
                </a:lnTo>
                <a:lnTo>
                  <a:pt x="496" y="728"/>
                </a:lnTo>
                <a:lnTo>
                  <a:pt x="496" y="688"/>
                </a:lnTo>
                <a:lnTo>
                  <a:pt x="496" y="984"/>
                </a:lnTo>
                <a:lnTo>
                  <a:pt x="496" y="872"/>
                </a:lnTo>
                <a:lnTo>
                  <a:pt x="496" y="1088"/>
                </a:lnTo>
                <a:lnTo>
                  <a:pt x="496" y="984"/>
                </a:lnTo>
                <a:lnTo>
                  <a:pt x="496" y="1016"/>
                </a:lnTo>
                <a:lnTo>
                  <a:pt x="496" y="760"/>
                </a:lnTo>
                <a:lnTo>
                  <a:pt x="496" y="1016"/>
                </a:lnTo>
                <a:lnTo>
                  <a:pt x="496" y="1128"/>
                </a:lnTo>
                <a:lnTo>
                  <a:pt x="496" y="1016"/>
                </a:lnTo>
                <a:lnTo>
                  <a:pt x="496" y="800"/>
                </a:lnTo>
                <a:lnTo>
                  <a:pt x="496" y="944"/>
                </a:lnTo>
                <a:lnTo>
                  <a:pt x="496" y="904"/>
                </a:lnTo>
                <a:lnTo>
                  <a:pt x="496" y="944"/>
                </a:lnTo>
                <a:lnTo>
                  <a:pt x="496" y="544"/>
                </a:lnTo>
                <a:lnTo>
                  <a:pt x="496" y="872"/>
                </a:lnTo>
                <a:lnTo>
                  <a:pt x="496" y="616"/>
                </a:lnTo>
                <a:lnTo>
                  <a:pt x="496" y="728"/>
                </a:lnTo>
                <a:lnTo>
                  <a:pt x="496" y="1200"/>
                </a:lnTo>
                <a:lnTo>
                  <a:pt x="496" y="1088"/>
                </a:lnTo>
                <a:lnTo>
                  <a:pt x="496" y="904"/>
                </a:lnTo>
                <a:lnTo>
                  <a:pt x="496" y="832"/>
                </a:lnTo>
                <a:lnTo>
                  <a:pt x="496" y="984"/>
                </a:lnTo>
                <a:lnTo>
                  <a:pt x="496" y="904"/>
                </a:lnTo>
                <a:lnTo>
                  <a:pt x="496" y="944"/>
                </a:lnTo>
                <a:lnTo>
                  <a:pt x="504" y="728"/>
                </a:lnTo>
                <a:lnTo>
                  <a:pt x="504" y="616"/>
                </a:lnTo>
                <a:lnTo>
                  <a:pt x="504" y="656"/>
                </a:lnTo>
                <a:lnTo>
                  <a:pt x="504" y="904"/>
                </a:lnTo>
                <a:lnTo>
                  <a:pt x="504" y="1016"/>
                </a:lnTo>
                <a:lnTo>
                  <a:pt x="504" y="760"/>
                </a:lnTo>
                <a:lnTo>
                  <a:pt x="504" y="832"/>
                </a:lnTo>
                <a:lnTo>
                  <a:pt x="504" y="872"/>
                </a:lnTo>
                <a:lnTo>
                  <a:pt x="504" y="904"/>
                </a:lnTo>
                <a:lnTo>
                  <a:pt x="504" y="944"/>
                </a:lnTo>
                <a:lnTo>
                  <a:pt x="512" y="832"/>
                </a:lnTo>
                <a:lnTo>
                  <a:pt x="512" y="872"/>
                </a:lnTo>
                <a:lnTo>
                  <a:pt x="512" y="984"/>
                </a:lnTo>
                <a:lnTo>
                  <a:pt x="512" y="760"/>
                </a:lnTo>
                <a:lnTo>
                  <a:pt x="512" y="832"/>
                </a:lnTo>
                <a:lnTo>
                  <a:pt x="520" y="832"/>
                </a:lnTo>
                <a:lnTo>
                  <a:pt x="520" y="904"/>
                </a:lnTo>
                <a:lnTo>
                  <a:pt x="520" y="760"/>
                </a:lnTo>
                <a:lnTo>
                  <a:pt x="520" y="832"/>
                </a:lnTo>
                <a:lnTo>
                  <a:pt x="520" y="800"/>
                </a:lnTo>
                <a:lnTo>
                  <a:pt x="520" y="944"/>
                </a:lnTo>
                <a:lnTo>
                  <a:pt x="520" y="728"/>
                </a:lnTo>
                <a:lnTo>
                  <a:pt x="520" y="872"/>
                </a:lnTo>
                <a:lnTo>
                  <a:pt x="520" y="616"/>
                </a:lnTo>
                <a:lnTo>
                  <a:pt x="552" y="1160"/>
                </a:lnTo>
                <a:lnTo>
                  <a:pt x="552" y="1088"/>
                </a:lnTo>
                <a:lnTo>
                  <a:pt x="552" y="904"/>
                </a:lnTo>
                <a:lnTo>
                  <a:pt x="552" y="1088"/>
                </a:lnTo>
                <a:lnTo>
                  <a:pt x="552" y="1016"/>
                </a:lnTo>
                <a:lnTo>
                  <a:pt x="552" y="1488"/>
                </a:lnTo>
                <a:lnTo>
                  <a:pt x="552" y="1128"/>
                </a:lnTo>
                <a:lnTo>
                  <a:pt x="552" y="984"/>
                </a:lnTo>
                <a:lnTo>
                  <a:pt x="552" y="1016"/>
                </a:lnTo>
                <a:lnTo>
                  <a:pt x="552" y="1312"/>
                </a:lnTo>
                <a:lnTo>
                  <a:pt x="552" y="760"/>
                </a:lnTo>
                <a:lnTo>
                  <a:pt x="552" y="904"/>
                </a:lnTo>
                <a:lnTo>
                  <a:pt x="552" y="872"/>
                </a:lnTo>
                <a:lnTo>
                  <a:pt x="552" y="760"/>
                </a:lnTo>
                <a:lnTo>
                  <a:pt x="552" y="904"/>
                </a:lnTo>
                <a:lnTo>
                  <a:pt x="552" y="832"/>
                </a:lnTo>
                <a:lnTo>
                  <a:pt x="552" y="944"/>
                </a:lnTo>
                <a:lnTo>
                  <a:pt x="552" y="984"/>
                </a:lnTo>
                <a:lnTo>
                  <a:pt x="552" y="1088"/>
                </a:lnTo>
                <a:lnTo>
                  <a:pt x="552" y="800"/>
                </a:lnTo>
                <a:lnTo>
                  <a:pt x="552" y="872"/>
                </a:lnTo>
                <a:lnTo>
                  <a:pt x="552" y="984"/>
                </a:lnTo>
                <a:lnTo>
                  <a:pt x="552" y="944"/>
                </a:lnTo>
                <a:lnTo>
                  <a:pt x="552" y="656"/>
                </a:lnTo>
                <a:lnTo>
                  <a:pt x="552" y="832"/>
                </a:lnTo>
                <a:lnTo>
                  <a:pt x="552" y="872"/>
                </a:lnTo>
                <a:lnTo>
                  <a:pt x="552" y="1056"/>
                </a:lnTo>
                <a:lnTo>
                  <a:pt x="568" y="1016"/>
                </a:lnTo>
                <a:lnTo>
                  <a:pt x="568" y="832"/>
                </a:lnTo>
                <a:lnTo>
                  <a:pt x="568" y="872"/>
                </a:lnTo>
                <a:lnTo>
                  <a:pt x="568" y="904"/>
                </a:lnTo>
                <a:lnTo>
                  <a:pt x="568" y="1016"/>
                </a:lnTo>
                <a:lnTo>
                  <a:pt x="568" y="984"/>
                </a:lnTo>
                <a:lnTo>
                  <a:pt x="568" y="904"/>
                </a:lnTo>
                <a:lnTo>
                  <a:pt x="568" y="656"/>
                </a:lnTo>
                <a:lnTo>
                  <a:pt x="568" y="728"/>
                </a:lnTo>
                <a:lnTo>
                  <a:pt x="568" y="832"/>
                </a:lnTo>
                <a:lnTo>
                  <a:pt x="568" y="688"/>
                </a:lnTo>
                <a:lnTo>
                  <a:pt x="568" y="904"/>
                </a:lnTo>
                <a:lnTo>
                  <a:pt x="568" y="944"/>
                </a:lnTo>
                <a:lnTo>
                  <a:pt x="568" y="984"/>
                </a:lnTo>
                <a:lnTo>
                  <a:pt x="568" y="832"/>
                </a:lnTo>
                <a:lnTo>
                  <a:pt x="568" y="872"/>
                </a:lnTo>
                <a:lnTo>
                  <a:pt x="568" y="800"/>
                </a:lnTo>
                <a:lnTo>
                  <a:pt x="576" y="944"/>
                </a:lnTo>
                <a:lnTo>
                  <a:pt x="576" y="832"/>
                </a:lnTo>
                <a:lnTo>
                  <a:pt x="576" y="944"/>
                </a:lnTo>
                <a:lnTo>
                  <a:pt x="576" y="1016"/>
                </a:lnTo>
                <a:lnTo>
                  <a:pt x="576" y="984"/>
                </a:lnTo>
                <a:lnTo>
                  <a:pt x="576" y="944"/>
                </a:lnTo>
                <a:lnTo>
                  <a:pt x="576" y="872"/>
                </a:lnTo>
                <a:lnTo>
                  <a:pt x="576" y="1088"/>
                </a:lnTo>
                <a:lnTo>
                  <a:pt x="576" y="1416"/>
                </a:lnTo>
                <a:lnTo>
                  <a:pt x="576" y="1672"/>
                </a:lnTo>
                <a:lnTo>
                  <a:pt x="576" y="1016"/>
                </a:lnTo>
                <a:lnTo>
                  <a:pt x="576" y="1272"/>
                </a:lnTo>
                <a:lnTo>
                  <a:pt x="576" y="1056"/>
                </a:lnTo>
                <a:lnTo>
                  <a:pt x="576" y="984"/>
                </a:lnTo>
                <a:lnTo>
                  <a:pt x="576" y="1088"/>
                </a:lnTo>
                <a:lnTo>
                  <a:pt x="584" y="760"/>
                </a:lnTo>
                <a:lnTo>
                  <a:pt x="584" y="584"/>
                </a:lnTo>
                <a:lnTo>
                  <a:pt x="584" y="832"/>
                </a:lnTo>
                <a:lnTo>
                  <a:pt x="584" y="904"/>
                </a:lnTo>
                <a:lnTo>
                  <a:pt x="584" y="984"/>
                </a:lnTo>
                <a:lnTo>
                  <a:pt x="584" y="872"/>
                </a:lnTo>
                <a:lnTo>
                  <a:pt x="584" y="944"/>
                </a:lnTo>
                <a:lnTo>
                  <a:pt x="584" y="832"/>
                </a:lnTo>
                <a:lnTo>
                  <a:pt x="584" y="1160"/>
                </a:lnTo>
                <a:lnTo>
                  <a:pt x="584" y="984"/>
                </a:lnTo>
                <a:lnTo>
                  <a:pt x="584" y="944"/>
                </a:lnTo>
                <a:lnTo>
                  <a:pt x="584" y="984"/>
                </a:lnTo>
                <a:lnTo>
                  <a:pt x="584" y="904"/>
                </a:lnTo>
                <a:lnTo>
                  <a:pt x="584" y="944"/>
                </a:lnTo>
                <a:lnTo>
                  <a:pt x="584" y="984"/>
                </a:lnTo>
                <a:lnTo>
                  <a:pt x="584" y="1088"/>
                </a:lnTo>
                <a:lnTo>
                  <a:pt x="584" y="1016"/>
                </a:lnTo>
                <a:lnTo>
                  <a:pt x="592" y="688"/>
                </a:lnTo>
                <a:lnTo>
                  <a:pt x="592" y="760"/>
                </a:lnTo>
                <a:lnTo>
                  <a:pt x="592" y="1272"/>
                </a:lnTo>
                <a:lnTo>
                  <a:pt x="592" y="1312"/>
                </a:lnTo>
                <a:lnTo>
                  <a:pt x="592" y="1088"/>
                </a:lnTo>
                <a:lnTo>
                  <a:pt x="624" y="1056"/>
                </a:lnTo>
                <a:lnTo>
                  <a:pt x="624" y="944"/>
                </a:lnTo>
                <a:lnTo>
                  <a:pt x="624" y="1056"/>
                </a:lnTo>
                <a:lnTo>
                  <a:pt x="624" y="984"/>
                </a:lnTo>
                <a:lnTo>
                  <a:pt x="624" y="1056"/>
                </a:lnTo>
                <a:lnTo>
                  <a:pt x="624" y="1088"/>
                </a:lnTo>
                <a:lnTo>
                  <a:pt x="624" y="1160"/>
                </a:lnTo>
                <a:lnTo>
                  <a:pt x="624" y="584"/>
                </a:lnTo>
                <a:lnTo>
                  <a:pt x="624" y="504"/>
                </a:lnTo>
                <a:lnTo>
                  <a:pt x="640" y="800"/>
                </a:lnTo>
                <a:lnTo>
                  <a:pt x="640" y="832"/>
                </a:lnTo>
                <a:lnTo>
                  <a:pt x="640" y="728"/>
                </a:lnTo>
                <a:lnTo>
                  <a:pt x="640" y="800"/>
                </a:lnTo>
                <a:lnTo>
                  <a:pt x="640" y="432"/>
                </a:lnTo>
                <a:lnTo>
                  <a:pt x="640" y="400"/>
                </a:lnTo>
                <a:lnTo>
                  <a:pt x="648" y="688"/>
                </a:lnTo>
                <a:lnTo>
                  <a:pt x="648" y="1232"/>
                </a:lnTo>
                <a:lnTo>
                  <a:pt x="648" y="1128"/>
                </a:lnTo>
                <a:lnTo>
                  <a:pt x="648" y="984"/>
                </a:lnTo>
                <a:lnTo>
                  <a:pt x="648" y="1056"/>
                </a:lnTo>
                <a:lnTo>
                  <a:pt x="648" y="984"/>
                </a:lnTo>
                <a:lnTo>
                  <a:pt x="648" y="1056"/>
                </a:lnTo>
                <a:lnTo>
                  <a:pt x="648" y="1160"/>
                </a:lnTo>
                <a:lnTo>
                  <a:pt x="648" y="184"/>
                </a:lnTo>
                <a:lnTo>
                  <a:pt x="648" y="104"/>
                </a:lnTo>
                <a:lnTo>
                  <a:pt x="656" y="832"/>
                </a:lnTo>
                <a:lnTo>
                  <a:pt x="656" y="728"/>
                </a:lnTo>
                <a:lnTo>
                  <a:pt x="656" y="1016"/>
                </a:lnTo>
                <a:lnTo>
                  <a:pt x="656" y="904"/>
                </a:lnTo>
                <a:lnTo>
                  <a:pt x="656" y="728"/>
                </a:lnTo>
                <a:lnTo>
                  <a:pt x="656" y="1160"/>
                </a:lnTo>
                <a:lnTo>
                  <a:pt x="656" y="1232"/>
                </a:lnTo>
                <a:lnTo>
                  <a:pt x="656" y="1128"/>
                </a:lnTo>
                <a:lnTo>
                  <a:pt x="656" y="1160"/>
                </a:lnTo>
                <a:lnTo>
                  <a:pt x="656" y="1232"/>
                </a:lnTo>
                <a:lnTo>
                  <a:pt x="656" y="1056"/>
                </a:lnTo>
                <a:lnTo>
                  <a:pt x="656" y="1160"/>
                </a:lnTo>
                <a:lnTo>
                  <a:pt x="656" y="1128"/>
                </a:lnTo>
                <a:lnTo>
                  <a:pt x="656" y="984"/>
                </a:lnTo>
                <a:lnTo>
                  <a:pt x="656" y="1200"/>
                </a:lnTo>
                <a:lnTo>
                  <a:pt x="656" y="1088"/>
                </a:lnTo>
                <a:lnTo>
                  <a:pt x="656" y="872"/>
                </a:lnTo>
                <a:lnTo>
                  <a:pt x="664" y="1016"/>
                </a:lnTo>
                <a:lnTo>
                  <a:pt x="664" y="1088"/>
                </a:lnTo>
                <a:lnTo>
                  <a:pt x="664" y="800"/>
                </a:lnTo>
                <a:lnTo>
                  <a:pt x="672" y="1528"/>
                </a:lnTo>
                <a:lnTo>
                  <a:pt x="680" y="728"/>
                </a:lnTo>
                <a:lnTo>
                  <a:pt x="680" y="584"/>
                </a:lnTo>
                <a:lnTo>
                  <a:pt x="680" y="688"/>
                </a:lnTo>
                <a:lnTo>
                  <a:pt x="680" y="656"/>
                </a:lnTo>
                <a:lnTo>
                  <a:pt x="680" y="688"/>
                </a:lnTo>
                <a:lnTo>
                  <a:pt x="680" y="656"/>
                </a:lnTo>
                <a:lnTo>
                  <a:pt x="680" y="832"/>
                </a:lnTo>
                <a:lnTo>
                  <a:pt x="688" y="2112"/>
                </a:lnTo>
                <a:lnTo>
                  <a:pt x="688" y="432"/>
                </a:lnTo>
                <a:lnTo>
                  <a:pt x="696" y="944"/>
                </a:lnTo>
                <a:lnTo>
                  <a:pt x="728" y="328"/>
                </a:lnTo>
                <a:lnTo>
                  <a:pt x="728" y="432"/>
                </a:lnTo>
                <a:lnTo>
                  <a:pt x="728" y="400"/>
                </a:lnTo>
                <a:lnTo>
                  <a:pt x="728" y="328"/>
                </a:lnTo>
                <a:lnTo>
                  <a:pt x="728" y="216"/>
                </a:lnTo>
                <a:lnTo>
                  <a:pt x="728" y="104"/>
                </a:lnTo>
                <a:lnTo>
                  <a:pt x="728" y="360"/>
                </a:lnTo>
                <a:lnTo>
                  <a:pt x="752" y="1016"/>
                </a:lnTo>
                <a:lnTo>
                  <a:pt x="752" y="944"/>
                </a:lnTo>
                <a:lnTo>
                  <a:pt x="864" y="904"/>
                </a:lnTo>
                <a:lnTo>
                  <a:pt x="864" y="944"/>
                </a:lnTo>
                <a:lnTo>
                  <a:pt x="952" y="760"/>
                </a:lnTo>
                <a:lnTo>
                  <a:pt x="952" y="904"/>
                </a:lnTo>
                <a:lnTo>
                  <a:pt x="952" y="872"/>
                </a:lnTo>
                <a:lnTo>
                  <a:pt x="952" y="800"/>
                </a:lnTo>
                <a:lnTo>
                  <a:pt x="952" y="760"/>
                </a:lnTo>
                <a:lnTo>
                  <a:pt x="952" y="832"/>
                </a:lnTo>
                <a:lnTo>
                  <a:pt x="952" y="800"/>
                </a:lnTo>
                <a:lnTo>
                  <a:pt x="952" y="1016"/>
                </a:lnTo>
                <a:lnTo>
                  <a:pt x="952" y="944"/>
                </a:lnTo>
                <a:lnTo>
                  <a:pt x="952" y="544"/>
                </a:lnTo>
                <a:lnTo>
                  <a:pt x="952" y="616"/>
                </a:lnTo>
                <a:lnTo>
                  <a:pt x="952" y="432"/>
                </a:lnTo>
                <a:lnTo>
                  <a:pt x="952" y="544"/>
                </a:lnTo>
                <a:lnTo>
                  <a:pt x="952" y="760"/>
                </a:lnTo>
                <a:lnTo>
                  <a:pt x="952" y="688"/>
                </a:lnTo>
                <a:lnTo>
                  <a:pt x="952" y="728"/>
                </a:lnTo>
                <a:lnTo>
                  <a:pt x="952" y="800"/>
                </a:lnTo>
                <a:lnTo>
                  <a:pt x="952" y="360"/>
                </a:lnTo>
                <a:lnTo>
                  <a:pt x="952" y="328"/>
                </a:lnTo>
                <a:lnTo>
                  <a:pt x="952" y="432"/>
                </a:lnTo>
                <a:lnTo>
                  <a:pt x="952" y="800"/>
                </a:lnTo>
                <a:lnTo>
                  <a:pt x="952" y="984"/>
                </a:lnTo>
                <a:lnTo>
                  <a:pt x="952" y="1056"/>
                </a:lnTo>
                <a:lnTo>
                  <a:pt x="952" y="1128"/>
                </a:lnTo>
                <a:lnTo>
                  <a:pt x="952" y="688"/>
                </a:lnTo>
                <a:lnTo>
                  <a:pt x="952" y="656"/>
                </a:lnTo>
                <a:lnTo>
                  <a:pt x="952" y="1056"/>
                </a:lnTo>
                <a:lnTo>
                  <a:pt x="952" y="1272"/>
                </a:lnTo>
                <a:lnTo>
                  <a:pt x="952" y="904"/>
                </a:lnTo>
                <a:lnTo>
                  <a:pt x="952" y="616"/>
                </a:lnTo>
                <a:lnTo>
                  <a:pt x="952" y="800"/>
                </a:lnTo>
                <a:lnTo>
                  <a:pt x="952" y="832"/>
                </a:lnTo>
                <a:lnTo>
                  <a:pt x="952" y="688"/>
                </a:lnTo>
                <a:lnTo>
                  <a:pt x="952" y="1016"/>
                </a:lnTo>
                <a:lnTo>
                  <a:pt x="952" y="688"/>
                </a:lnTo>
                <a:lnTo>
                  <a:pt x="952" y="984"/>
                </a:lnTo>
                <a:lnTo>
                  <a:pt x="952" y="616"/>
                </a:lnTo>
                <a:lnTo>
                  <a:pt x="952" y="584"/>
                </a:lnTo>
                <a:lnTo>
                  <a:pt x="952" y="616"/>
                </a:lnTo>
                <a:lnTo>
                  <a:pt x="952" y="400"/>
                </a:lnTo>
                <a:lnTo>
                  <a:pt x="976" y="832"/>
                </a:lnTo>
                <a:lnTo>
                  <a:pt x="976" y="688"/>
                </a:lnTo>
                <a:lnTo>
                  <a:pt x="976" y="1128"/>
                </a:lnTo>
                <a:lnTo>
                  <a:pt x="976" y="872"/>
                </a:lnTo>
                <a:lnTo>
                  <a:pt x="976" y="1128"/>
                </a:lnTo>
                <a:lnTo>
                  <a:pt x="976" y="832"/>
                </a:lnTo>
                <a:lnTo>
                  <a:pt x="976" y="1056"/>
                </a:lnTo>
                <a:lnTo>
                  <a:pt x="976" y="1088"/>
                </a:lnTo>
                <a:lnTo>
                  <a:pt x="976" y="728"/>
                </a:lnTo>
                <a:lnTo>
                  <a:pt x="976" y="1488"/>
                </a:lnTo>
                <a:lnTo>
                  <a:pt x="976" y="1088"/>
                </a:lnTo>
                <a:lnTo>
                  <a:pt x="976" y="1384"/>
                </a:lnTo>
                <a:lnTo>
                  <a:pt x="976" y="1160"/>
                </a:lnTo>
                <a:lnTo>
                  <a:pt x="976" y="1200"/>
                </a:lnTo>
                <a:lnTo>
                  <a:pt x="976" y="1272"/>
                </a:lnTo>
                <a:lnTo>
                  <a:pt x="1000" y="1272"/>
                </a:lnTo>
                <a:lnTo>
                  <a:pt x="1000" y="1312"/>
                </a:lnTo>
                <a:lnTo>
                  <a:pt x="1000" y="1200"/>
                </a:lnTo>
                <a:lnTo>
                  <a:pt x="1000" y="1312"/>
                </a:lnTo>
                <a:lnTo>
                  <a:pt x="1000" y="1160"/>
                </a:lnTo>
                <a:lnTo>
                  <a:pt x="1000" y="1128"/>
                </a:lnTo>
                <a:lnTo>
                  <a:pt x="1000" y="1160"/>
                </a:lnTo>
                <a:lnTo>
                  <a:pt x="1000" y="1200"/>
                </a:lnTo>
                <a:lnTo>
                  <a:pt x="1000" y="1160"/>
                </a:lnTo>
                <a:lnTo>
                  <a:pt x="1000" y="1200"/>
                </a:lnTo>
                <a:lnTo>
                  <a:pt x="1008" y="800"/>
                </a:lnTo>
                <a:lnTo>
                  <a:pt x="1008" y="1232"/>
                </a:lnTo>
                <a:lnTo>
                  <a:pt x="1088" y="2000"/>
                </a:lnTo>
                <a:lnTo>
                  <a:pt x="1088" y="2688"/>
                </a:lnTo>
                <a:lnTo>
                  <a:pt x="1104" y="616"/>
                </a:lnTo>
                <a:lnTo>
                  <a:pt x="1104" y="800"/>
                </a:lnTo>
                <a:lnTo>
                  <a:pt x="1104" y="1232"/>
                </a:lnTo>
                <a:lnTo>
                  <a:pt x="1104" y="584"/>
                </a:lnTo>
                <a:lnTo>
                  <a:pt x="1112" y="472"/>
                </a:lnTo>
                <a:lnTo>
                  <a:pt x="1112" y="1632"/>
                </a:lnTo>
                <a:lnTo>
                  <a:pt x="1128" y="2184"/>
                </a:lnTo>
                <a:lnTo>
                  <a:pt x="1128" y="2584"/>
                </a:lnTo>
                <a:lnTo>
                  <a:pt x="1128" y="1160"/>
                </a:lnTo>
                <a:lnTo>
                  <a:pt x="1128" y="1232"/>
                </a:lnTo>
                <a:lnTo>
                  <a:pt x="1136" y="1560"/>
                </a:lnTo>
                <a:lnTo>
                  <a:pt x="1136" y="1488"/>
                </a:lnTo>
                <a:lnTo>
                  <a:pt x="1136" y="832"/>
                </a:lnTo>
                <a:lnTo>
                  <a:pt x="1136" y="1160"/>
                </a:lnTo>
                <a:lnTo>
                  <a:pt x="1136" y="1272"/>
                </a:lnTo>
                <a:lnTo>
                  <a:pt x="1136" y="1088"/>
                </a:lnTo>
                <a:lnTo>
                  <a:pt x="1136" y="1600"/>
                </a:lnTo>
                <a:lnTo>
                  <a:pt x="1144" y="1488"/>
                </a:lnTo>
                <a:lnTo>
                  <a:pt x="1144" y="800"/>
                </a:lnTo>
                <a:lnTo>
                  <a:pt x="1176" y="1016"/>
                </a:lnTo>
                <a:lnTo>
                  <a:pt x="1176" y="328"/>
                </a:lnTo>
                <a:lnTo>
                  <a:pt x="1176" y="800"/>
                </a:lnTo>
                <a:lnTo>
                  <a:pt x="1176" y="144"/>
                </a:lnTo>
                <a:lnTo>
                  <a:pt x="1176" y="544"/>
                </a:lnTo>
                <a:lnTo>
                  <a:pt x="1176" y="688"/>
                </a:lnTo>
                <a:lnTo>
                  <a:pt x="1176" y="832"/>
                </a:lnTo>
                <a:lnTo>
                  <a:pt x="1176" y="432"/>
                </a:lnTo>
                <a:lnTo>
                  <a:pt x="1176" y="944"/>
                </a:lnTo>
                <a:lnTo>
                  <a:pt x="1176" y="832"/>
                </a:lnTo>
                <a:lnTo>
                  <a:pt x="1176" y="688"/>
                </a:lnTo>
                <a:lnTo>
                  <a:pt x="1176" y="832"/>
                </a:lnTo>
                <a:lnTo>
                  <a:pt x="1176" y="432"/>
                </a:lnTo>
                <a:lnTo>
                  <a:pt x="1176" y="288"/>
                </a:lnTo>
                <a:lnTo>
                  <a:pt x="1176" y="432"/>
                </a:lnTo>
                <a:lnTo>
                  <a:pt x="1176" y="504"/>
                </a:lnTo>
                <a:lnTo>
                  <a:pt x="1176" y="728"/>
                </a:lnTo>
                <a:lnTo>
                  <a:pt x="1176" y="616"/>
                </a:lnTo>
                <a:lnTo>
                  <a:pt x="1176" y="904"/>
                </a:lnTo>
                <a:lnTo>
                  <a:pt x="1176" y="584"/>
                </a:lnTo>
                <a:lnTo>
                  <a:pt x="1176" y="800"/>
                </a:lnTo>
                <a:lnTo>
                  <a:pt x="1176" y="872"/>
                </a:lnTo>
                <a:lnTo>
                  <a:pt x="1176" y="984"/>
                </a:lnTo>
                <a:lnTo>
                  <a:pt x="1176" y="904"/>
                </a:lnTo>
                <a:lnTo>
                  <a:pt x="1176" y="584"/>
                </a:lnTo>
                <a:lnTo>
                  <a:pt x="1176" y="760"/>
                </a:lnTo>
                <a:lnTo>
                  <a:pt x="1176" y="800"/>
                </a:lnTo>
                <a:lnTo>
                  <a:pt x="1176" y="1056"/>
                </a:lnTo>
                <a:lnTo>
                  <a:pt x="1176" y="584"/>
                </a:lnTo>
                <a:lnTo>
                  <a:pt x="1176" y="800"/>
                </a:lnTo>
                <a:lnTo>
                  <a:pt x="1176" y="904"/>
                </a:lnTo>
                <a:lnTo>
                  <a:pt x="1176" y="944"/>
                </a:lnTo>
                <a:lnTo>
                  <a:pt x="1176" y="328"/>
                </a:lnTo>
                <a:lnTo>
                  <a:pt x="1176" y="1088"/>
                </a:lnTo>
                <a:lnTo>
                  <a:pt x="1176" y="800"/>
                </a:lnTo>
                <a:lnTo>
                  <a:pt x="1176" y="1160"/>
                </a:lnTo>
                <a:lnTo>
                  <a:pt x="1176" y="2112"/>
                </a:lnTo>
                <a:lnTo>
                  <a:pt x="1200" y="1200"/>
                </a:lnTo>
                <a:lnTo>
                  <a:pt x="1200" y="1272"/>
                </a:lnTo>
                <a:lnTo>
                  <a:pt x="1208" y="832"/>
                </a:lnTo>
                <a:lnTo>
                  <a:pt x="1208" y="2000"/>
                </a:lnTo>
                <a:lnTo>
                  <a:pt x="1256" y="2000"/>
                </a:lnTo>
                <a:lnTo>
                  <a:pt x="1256" y="2216"/>
                </a:lnTo>
                <a:lnTo>
                  <a:pt x="1280" y="1088"/>
                </a:lnTo>
                <a:lnTo>
                  <a:pt x="1280" y="1600"/>
                </a:lnTo>
                <a:lnTo>
                  <a:pt x="1296" y="1672"/>
                </a:lnTo>
                <a:lnTo>
                  <a:pt x="1296" y="984"/>
                </a:lnTo>
                <a:lnTo>
                  <a:pt x="1296" y="1272"/>
                </a:lnTo>
                <a:lnTo>
                  <a:pt x="1296" y="2184"/>
                </a:lnTo>
                <a:lnTo>
                  <a:pt x="1296" y="2872"/>
                </a:lnTo>
                <a:lnTo>
                  <a:pt x="1296" y="1384"/>
                </a:lnTo>
                <a:lnTo>
                  <a:pt x="1296" y="2256"/>
                </a:lnTo>
                <a:lnTo>
                  <a:pt x="1296" y="2832"/>
                </a:lnTo>
                <a:lnTo>
                  <a:pt x="1296" y="2616"/>
                </a:lnTo>
                <a:lnTo>
                  <a:pt x="1296" y="2216"/>
                </a:lnTo>
                <a:lnTo>
                  <a:pt x="1296" y="2472"/>
                </a:lnTo>
                <a:lnTo>
                  <a:pt x="1296" y="2288"/>
                </a:lnTo>
                <a:lnTo>
                  <a:pt x="1296" y="1816"/>
                </a:lnTo>
                <a:lnTo>
                  <a:pt x="1296" y="2288"/>
                </a:lnTo>
                <a:lnTo>
                  <a:pt x="1296" y="2072"/>
                </a:lnTo>
                <a:lnTo>
                  <a:pt x="1296" y="2288"/>
                </a:lnTo>
                <a:lnTo>
                  <a:pt x="1296" y="1888"/>
                </a:lnTo>
                <a:lnTo>
                  <a:pt x="1296" y="2584"/>
                </a:lnTo>
                <a:lnTo>
                  <a:pt x="1296" y="3272"/>
                </a:lnTo>
                <a:lnTo>
                  <a:pt x="1312" y="984"/>
                </a:lnTo>
                <a:lnTo>
                  <a:pt x="1312" y="832"/>
                </a:lnTo>
                <a:lnTo>
                  <a:pt x="1312" y="944"/>
                </a:lnTo>
                <a:lnTo>
                  <a:pt x="1312" y="872"/>
                </a:lnTo>
                <a:lnTo>
                  <a:pt x="1312" y="832"/>
                </a:lnTo>
                <a:lnTo>
                  <a:pt x="1312" y="944"/>
                </a:lnTo>
                <a:lnTo>
                  <a:pt x="1312" y="1056"/>
                </a:lnTo>
                <a:lnTo>
                  <a:pt x="1312" y="1128"/>
                </a:lnTo>
                <a:lnTo>
                  <a:pt x="1312" y="1784"/>
                </a:lnTo>
                <a:lnTo>
                  <a:pt x="1312" y="2112"/>
                </a:lnTo>
                <a:lnTo>
                  <a:pt x="1328" y="1416"/>
                </a:lnTo>
                <a:lnTo>
                  <a:pt x="1328" y="1816"/>
                </a:lnTo>
                <a:lnTo>
                  <a:pt x="1344" y="544"/>
                </a:lnTo>
                <a:lnTo>
                  <a:pt x="1344" y="688"/>
                </a:lnTo>
                <a:lnTo>
                  <a:pt x="1344" y="656"/>
                </a:lnTo>
                <a:lnTo>
                  <a:pt x="1344" y="728"/>
                </a:lnTo>
                <a:lnTo>
                  <a:pt x="1344" y="656"/>
                </a:lnTo>
                <a:lnTo>
                  <a:pt x="1344" y="760"/>
                </a:lnTo>
                <a:lnTo>
                  <a:pt x="1344" y="656"/>
                </a:lnTo>
                <a:lnTo>
                  <a:pt x="1344" y="728"/>
                </a:lnTo>
                <a:lnTo>
                  <a:pt x="1344" y="760"/>
                </a:lnTo>
                <a:lnTo>
                  <a:pt x="1344" y="728"/>
                </a:lnTo>
                <a:lnTo>
                  <a:pt x="1344" y="688"/>
                </a:lnTo>
                <a:lnTo>
                  <a:pt x="1344" y="616"/>
                </a:lnTo>
                <a:lnTo>
                  <a:pt x="1344" y="688"/>
                </a:lnTo>
                <a:lnTo>
                  <a:pt x="1344" y="616"/>
                </a:lnTo>
                <a:lnTo>
                  <a:pt x="1344" y="656"/>
                </a:lnTo>
                <a:lnTo>
                  <a:pt x="1344" y="504"/>
                </a:lnTo>
                <a:lnTo>
                  <a:pt x="1344" y="688"/>
                </a:lnTo>
                <a:lnTo>
                  <a:pt x="1344" y="616"/>
                </a:lnTo>
                <a:lnTo>
                  <a:pt x="1344" y="504"/>
                </a:lnTo>
                <a:lnTo>
                  <a:pt x="1344" y="832"/>
                </a:lnTo>
                <a:lnTo>
                  <a:pt x="1352" y="944"/>
                </a:lnTo>
                <a:lnTo>
                  <a:pt x="1352" y="1672"/>
                </a:lnTo>
                <a:lnTo>
                  <a:pt x="1352" y="800"/>
                </a:lnTo>
                <a:lnTo>
                  <a:pt x="1352" y="2512"/>
                </a:lnTo>
                <a:lnTo>
                  <a:pt x="1360" y="760"/>
                </a:lnTo>
                <a:lnTo>
                  <a:pt x="1360" y="1344"/>
                </a:lnTo>
                <a:lnTo>
                  <a:pt x="1376" y="1712"/>
                </a:lnTo>
                <a:lnTo>
                  <a:pt x="1376" y="1928"/>
                </a:lnTo>
                <a:lnTo>
                  <a:pt x="1376" y="328"/>
                </a:lnTo>
                <a:lnTo>
                  <a:pt x="1376" y="400"/>
                </a:lnTo>
                <a:lnTo>
                  <a:pt x="1376" y="360"/>
                </a:lnTo>
                <a:lnTo>
                  <a:pt x="1376" y="472"/>
                </a:lnTo>
                <a:lnTo>
                  <a:pt x="1376" y="360"/>
                </a:lnTo>
                <a:lnTo>
                  <a:pt x="1376" y="288"/>
                </a:lnTo>
                <a:lnTo>
                  <a:pt x="1376" y="256"/>
                </a:lnTo>
                <a:lnTo>
                  <a:pt x="1376" y="216"/>
                </a:lnTo>
                <a:lnTo>
                  <a:pt x="1376" y="328"/>
                </a:lnTo>
                <a:lnTo>
                  <a:pt x="1376" y="360"/>
                </a:lnTo>
                <a:lnTo>
                  <a:pt x="1376" y="216"/>
                </a:lnTo>
                <a:lnTo>
                  <a:pt x="1376" y="360"/>
                </a:lnTo>
                <a:lnTo>
                  <a:pt x="1376" y="184"/>
                </a:lnTo>
                <a:lnTo>
                  <a:pt x="1376" y="216"/>
                </a:lnTo>
                <a:lnTo>
                  <a:pt x="1376" y="256"/>
                </a:lnTo>
                <a:lnTo>
                  <a:pt x="1376" y="104"/>
                </a:lnTo>
                <a:lnTo>
                  <a:pt x="1384" y="1272"/>
                </a:lnTo>
                <a:lnTo>
                  <a:pt x="1384" y="2072"/>
                </a:lnTo>
                <a:lnTo>
                  <a:pt x="1384" y="800"/>
                </a:lnTo>
                <a:lnTo>
                  <a:pt x="1392" y="984"/>
                </a:lnTo>
                <a:lnTo>
                  <a:pt x="1392" y="1888"/>
                </a:lnTo>
                <a:lnTo>
                  <a:pt x="1440" y="1456"/>
                </a:lnTo>
                <a:lnTo>
                  <a:pt x="1440" y="2112"/>
                </a:lnTo>
                <a:lnTo>
                  <a:pt x="1440" y="1632"/>
                </a:lnTo>
                <a:lnTo>
                  <a:pt x="1440" y="1960"/>
                </a:lnTo>
                <a:lnTo>
                  <a:pt x="1440" y="1712"/>
                </a:lnTo>
                <a:lnTo>
                  <a:pt x="1440" y="1960"/>
                </a:lnTo>
                <a:lnTo>
                  <a:pt x="1440" y="2512"/>
                </a:lnTo>
                <a:lnTo>
                  <a:pt x="1440" y="2184"/>
                </a:lnTo>
                <a:lnTo>
                  <a:pt x="1456" y="616"/>
                </a:lnTo>
                <a:lnTo>
                  <a:pt x="1456" y="688"/>
                </a:lnTo>
                <a:lnTo>
                  <a:pt x="1456" y="800"/>
                </a:lnTo>
                <a:lnTo>
                  <a:pt x="1456" y="728"/>
                </a:lnTo>
                <a:lnTo>
                  <a:pt x="1456" y="760"/>
                </a:lnTo>
                <a:lnTo>
                  <a:pt x="1456" y="688"/>
                </a:lnTo>
                <a:lnTo>
                  <a:pt x="1456" y="728"/>
                </a:lnTo>
                <a:lnTo>
                  <a:pt x="1456" y="616"/>
                </a:lnTo>
                <a:lnTo>
                  <a:pt x="1456" y="800"/>
                </a:lnTo>
                <a:lnTo>
                  <a:pt x="1456" y="584"/>
                </a:lnTo>
                <a:lnTo>
                  <a:pt x="1456" y="472"/>
                </a:lnTo>
                <a:lnTo>
                  <a:pt x="1472" y="1456"/>
                </a:lnTo>
                <a:lnTo>
                  <a:pt x="1472" y="1816"/>
                </a:lnTo>
                <a:lnTo>
                  <a:pt x="1472" y="2256"/>
                </a:lnTo>
                <a:lnTo>
                  <a:pt x="1472" y="1672"/>
                </a:lnTo>
                <a:lnTo>
                  <a:pt x="1472" y="1632"/>
                </a:lnTo>
                <a:lnTo>
                  <a:pt x="1472" y="2184"/>
                </a:lnTo>
                <a:lnTo>
                  <a:pt x="1472" y="1672"/>
                </a:lnTo>
                <a:lnTo>
                  <a:pt x="1472" y="2072"/>
                </a:lnTo>
                <a:lnTo>
                  <a:pt x="1504" y="2400"/>
                </a:lnTo>
                <a:lnTo>
                  <a:pt x="1512" y="1928"/>
                </a:lnTo>
                <a:lnTo>
                  <a:pt x="1512" y="2760"/>
                </a:lnTo>
                <a:lnTo>
                  <a:pt x="1528" y="256"/>
                </a:lnTo>
                <a:lnTo>
                  <a:pt x="1528" y="504"/>
                </a:lnTo>
                <a:lnTo>
                  <a:pt x="1528" y="800"/>
                </a:lnTo>
                <a:lnTo>
                  <a:pt x="1528" y="616"/>
                </a:lnTo>
                <a:lnTo>
                  <a:pt x="1528" y="184"/>
                </a:lnTo>
                <a:lnTo>
                  <a:pt x="1528" y="800"/>
                </a:lnTo>
                <a:lnTo>
                  <a:pt x="1528" y="728"/>
                </a:lnTo>
                <a:lnTo>
                  <a:pt x="1528" y="432"/>
                </a:lnTo>
                <a:lnTo>
                  <a:pt x="1528" y="616"/>
                </a:lnTo>
                <a:lnTo>
                  <a:pt x="1528" y="584"/>
                </a:lnTo>
                <a:lnTo>
                  <a:pt x="1528" y="288"/>
                </a:lnTo>
                <a:lnTo>
                  <a:pt x="1528" y="216"/>
                </a:lnTo>
                <a:lnTo>
                  <a:pt x="1528" y="256"/>
                </a:lnTo>
                <a:lnTo>
                  <a:pt x="1528" y="616"/>
                </a:lnTo>
                <a:lnTo>
                  <a:pt x="1528" y="360"/>
                </a:lnTo>
                <a:lnTo>
                  <a:pt x="1528" y="216"/>
                </a:lnTo>
                <a:lnTo>
                  <a:pt x="1528" y="0"/>
                </a:lnTo>
                <a:lnTo>
                  <a:pt x="1528" y="504"/>
                </a:lnTo>
                <a:lnTo>
                  <a:pt x="1528" y="256"/>
                </a:lnTo>
                <a:lnTo>
                  <a:pt x="1528" y="400"/>
                </a:lnTo>
                <a:lnTo>
                  <a:pt x="1528" y="328"/>
                </a:lnTo>
                <a:lnTo>
                  <a:pt x="1544" y="1160"/>
                </a:lnTo>
                <a:lnTo>
                  <a:pt x="1544" y="1344"/>
                </a:lnTo>
                <a:lnTo>
                  <a:pt x="1544" y="1384"/>
                </a:lnTo>
                <a:lnTo>
                  <a:pt x="1544" y="1160"/>
                </a:lnTo>
                <a:lnTo>
                  <a:pt x="1544" y="1272"/>
                </a:lnTo>
                <a:lnTo>
                  <a:pt x="1544" y="1232"/>
                </a:lnTo>
                <a:lnTo>
                  <a:pt x="1544" y="1160"/>
                </a:lnTo>
                <a:lnTo>
                  <a:pt x="1544" y="1272"/>
                </a:lnTo>
                <a:lnTo>
                  <a:pt x="1544" y="1128"/>
                </a:lnTo>
                <a:lnTo>
                  <a:pt x="1544" y="1056"/>
                </a:lnTo>
                <a:lnTo>
                  <a:pt x="1552" y="616"/>
                </a:lnTo>
                <a:lnTo>
                  <a:pt x="1552" y="1560"/>
                </a:lnTo>
                <a:lnTo>
                  <a:pt x="1576" y="1312"/>
                </a:lnTo>
                <a:lnTo>
                  <a:pt x="1576" y="1416"/>
                </a:lnTo>
                <a:lnTo>
                  <a:pt x="1576" y="1088"/>
                </a:lnTo>
                <a:lnTo>
                  <a:pt x="1576" y="872"/>
                </a:lnTo>
                <a:lnTo>
                  <a:pt x="1576" y="1160"/>
                </a:lnTo>
                <a:lnTo>
                  <a:pt x="1576" y="1272"/>
                </a:lnTo>
                <a:lnTo>
                  <a:pt x="1576" y="1600"/>
                </a:lnTo>
                <a:lnTo>
                  <a:pt x="1576" y="1312"/>
                </a:lnTo>
                <a:lnTo>
                  <a:pt x="1576" y="1232"/>
                </a:lnTo>
                <a:lnTo>
                  <a:pt x="1576" y="1160"/>
                </a:lnTo>
                <a:lnTo>
                  <a:pt x="1576" y="1416"/>
                </a:lnTo>
                <a:lnTo>
                  <a:pt x="1616" y="1672"/>
                </a:lnTo>
                <a:lnTo>
                  <a:pt x="1616" y="1200"/>
                </a:lnTo>
                <a:lnTo>
                  <a:pt x="1616" y="2216"/>
                </a:lnTo>
                <a:lnTo>
                  <a:pt x="1616" y="1712"/>
                </a:lnTo>
                <a:lnTo>
                  <a:pt x="1616" y="1232"/>
                </a:lnTo>
                <a:lnTo>
                  <a:pt x="1616" y="1600"/>
                </a:lnTo>
                <a:lnTo>
                  <a:pt x="1616" y="1232"/>
                </a:lnTo>
                <a:lnTo>
                  <a:pt x="1616" y="1128"/>
                </a:lnTo>
                <a:lnTo>
                  <a:pt x="1632" y="1888"/>
                </a:lnTo>
                <a:lnTo>
                  <a:pt x="1632" y="2000"/>
                </a:lnTo>
                <a:lnTo>
                  <a:pt x="1632" y="2144"/>
                </a:lnTo>
                <a:lnTo>
                  <a:pt x="1632" y="2288"/>
                </a:lnTo>
                <a:lnTo>
                  <a:pt x="1632" y="2360"/>
                </a:lnTo>
                <a:lnTo>
                  <a:pt x="1632" y="1928"/>
                </a:lnTo>
                <a:lnTo>
                  <a:pt x="1632" y="1960"/>
                </a:lnTo>
                <a:lnTo>
                  <a:pt x="1632" y="2144"/>
                </a:lnTo>
                <a:lnTo>
                  <a:pt x="1632" y="2184"/>
                </a:lnTo>
                <a:lnTo>
                  <a:pt x="1632" y="2032"/>
                </a:lnTo>
                <a:lnTo>
                  <a:pt x="1632" y="2432"/>
                </a:lnTo>
                <a:lnTo>
                  <a:pt x="1632" y="2400"/>
                </a:lnTo>
                <a:lnTo>
                  <a:pt x="1632" y="1816"/>
                </a:lnTo>
                <a:lnTo>
                  <a:pt x="1632" y="2216"/>
                </a:lnTo>
                <a:lnTo>
                  <a:pt x="1696" y="2984"/>
                </a:lnTo>
                <a:lnTo>
                  <a:pt x="1696" y="3672"/>
                </a:lnTo>
                <a:lnTo>
                  <a:pt x="1824" y="3128"/>
                </a:lnTo>
                <a:lnTo>
                  <a:pt x="1824" y="2832"/>
                </a:lnTo>
                <a:lnTo>
                  <a:pt x="1824" y="2944"/>
                </a:lnTo>
                <a:lnTo>
                  <a:pt x="1824" y="2288"/>
                </a:lnTo>
                <a:lnTo>
                  <a:pt x="1824" y="2400"/>
                </a:lnTo>
                <a:lnTo>
                  <a:pt x="1824" y="2184"/>
                </a:lnTo>
                <a:lnTo>
                  <a:pt x="1824" y="2432"/>
                </a:lnTo>
                <a:lnTo>
                  <a:pt x="1824" y="2472"/>
                </a:lnTo>
                <a:lnTo>
                  <a:pt x="1824" y="2432"/>
                </a:lnTo>
                <a:lnTo>
                  <a:pt x="1936" y="1816"/>
                </a:lnTo>
                <a:lnTo>
                  <a:pt x="1936" y="2544"/>
                </a:lnTo>
                <a:lnTo>
                  <a:pt x="1936" y="1528"/>
                </a:lnTo>
                <a:lnTo>
                  <a:pt x="1936" y="1816"/>
                </a:lnTo>
                <a:lnTo>
                  <a:pt x="1936" y="2000"/>
                </a:lnTo>
                <a:lnTo>
                  <a:pt x="1936" y="2288"/>
                </a:lnTo>
                <a:lnTo>
                  <a:pt x="1936" y="2256"/>
                </a:lnTo>
                <a:lnTo>
                  <a:pt x="1936" y="1632"/>
                </a:lnTo>
                <a:lnTo>
                  <a:pt x="1936" y="1744"/>
                </a:lnTo>
                <a:lnTo>
                  <a:pt x="1936" y="2360"/>
                </a:lnTo>
                <a:lnTo>
                  <a:pt x="1936" y="2472"/>
                </a:lnTo>
                <a:lnTo>
                  <a:pt x="1936" y="1784"/>
                </a:lnTo>
                <a:lnTo>
                  <a:pt x="1936" y="1960"/>
                </a:lnTo>
                <a:lnTo>
                  <a:pt x="1936" y="1456"/>
                </a:lnTo>
                <a:lnTo>
                  <a:pt x="1936" y="1744"/>
                </a:lnTo>
                <a:lnTo>
                  <a:pt x="1936" y="1600"/>
                </a:lnTo>
                <a:lnTo>
                  <a:pt x="1936" y="1928"/>
                </a:lnTo>
                <a:lnTo>
                  <a:pt x="1936" y="1744"/>
                </a:lnTo>
                <a:lnTo>
                  <a:pt x="1936" y="1856"/>
                </a:lnTo>
                <a:lnTo>
                  <a:pt x="1936" y="2072"/>
                </a:lnTo>
                <a:lnTo>
                  <a:pt x="1936" y="1744"/>
                </a:lnTo>
                <a:lnTo>
                  <a:pt x="1936" y="1712"/>
                </a:lnTo>
                <a:lnTo>
                  <a:pt x="1936" y="2112"/>
                </a:lnTo>
                <a:lnTo>
                  <a:pt x="1936" y="1744"/>
                </a:lnTo>
                <a:lnTo>
                  <a:pt x="1936" y="1928"/>
                </a:lnTo>
                <a:lnTo>
                  <a:pt x="1936" y="1560"/>
                </a:lnTo>
                <a:lnTo>
                  <a:pt x="1936" y="1600"/>
                </a:lnTo>
                <a:lnTo>
                  <a:pt x="1936" y="1456"/>
                </a:lnTo>
                <a:lnTo>
                  <a:pt x="1936" y="1744"/>
                </a:lnTo>
                <a:lnTo>
                  <a:pt x="1936" y="1816"/>
                </a:lnTo>
                <a:lnTo>
                  <a:pt x="1936" y="1960"/>
                </a:lnTo>
                <a:lnTo>
                  <a:pt x="1936" y="1816"/>
                </a:lnTo>
                <a:lnTo>
                  <a:pt x="1936" y="1960"/>
                </a:lnTo>
                <a:lnTo>
                  <a:pt x="1936" y="1928"/>
                </a:lnTo>
                <a:lnTo>
                  <a:pt x="1936" y="2112"/>
                </a:lnTo>
                <a:lnTo>
                  <a:pt x="1936" y="2000"/>
                </a:lnTo>
                <a:lnTo>
                  <a:pt x="1936" y="1816"/>
                </a:lnTo>
                <a:lnTo>
                  <a:pt x="1936" y="1744"/>
                </a:lnTo>
                <a:lnTo>
                  <a:pt x="1936" y="1712"/>
                </a:lnTo>
                <a:lnTo>
                  <a:pt x="1936" y="2144"/>
                </a:lnTo>
                <a:lnTo>
                  <a:pt x="1936" y="1784"/>
                </a:lnTo>
                <a:lnTo>
                  <a:pt x="1936" y="1816"/>
                </a:lnTo>
                <a:lnTo>
                  <a:pt x="1936" y="2288"/>
                </a:lnTo>
                <a:lnTo>
                  <a:pt x="1936" y="1856"/>
                </a:lnTo>
                <a:lnTo>
                  <a:pt x="1936" y="1928"/>
                </a:lnTo>
                <a:lnTo>
                  <a:pt x="1936" y="1744"/>
                </a:lnTo>
                <a:lnTo>
                  <a:pt x="1936" y="1928"/>
                </a:lnTo>
                <a:lnTo>
                  <a:pt x="1936" y="1816"/>
                </a:lnTo>
                <a:lnTo>
                  <a:pt x="1936" y="1784"/>
                </a:lnTo>
                <a:lnTo>
                  <a:pt x="1936" y="2072"/>
                </a:lnTo>
                <a:lnTo>
                  <a:pt x="1936" y="1928"/>
                </a:lnTo>
                <a:lnTo>
                  <a:pt x="1936" y="1960"/>
                </a:lnTo>
                <a:lnTo>
                  <a:pt x="1936" y="2872"/>
                </a:lnTo>
                <a:lnTo>
                  <a:pt x="1936" y="1816"/>
                </a:lnTo>
                <a:lnTo>
                  <a:pt x="1936" y="1784"/>
                </a:lnTo>
                <a:lnTo>
                  <a:pt x="1936" y="1928"/>
                </a:lnTo>
                <a:lnTo>
                  <a:pt x="1936" y="1856"/>
                </a:lnTo>
                <a:lnTo>
                  <a:pt x="1936" y="1016"/>
                </a:lnTo>
                <a:lnTo>
                  <a:pt x="1936" y="1744"/>
                </a:lnTo>
                <a:lnTo>
                  <a:pt x="1936" y="1784"/>
                </a:lnTo>
                <a:lnTo>
                  <a:pt x="1936" y="1960"/>
                </a:lnTo>
                <a:lnTo>
                  <a:pt x="1936" y="2072"/>
                </a:lnTo>
                <a:lnTo>
                  <a:pt x="1936" y="1960"/>
                </a:lnTo>
                <a:lnTo>
                  <a:pt x="1936" y="1856"/>
                </a:lnTo>
                <a:lnTo>
                  <a:pt x="1936" y="2256"/>
                </a:lnTo>
                <a:lnTo>
                  <a:pt x="1936" y="2000"/>
                </a:lnTo>
                <a:lnTo>
                  <a:pt x="1936" y="2112"/>
                </a:lnTo>
                <a:lnTo>
                  <a:pt x="1936" y="2032"/>
                </a:lnTo>
                <a:lnTo>
                  <a:pt x="1936" y="2256"/>
                </a:lnTo>
                <a:lnTo>
                  <a:pt x="1936" y="1928"/>
                </a:lnTo>
                <a:lnTo>
                  <a:pt x="1936" y="2000"/>
                </a:lnTo>
                <a:lnTo>
                  <a:pt x="1936" y="2256"/>
                </a:lnTo>
                <a:lnTo>
                  <a:pt x="1936" y="2072"/>
                </a:lnTo>
                <a:lnTo>
                  <a:pt x="1936" y="2032"/>
                </a:lnTo>
                <a:lnTo>
                  <a:pt x="1936" y="2432"/>
                </a:lnTo>
                <a:lnTo>
                  <a:pt x="1936" y="2000"/>
                </a:lnTo>
                <a:lnTo>
                  <a:pt x="1936" y="2032"/>
                </a:lnTo>
                <a:lnTo>
                  <a:pt x="1936" y="2184"/>
                </a:lnTo>
                <a:lnTo>
                  <a:pt x="1936" y="2072"/>
                </a:lnTo>
                <a:lnTo>
                  <a:pt x="1936" y="2216"/>
                </a:lnTo>
                <a:lnTo>
                  <a:pt x="1936" y="2328"/>
                </a:lnTo>
                <a:lnTo>
                  <a:pt x="1936" y="2072"/>
                </a:lnTo>
                <a:lnTo>
                  <a:pt x="1936" y="2000"/>
                </a:lnTo>
                <a:lnTo>
                  <a:pt x="1936" y="2216"/>
                </a:lnTo>
                <a:lnTo>
                  <a:pt x="1936" y="2184"/>
                </a:lnTo>
                <a:lnTo>
                  <a:pt x="1936" y="2144"/>
                </a:lnTo>
                <a:lnTo>
                  <a:pt x="1936" y="1960"/>
                </a:lnTo>
                <a:lnTo>
                  <a:pt x="1936" y="2328"/>
                </a:lnTo>
                <a:lnTo>
                  <a:pt x="1936" y="2288"/>
                </a:lnTo>
                <a:lnTo>
                  <a:pt x="1936" y="2328"/>
                </a:lnTo>
                <a:lnTo>
                  <a:pt x="1936" y="1600"/>
                </a:lnTo>
                <a:lnTo>
                  <a:pt x="1936" y="1632"/>
                </a:lnTo>
                <a:lnTo>
                  <a:pt x="1936" y="1488"/>
                </a:lnTo>
                <a:lnTo>
                  <a:pt x="1936" y="2072"/>
                </a:lnTo>
                <a:lnTo>
                  <a:pt x="1936" y="2032"/>
                </a:lnTo>
                <a:lnTo>
                  <a:pt x="1936" y="1672"/>
                </a:lnTo>
                <a:lnTo>
                  <a:pt x="1936" y="2112"/>
                </a:lnTo>
                <a:lnTo>
                  <a:pt x="1936" y="1672"/>
                </a:lnTo>
                <a:lnTo>
                  <a:pt x="1936" y="2400"/>
                </a:lnTo>
                <a:lnTo>
                  <a:pt x="1936" y="2256"/>
                </a:lnTo>
                <a:lnTo>
                  <a:pt x="1936" y="2288"/>
                </a:lnTo>
                <a:lnTo>
                  <a:pt x="1936" y="2472"/>
                </a:lnTo>
                <a:lnTo>
                  <a:pt x="1936" y="2328"/>
                </a:lnTo>
                <a:lnTo>
                  <a:pt x="1936" y="2544"/>
                </a:lnTo>
                <a:lnTo>
                  <a:pt x="1936" y="3600"/>
                </a:lnTo>
                <a:lnTo>
                  <a:pt x="1936" y="2728"/>
                </a:lnTo>
                <a:lnTo>
                  <a:pt x="1936" y="2432"/>
                </a:lnTo>
                <a:lnTo>
                  <a:pt x="1936" y="2328"/>
                </a:lnTo>
                <a:lnTo>
                  <a:pt x="1936" y="2912"/>
                </a:lnTo>
                <a:lnTo>
                  <a:pt x="1936" y="2800"/>
                </a:lnTo>
                <a:lnTo>
                  <a:pt x="1936" y="2728"/>
                </a:lnTo>
                <a:lnTo>
                  <a:pt x="1936" y="2688"/>
                </a:lnTo>
                <a:lnTo>
                  <a:pt x="1936" y="3816"/>
                </a:lnTo>
                <a:lnTo>
                  <a:pt x="1936" y="4112"/>
                </a:lnTo>
                <a:lnTo>
                  <a:pt x="1936" y="45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4" name="TextBox 3"/>
          <p:cNvSpPr txBox="1"/>
          <p:nvPr/>
        </p:nvSpPr>
        <p:spPr>
          <a:xfrm>
            <a:off x="2000450" y="599330"/>
            <a:ext cx="8146759" cy="400110"/>
          </a:xfrm>
          <a:prstGeom prst="rect">
            <a:avLst/>
          </a:prstGeom>
          <a:noFill/>
        </p:spPr>
        <p:txBody>
          <a:bodyPr wrap="square" rtlCol="0">
            <a:spAutoFit/>
          </a:bodyPr>
          <a:lstStyle/>
          <a:p>
            <a:pPr lvl="1"/>
            <a:r>
              <a:rPr lang="en-CA" sz="2000" b="1" dirty="0">
                <a:solidFill>
                  <a:srgbClr val="008000"/>
                </a:solidFill>
              </a:rPr>
              <a:t>Zooming in time: </a:t>
            </a:r>
            <a:r>
              <a:rPr lang="en-CA" dirty="0" smtClean="0">
                <a:solidFill>
                  <a:srgbClr val="008000"/>
                </a:solidFill>
              </a:rPr>
              <a:t>Benthic </a:t>
            </a:r>
            <a:r>
              <a:rPr lang="en-CA" dirty="0" err="1" smtClean="0">
                <a:solidFill>
                  <a:srgbClr val="008000"/>
                </a:solidFill>
              </a:rPr>
              <a:t>Paleoindicators</a:t>
            </a:r>
            <a:endParaRPr lang="en-CA" sz="2400" dirty="0">
              <a:solidFill>
                <a:srgbClr val="008000"/>
              </a:solidFill>
            </a:endParaRPr>
          </a:p>
        </p:txBody>
      </p:sp>
      <p:sp>
        <p:nvSpPr>
          <p:cNvPr id="232" name="TextBox 231"/>
          <p:cNvSpPr txBox="1"/>
          <p:nvPr/>
        </p:nvSpPr>
        <p:spPr>
          <a:xfrm>
            <a:off x="696446" y="23516"/>
            <a:ext cx="8336212" cy="523220"/>
          </a:xfrm>
          <a:prstGeom prst="rect">
            <a:avLst/>
          </a:prstGeom>
          <a:noFill/>
          <a:ln>
            <a:solidFill>
              <a:srgbClr val="FF0000"/>
            </a:solidFill>
          </a:ln>
        </p:spPr>
        <p:txBody>
          <a:bodyPr wrap="none" rtlCol="0">
            <a:spAutoFit/>
          </a:bodyPr>
          <a:lstStyle/>
          <a:p>
            <a:r>
              <a:rPr lang="en-US" sz="2800" dirty="0" smtClean="0">
                <a:solidFill>
                  <a:srgbClr val="FF0000"/>
                </a:solidFill>
              </a:rPr>
              <a:t>A voyage through scales: Time, 0.001s </a:t>
            </a:r>
            <a:r>
              <a:rPr lang="mr-IN" sz="2800" dirty="0" smtClean="0">
                <a:solidFill>
                  <a:srgbClr val="FF0000"/>
                </a:solidFill>
              </a:rPr>
              <a:t>–</a:t>
            </a:r>
            <a:r>
              <a:rPr lang="en-US" sz="2800" dirty="0" smtClean="0">
                <a:solidFill>
                  <a:srgbClr val="FF0000"/>
                </a:solidFill>
              </a:rPr>
              <a:t> 4.5 billion years</a:t>
            </a:r>
            <a:endParaRPr lang="en-US" sz="2800" dirty="0">
              <a:solidFill>
                <a:srgbClr val="FF0000"/>
              </a:solidFill>
            </a:endParaRPr>
          </a:p>
        </p:txBody>
      </p:sp>
    </p:spTree>
    <p:extLst>
      <p:ext uri="{BB962C8B-B14F-4D97-AF65-F5344CB8AC3E}">
        <p14:creationId xmlns:p14="http://schemas.microsoft.com/office/powerpoint/2010/main" val="2504539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7"/>
          <p:cNvSpPr txBox="1">
            <a:spLocks noChangeArrowheads="1"/>
          </p:cNvSpPr>
          <p:nvPr/>
        </p:nvSpPr>
        <p:spPr bwMode="auto">
          <a:xfrm>
            <a:off x="1717683" y="55591"/>
            <a:ext cx="6126797" cy="46166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0000"/>
                </a:solidFill>
              </a:rPr>
              <a:t>Montreal Temperatures at increasing resolution</a:t>
            </a:r>
          </a:p>
        </p:txBody>
      </p:sp>
      <p:grpSp>
        <p:nvGrpSpPr>
          <p:cNvPr id="29698" name="Group 1"/>
          <p:cNvGrpSpPr>
            <a:grpSpLocks/>
          </p:cNvGrpSpPr>
          <p:nvPr/>
        </p:nvGrpSpPr>
        <p:grpSpPr bwMode="auto">
          <a:xfrm>
            <a:off x="57193" y="395288"/>
            <a:ext cx="8409489" cy="7556500"/>
            <a:chOff x="-87313" y="385763"/>
            <a:chExt cx="4598988" cy="6458160"/>
          </a:xfrm>
        </p:grpSpPr>
        <p:sp>
          <p:nvSpPr>
            <p:cNvPr id="29703" name="Rectangle 52"/>
            <p:cNvSpPr>
              <a:spLocks noChangeArrowheads="1"/>
            </p:cNvSpPr>
            <p:nvPr/>
          </p:nvSpPr>
          <p:spPr bwMode="auto">
            <a:xfrm>
              <a:off x="208759" y="1484313"/>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04" name="Rectangle 53"/>
            <p:cNvSpPr>
              <a:spLocks noChangeArrowheads="1"/>
            </p:cNvSpPr>
            <p:nvPr/>
          </p:nvSpPr>
          <p:spPr bwMode="auto">
            <a:xfrm>
              <a:off x="242888" y="1489075"/>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25</a:t>
              </a:r>
              <a:endParaRPr lang="en-US" sz="19900"/>
            </a:p>
          </p:txBody>
        </p:sp>
        <p:grpSp>
          <p:nvGrpSpPr>
            <p:cNvPr id="29705" name="Group 8"/>
            <p:cNvGrpSpPr>
              <a:grpSpLocks/>
            </p:cNvGrpSpPr>
            <p:nvPr/>
          </p:nvGrpSpPr>
          <p:grpSpPr bwMode="auto">
            <a:xfrm>
              <a:off x="208759" y="473075"/>
              <a:ext cx="4302916" cy="1036638"/>
              <a:chOff x="208077" y="549231"/>
              <a:chExt cx="4303172" cy="1037080"/>
            </a:xfrm>
          </p:grpSpPr>
          <p:sp>
            <p:nvSpPr>
              <p:cNvPr id="29961" name="Freeform 5"/>
              <p:cNvSpPr>
                <a:spLocks/>
              </p:cNvSpPr>
              <p:nvPr/>
            </p:nvSpPr>
            <p:spPr bwMode="auto">
              <a:xfrm>
                <a:off x="388022" y="817612"/>
                <a:ext cx="4037000" cy="299858"/>
              </a:xfrm>
              <a:custGeom>
                <a:avLst/>
                <a:gdLst>
                  <a:gd name="T0" fmla="*/ 2147483647 w 1030"/>
                  <a:gd name="T1" fmla="*/ 2147483647 h 181"/>
                  <a:gd name="T2" fmla="*/ 2147483647 w 1030"/>
                  <a:gd name="T3" fmla="*/ 2147483647 h 181"/>
                  <a:gd name="T4" fmla="*/ 2147483647 w 1030"/>
                  <a:gd name="T5" fmla="*/ 2147483647 h 181"/>
                  <a:gd name="T6" fmla="*/ 2147483647 w 1030"/>
                  <a:gd name="T7" fmla="*/ 2147483647 h 181"/>
                  <a:gd name="T8" fmla="*/ 2147483647 w 1030"/>
                  <a:gd name="T9" fmla="*/ 2147483647 h 181"/>
                  <a:gd name="T10" fmla="*/ 2147483647 w 1030"/>
                  <a:gd name="T11" fmla="*/ 2147483647 h 181"/>
                  <a:gd name="T12" fmla="*/ 2147483647 w 1030"/>
                  <a:gd name="T13" fmla="*/ 2147483647 h 181"/>
                  <a:gd name="T14" fmla="*/ 2147483647 w 1030"/>
                  <a:gd name="T15" fmla="*/ 2147483647 h 181"/>
                  <a:gd name="T16" fmla="*/ 2147483647 w 1030"/>
                  <a:gd name="T17" fmla="*/ 2147483647 h 181"/>
                  <a:gd name="T18" fmla="*/ 2147483647 w 1030"/>
                  <a:gd name="T19" fmla="*/ 2147483647 h 181"/>
                  <a:gd name="T20" fmla="*/ 2147483647 w 1030"/>
                  <a:gd name="T21" fmla="*/ 2147483647 h 181"/>
                  <a:gd name="T22" fmla="*/ 2147483647 w 1030"/>
                  <a:gd name="T23" fmla="*/ 2147483647 h 181"/>
                  <a:gd name="T24" fmla="*/ 2147483647 w 1030"/>
                  <a:gd name="T25" fmla="*/ 2147483647 h 181"/>
                  <a:gd name="T26" fmla="*/ 2147483647 w 1030"/>
                  <a:gd name="T27" fmla="*/ 2147483647 h 181"/>
                  <a:gd name="T28" fmla="*/ 2147483647 w 1030"/>
                  <a:gd name="T29" fmla="*/ 2147483647 h 181"/>
                  <a:gd name="T30" fmla="*/ 2147483647 w 1030"/>
                  <a:gd name="T31" fmla="*/ 2147483647 h 181"/>
                  <a:gd name="T32" fmla="*/ 2147483647 w 1030"/>
                  <a:gd name="T33" fmla="*/ 2147483647 h 181"/>
                  <a:gd name="T34" fmla="*/ 2147483647 w 1030"/>
                  <a:gd name="T35" fmla="*/ 2147483647 h 181"/>
                  <a:gd name="T36" fmla="*/ 2147483647 w 1030"/>
                  <a:gd name="T37" fmla="*/ 2147483647 h 181"/>
                  <a:gd name="T38" fmla="*/ 2147483647 w 1030"/>
                  <a:gd name="T39" fmla="*/ 2147483647 h 181"/>
                  <a:gd name="T40" fmla="*/ 2147483647 w 1030"/>
                  <a:gd name="T41" fmla="*/ 2147483647 h 181"/>
                  <a:gd name="T42" fmla="*/ 2147483647 w 1030"/>
                  <a:gd name="T43" fmla="*/ 2147483647 h 181"/>
                  <a:gd name="T44" fmla="*/ 2147483647 w 1030"/>
                  <a:gd name="T45" fmla="*/ 2147483647 h 181"/>
                  <a:gd name="T46" fmla="*/ 2147483647 w 1030"/>
                  <a:gd name="T47" fmla="*/ 2147483647 h 181"/>
                  <a:gd name="T48" fmla="*/ 2147483647 w 1030"/>
                  <a:gd name="T49" fmla="*/ 2147483647 h 181"/>
                  <a:gd name="T50" fmla="*/ 2147483647 w 1030"/>
                  <a:gd name="T51" fmla="*/ 2147483647 h 181"/>
                  <a:gd name="T52" fmla="*/ 2147483647 w 1030"/>
                  <a:gd name="T53" fmla="*/ 2147483647 h 181"/>
                  <a:gd name="T54" fmla="*/ 2147483647 w 1030"/>
                  <a:gd name="T55" fmla="*/ 2147483647 h 181"/>
                  <a:gd name="T56" fmla="*/ 2147483647 w 1030"/>
                  <a:gd name="T57" fmla="*/ 2147483647 h 181"/>
                  <a:gd name="T58" fmla="*/ 2147483647 w 1030"/>
                  <a:gd name="T59" fmla="*/ 2147483647 h 181"/>
                  <a:gd name="T60" fmla="*/ 2147483647 w 1030"/>
                  <a:gd name="T61" fmla="*/ 2147483647 h 181"/>
                  <a:gd name="T62" fmla="*/ 2147483647 w 1030"/>
                  <a:gd name="T63" fmla="*/ 2147483647 h 181"/>
                  <a:gd name="T64" fmla="*/ 2147483647 w 1030"/>
                  <a:gd name="T65" fmla="*/ 2147483647 h 181"/>
                  <a:gd name="T66" fmla="*/ 2147483647 w 1030"/>
                  <a:gd name="T67" fmla="*/ 2147483647 h 181"/>
                  <a:gd name="T68" fmla="*/ 2147483647 w 1030"/>
                  <a:gd name="T69" fmla="*/ 2147483647 h 181"/>
                  <a:gd name="T70" fmla="*/ 2147483647 w 1030"/>
                  <a:gd name="T71" fmla="*/ 2147483647 h 181"/>
                  <a:gd name="T72" fmla="*/ 2147483647 w 1030"/>
                  <a:gd name="T73" fmla="*/ 2147483647 h 181"/>
                  <a:gd name="T74" fmla="*/ 2147483647 w 1030"/>
                  <a:gd name="T75" fmla="*/ 2147483647 h 181"/>
                  <a:gd name="T76" fmla="*/ 2147483647 w 1030"/>
                  <a:gd name="T77" fmla="*/ 2147483647 h 181"/>
                  <a:gd name="T78" fmla="*/ 2147483647 w 1030"/>
                  <a:gd name="T79" fmla="*/ 2147483647 h 181"/>
                  <a:gd name="T80" fmla="*/ 2147483647 w 1030"/>
                  <a:gd name="T81" fmla="*/ 2147483647 h 181"/>
                  <a:gd name="T82" fmla="*/ 2147483647 w 1030"/>
                  <a:gd name="T83" fmla="*/ 2147483647 h 181"/>
                  <a:gd name="T84" fmla="*/ 2147483647 w 1030"/>
                  <a:gd name="T85" fmla="*/ 2147483647 h 181"/>
                  <a:gd name="T86" fmla="*/ 2147483647 w 1030"/>
                  <a:gd name="T87" fmla="*/ 2147483647 h 181"/>
                  <a:gd name="T88" fmla="*/ 2147483647 w 1030"/>
                  <a:gd name="T89" fmla="*/ 2147483647 h 181"/>
                  <a:gd name="T90" fmla="*/ 2147483647 w 1030"/>
                  <a:gd name="T91" fmla="*/ 2147483647 h 181"/>
                  <a:gd name="T92" fmla="*/ 2147483647 w 1030"/>
                  <a:gd name="T93" fmla="*/ 2147483647 h 181"/>
                  <a:gd name="T94" fmla="*/ 2147483647 w 1030"/>
                  <a:gd name="T95" fmla="*/ 2147483647 h 181"/>
                  <a:gd name="T96" fmla="*/ 2147483647 w 1030"/>
                  <a:gd name="T97" fmla="*/ 2147483647 h 181"/>
                  <a:gd name="T98" fmla="*/ 2147483647 w 1030"/>
                  <a:gd name="T99" fmla="*/ 2147483647 h 181"/>
                  <a:gd name="T100" fmla="*/ 2147483647 w 1030"/>
                  <a:gd name="T101" fmla="*/ 2147483647 h 181"/>
                  <a:gd name="T102" fmla="*/ 2147483647 w 1030"/>
                  <a:gd name="T103" fmla="*/ 2147483647 h 181"/>
                  <a:gd name="T104" fmla="*/ 2147483647 w 1030"/>
                  <a:gd name="T105" fmla="*/ 2147483647 h 181"/>
                  <a:gd name="T106" fmla="*/ 2147483647 w 1030"/>
                  <a:gd name="T107" fmla="*/ 2147483647 h 181"/>
                  <a:gd name="T108" fmla="*/ 2147483647 w 1030"/>
                  <a:gd name="T109" fmla="*/ 2147483647 h 181"/>
                  <a:gd name="T110" fmla="*/ 2147483647 w 1030"/>
                  <a:gd name="T111" fmla="*/ 2147483647 h 181"/>
                  <a:gd name="T112" fmla="*/ 2147483647 w 1030"/>
                  <a:gd name="T113" fmla="*/ 2147483647 h 181"/>
                  <a:gd name="T114" fmla="*/ 2147483647 w 1030"/>
                  <a:gd name="T115" fmla="*/ 2147483647 h 181"/>
                  <a:gd name="T116" fmla="*/ 2147483647 w 1030"/>
                  <a:gd name="T117" fmla="*/ 2147483647 h 181"/>
                  <a:gd name="T118" fmla="*/ 2147483647 w 1030"/>
                  <a:gd name="T119" fmla="*/ 2147483647 h 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0" h="181">
                    <a:moveTo>
                      <a:pt x="0" y="53"/>
                    </a:moveTo>
                    <a:lnTo>
                      <a:pt x="2" y="112"/>
                    </a:lnTo>
                    <a:lnTo>
                      <a:pt x="2" y="107"/>
                    </a:lnTo>
                    <a:lnTo>
                      <a:pt x="5" y="85"/>
                    </a:lnTo>
                    <a:lnTo>
                      <a:pt x="8" y="37"/>
                    </a:lnTo>
                    <a:lnTo>
                      <a:pt x="8" y="69"/>
                    </a:lnTo>
                    <a:lnTo>
                      <a:pt x="10" y="80"/>
                    </a:lnTo>
                    <a:lnTo>
                      <a:pt x="10" y="77"/>
                    </a:lnTo>
                    <a:lnTo>
                      <a:pt x="13" y="112"/>
                    </a:lnTo>
                    <a:lnTo>
                      <a:pt x="13" y="109"/>
                    </a:lnTo>
                    <a:lnTo>
                      <a:pt x="16" y="72"/>
                    </a:lnTo>
                    <a:lnTo>
                      <a:pt x="18" y="104"/>
                    </a:lnTo>
                    <a:lnTo>
                      <a:pt x="18" y="53"/>
                    </a:lnTo>
                    <a:lnTo>
                      <a:pt x="21" y="93"/>
                    </a:lnTo>
                    <a:lnTo>
                      <a:pt x="21" y="91"/>
                    </a:lnTo>
                    <a:lnTo>
                      <a:pt x="24" y="99"/>
                    </a:lnTo>
                    <a:lnTo>
                      <a:pt x="24" y="117"/>
                    </a:lnTo>
                    <a:lnTo>
                      <a:pt x="26" y="61"/>
                    </a:lnTo>
                    <a:lnTo>
                      <a:pt x="26" y="115"/>
                    </a:lnTo>
                    <a:lnTo>
                      <a:pt x="29" y="99"/>
                    </a:lnTo>
                    <a:lnTo>
                      <a:pt x="29" y="141"/>
                    </a:lnTo>
                    <a:lnTo>
                      <a:pt x="32" y="128"/>
                    </a:lnTo>
                    <a:lnTo>
                      <a:pt x="32" y="99"/>
                    </a:lnTo>
                    <a:lnTo>
                      <a:pt x="34" y="101"/>
                    </a:lnTo>
                    <a:lnTo>
                      <a:pt x="37" y="91"/>
                    </a:lnTo>
                    <a:lnTo>
                      <a:pt x="37" y="48"/>
                    </a:lnTo>
                    <a:lnTo>
                      <a:pt x="40" y="115"/>
                    </a:lnTo>
                    <a:lnTo>
                      <a:pt x="40" y="35"/>
                    </a:lnTo>
                    <a:lnTo>
                      <a:pt x="42" y="125"/>
                    </a:lnTo>
                    <a:lnTo>
                      <a:pt x="42" y="152"/>
                    </a:lnTo>
                    <a:lnTo>
                      <a:pt x="45" y="144"/>
                    </a:lnTo>
                    <a:lnTo>
                      <a:pt x="45" y="77"/>
                    </a:lnTo>
                    <a:lnTo>
                      <a:pt x="48" y="51"/>
                    </a:lnTo>
                    <a:lnTo>
                      <a:pt x="48" y="59"/>
                    </a:lnTo>
                    <a:lnTo>
                      <a:pt x="50" y="45"/>
                    </a:lnTo>
                    <a:lnTo>
                      <a:pt x="50" y="59"/>
                    </a:lnTo>
                    <a:lnTo>
                      <a:pt x="53" y="19"/>
                    </a:lnTo>
                    <a:lnTo>
                      <a:pt x="56" y="51"/>
                    </a:lnTo>
                    <a:lnTo>
                      <a:pt x="56" y="64"/>
                    </a:lnTo>
                    <a:lnTo>
                      <a:pt x="58" y="96"/>
                    </a:lnTo>
                    <a:lnTo>
                      <a:pt x="58" y="136"/>
                    </a:lnTo>
                    <a:lnTo>
                      <a:pt x="61" y="56"/>
                    </a:lnTo>
                    <a:lnTo>
                      <a:pt x="61" y="37"/>
                    </a:lnTo>
                    <a:lnTo>
                      <a:pt x="64" y="40"/>
                    </a:lnTo>
                    <a:lnTo>
                      <a:pt x="64" y="11"/>
                    </a:lnTo>
                    <a:lnTo>
                      <a:pt x="66" y="43"/>
                    </a:lnTo>
                    <a:lnTo>
                      <a:pt x="66" y="24"/>
                    </a:lnTo>
                    <a:lnTo>
                      <a:pt x="69" y="64"/>
                    </a:lnTo>
                    <a:lnTo>
                      <a:pt x="69" y="61"/>
                    </a:lnTo>
                    <a:lnTo>
                      <a:pt x="72" y="69"/>
                    </a:lnTo>
                    <a:lnTo>
                      <a:pt x="74" y="123"/>
                    </a:lnTo>
                    <a:lnTo>
                      <a:pt x="74" y="93"/>
                    </a:lnTo>
                    <a:lnTo>
                      <a:pt x="77" y="88"/>
                    </a:lnTo>
                    <a:lnTo>
                      <a:pt x="77" y="48"/>
                    </a:lnTo>
                    <a:lnTo>
                      <a:pt x="79" y="19"/>
                    </a:lnTo>
                    <a:lnTo>
                      <a:pt x="79" y="80"/>
                    </a:lnTo>
                    <a:lnTo>
                      <a:pt x="82" y="91"/>
                    </a:lnTo>
                    <a:lnTo>
                      <a:pt x="82" y="120"/>
                    </a:lnTo>
                    <a:lnTo>
                      <a:pt x="85" y="125"/>
                    </a:lnTo>
                    <a:lnTo>
                      <a:pt x="85" y="77"/>
                    </a:lnTo>
                    <a:lnTo>
                      <a:pt x="87" y="75"/>
                    </a:lnTo>
                    <a:lnTo>
                      <a:pt x="87" y="144"/>
                    </a:lnTo>
                    <a:lnTo>
                      <a:pt x="90" y="117"/>
                    </a:lnTo>
                    <a:lnTo>
                      <a:pt x="93" y="77"/>
                    </a:lnTo>
                    <a:lnTo>
                      <a:pt x="93" y="64"/>
                    </a:lnTo>
                    <a:lnTo>
                      <a:pt x="95" y="112"/>
                    </a:lnTo>
                    <a:lnTo>
                      <a:pt x="95" y="109"/>
                    </a:lnTo>
                    <a:lnTo>
                      <a:pt x="98" y="61"/>
                    </a:lnTo>
                    <a:lnTo>
                      <a:pt x="98" y="69"/>
                    </a:lnTo>
                    <a:lnTo>
                      <a:pt x="101" y="48"/>
                    </a:lnTo>
                    <a:lnTo>
                      <a:pt x="101" y="61"/>
                    </a:lnTo>
                    <a:lnTo>
                      <a:pt x="103" y="91"/>
                    </a:lnTo>
                    <a:lnTo>
                      <a:pt x="103" y="123"/>
                    </a:lnTo>
                    <a:lnTo>
                      <a:pt x="106" y="152"/>
                    </a:lnTo>
                    <a:lnTo>
                      <a:pt x="106" y="56"/>
                    </a:lnTo>
                    <a:lnTo>
                      <a:pt x="109" y="75"/>
                    </a:lnTo>
                    <a:lnTo>
                      <a:pt x="111" y="93"/>
                    </a:lnTo>
                    <a:lnTo>
                      <a:pt x="111" y="19"/>
                    </a:lnTo>
                    <a:lnTo>
                      <a:pt x="114" y="37"/>
                    </a:lnTo>
                    <a:lnTo>
                      <a:pt x="114" y="64"/>
                    </a:lnTo>
                    <a:lnTo>
                      <a:pt x="117" y="80"/>
                    </a:lnTo>
                    <a:lnTo>
                      <a:pt x="117" y="83"/>
                    </a:lnTo>
                    <a:lnTo>
                      <a:pt x="119" y="104"/>
                    </a:lnTo>
                    <a:lnTo>
                      <a:pt x="119" y="80"/>
                    </a:lnTo>
                    <a:lnTo>
                      <a:pt x="122" y="37"/>
                    </a:lnTo>
                    <a:lnTo>
                      <a:pt x="122" y="67"/>
                    </a:lnTo>
                    <a:lnTo>
                      <a:pt x="125" y="91"/>
                    </a:lnTo>
                    <a:lnTo>
                      <a:pt x="125" y="77"/>
                    </a:lnTo>
                    <a:lnTo>
                      <a:pt x="127" y="120"/>
                    </a:lnTo>
                    <a:lnTo>
                      <a:pt x="130" y="125"/>
                    </a:lnTo>
                    <a:lnTo>
                      <a:pt x="130" y="77"/>
                    </a:lnTo>
                    <a:lnTo>
                      <a:pt x="133" y="117"/>
                    </a:lnTo>
                    <a:lnTo>
                      <a:pt x="133" y="45"/>
                    </a:lnTo>
                    <a:lnTo>
                      <a:pt x="135" y="101"/>
                    </a:lnTo>
                    <a:lnTo>
                      <a:pt x="135" y="75"/>
                    </a:lnTo>
                    <a:lnTo>
                      <a:pt x="138" y="69"/>
                    </a:lnTo>
                    <a:lnTo>
                      <a:pt x="138" y="96"/>
                    </a:lnTo>
                    <a:lnTo>
                      <a:pt x="141" y="67"/>
                    </a:lnTo>
                    <a:lnTo>
                      <a:pt x="141" y="19"/>
                    </a:lnTo>
                    <a:lnTo>
                      <a:pt x="143" y="69"/>
                    </a:lnTo>
                    <a:lnTo>
                      <a:pt x="146" y="85"/>
                    </a:lnTo>
                    <a:lnTo>
                      <a:pt x="149" y="133"/>
                    </a:lnTo>
                    <a:lnTo>
                      <a:pt x="149" y="67"/>
                    </a:lnTo>
                    <a:lnTo>
                      <a:pt x="151" y="40"/>
                    </a:lnTo>
                    <a:lnTo>
                      <a:pt x="151" y="80"/>
                    </a:lnTo>
                    <a:lnTo>
                      <a:pt x="154" y="91"/>
                    </a:lnTo>
                    <a:lnTo>
                      <a:pt x="154" y="80"/>
                    </a:lnTo>
                    <a:lnTo>
                      <a:pt x="157" y="27"/>
                    </a:lnTo>
                    <a:lnTo>
                      <a:pt x="157" y="99"/>
                    </a:lnTo>
                    <a:lnTo>
                      <a:pt x="159" y="109"/>
                    </a:lnTo>
                    <a:lnTo>
                      <a:pt x="159" y="88"/>
                    </a:lnTo>
                    <a:lnTo>
                      <a:pt x="162" y="99"/>
                    </a:lnTo>
                    <a:lnTo>
                      <a:pt x="162" y="101"/>
                    </a:lnTo>
                    <a:lnTo>
                      <a:pt x="165" y="88"/>
                    </a:lnTo>
                    <a:lnTo>
                      <a:pt x="167" y="91"/>
                    </a:lnTo>
                    <a:lnTo>
                      <a:pt x="167" y="80"/>
                    </a:lnTo>
                    <a:lnTo>
                      <a:pt x="170" y="88"/>
                    </a:lnTo>
                    <a:lnTo>
                      <a:pt x="170" y="91"/>
                    </a:lnTo>
                    <a:lnTo>
                      <a:pt x="173" y="67"/>
                    </a:lnTo>
                    <a:lnTo>
                      <a:pt x="173" y="75"/>
                    </a:lnTo>
                    <a:lnTo>
                      <a:pt x="175" y="48"/>
                    </a:lnTo>
                    <a:lnTo>
                      <a:pt x="175" y="64"/>
                    </a:lnTo>
                    <a:lnTo>
                      <a:pt x="178" y="109"/>
                    </a:lnTo>
                    <a:lnTo>
                      <a:pt x="178" y="93"/>
                    </a:lnTo>
                    <a:lnTo>
                      <a:pt x="181" y="117"/>
                    </a:lnTo>
                    <a:lnTo>
                      <a:pt x="181" y="53"/>
                    </a:lnTo>
                    <a:lnTo>
                      <a:pt x="183" y="83"/>
                    </a:lnTo>
                    <a:lnTo>
                      <a:pt x="186" y="88"/>
                    </a:lnTo>
                    <a:lnTo>
                      <a:pt x="186" y="53"/>
                    </a:lnTo>
                    <a:lnTo>
                      <a:pt x="189" y="91"/>
                    </a:lnTo>
                    <a:lnTo>
                      <a:pt x="189" y="37"/>
                    </a:lnTo>
                    <a:lnTo>
                      <a:pt x="191" y="69"/>
                    </a:lnTo>
                    <a:lnTo>
                      <a:pt x="191" y="85"/>
                    </a:lnTo>
                    <a:lnTo>
                      <a:pt x="194" y="56"/>
                    </a:lnTo>
                    <a:lnTo>
                      <a:pt x="194" y="53"/>
                    </a:lnTo>
                    <a:lnTo>
                      <a:pt x="197" y="88"/>
                    </a:lnTo>
                    <a:lnTo>
                      <a:pt x="197" y="96"/>
                    </a:lnTo>
                    <a:lnTo>
                      <a:pt x="199" y="64"/>
                    </a:lnTo>
                    <a:lnTo>
                      <a:pt x="199" y="80"/>
                    </a:lnTo>
                    <a:lnTo>
                      <a:pt x="202" y="35"/>
                    </a:lnTo>
                    <a:lnTo>
                      <a:pt x="205" y="77"/>
                    </a:lnTo>
                    <a:lnTo>
                      <a:pt x="205" y="59"/>
                    </a:lnTo>
                    <a:lnTo>
                      <a:pt x="207" y="48"/>
                    </a:lnTo>
                    <a:lnTo>
                      <a:pt x="207" y="85"/>
                    </a:lnTo>
                    <a:lnTo>
                      <a:pt x="210" y="101"/>
                    </a:lnTo>
                    <a:lnTo>
                      <a:pt x="210" y="99"/>
                    </a:lnTo>
                    <a:lnTo>
                      <a:pt x="213" y="101"/>
                    </a:lnTo>
                    <a:lnTo>
                      <a:pt x="213" y="80"/>
                    </a:lnTo>
                    <a:lnTo>
                      <a:pt x="215" y="64"/>
                    </a:lnTo>
                    <a:lnTo>
                      <a:pt x="215" y="61"/>
                    </a:lnTo>
                    <a:lnTo>
                      <a:pt x="218" y="112"/>
                    </a:lnTo>
                    <a:lnTo>
                      <a:pt x="218" y="96"/>
                    </a:lnTo>
                    <a:lnTo>
                      <a:pt x="221" y="53"/>
                    </a:lnTo>
                    <a:lnTo>
                      <a:pt x="223" y="53"/>
                    </a:lnTo>
                    <a:lnTo>
                      <a:pt x="223" y="88"/>
                    </a:lnTo>
                    <a:lnTo>
                      <a:pt x="226" y="91"/>
                    </a:lnTo>
                    <a:lnTo>
                      <a:pt x="226" y="75"/>
                    </a:lnTo>
                    <a:lnTo>
                      <a:pt x="229" y="72"/>
                    </a:lnTo>
                    <a:lnTo>
                      <a:pt x="229" y="85"/>
                    </a:lnTo>
                    <a:lnTo>
                      <a:pt x="231" y="104"/>
                    </a:lnTo>
                    <a:lnTo>
                      <a:pt x="231" y="51"/>
                    </a:lnTo>
                    <a:lnTo>
                      <a:pt x="234" y="99"/>
                    </a:lnTo>
                    <a:lnTo>
                      <a:pt x="234" y="109"/>
                    </a:lnTo>
                    <a:lnTo>
                      <a:pt x="237" y="107"/>
                    </a:lnTo>
                    <a:lnTo>
                      <a:pt x="237" y="72"/>
                    </a:lnTo>
                    <a:lnTo>
                      <a:pt x="239" y="53"/>
                    </a:lnTo>
                    <a:lnTo>
                      <a:pt x="242" y="32"/>
                    </a:lnTo>
                    <a:lnTo>
                      <a:pt x="242" y="75"/>
                    </a:lnTo>
                    <a:lnTo>
                      <a:pt x="245" y="83"/>
                    </a:lnTo>
                    <a:lnTo>
                      <a:pt x="245" y="149"/>
                    </a:lnTo>
                    <a:lnTo>
                      <a:pt x="247" y="133"/>
                    </a:lnTo>
                    <a:lnTo>
                      <a:pt x="247" y="69"/>
                    </a:lnTo>
                    <a:lnTo>
                      <a:pt x="250" y="45"/>
                    </a:lnTo>
                    <a:lnTo>
                      <a:pt x="250" y="88"/>
                    </a:lnTo>
                    <a:lnTo>
                      <a:pt x="253" y="115"/>
                    </a:lnTo>
                    <a:lnTo>
                      <a:pt x="253" y="101"/>
                    </a:lnTo>
                    <a:lnTo>
                      <a:pt x="255" y="77"/>
                    </a:lnTo>
                    <a:lnTo>
                      <a:pt x="255" y="83"/>
                    </a:lnTo>
                    <a:lnTo>
                      <a:pt x="258" y="88"/>
                    </a:lnTo>
                    <a:lnTo>
                      <a:pt x="261" y="117"/>
                    </a:lnTo>
                    <a:lnTo>
                      <a:pt x="261" y="51"/>
                    </a:lnTo>
                    <a:lnTo>
                      <a:pt x="263" y="93"/>
                    </a:lnTo>
                    <a:lnTo>
                      <a:pt x="263" y="72"/>
                    </a:lnTo>
                    <a:lnTo>
                      <a:pt x="266" y="53"/>
                    </a:lnTo>
                    <a:lnTo>
                      <a:pt x="266" y="43"/>
                    </a:lnTo>
                    <a:lnTo>
                      <a:pt x="269" y="48"/>
                    </a:lnTo>
                    <a:lnTo>
                      <a:pt x="269" y="104"/>
                    </a:lnTo>
                    <a:lnTo>
                      <a:pt x="271" y="104"/>
                    </a:lnTo>
                    <a:lnTo>
                      <a:pt x="271" y="93"/>
                    </a:lnTo>
                    <a:lnTo>
                      <a:pt x="274" y="104"/>
                    </a:lnTo>
                    <a:lnTo>
                      <a:pt x="274" y="88"/>
                    </a:lnTo>
                    <a:lnTo>
                      <a:pt x="277" y="77"/>
                    </a:lnTo>
                    <a:lnTo>
                      <a:pt x="279" y="96"/>
                    </a:lnTo>
                    <a:lnTo>
                      <a:pt x="279" y="51"/>
                    </a:lnTo>
                    <a:lnTo>
                      <a:pt x="282" y="72"/>
                    </a:lnTo>
                    <a:lnTo>
                      <a:pt x="282" y="75"/>
                    </a:lnTo>
                    <a:lnTo>
                      <a:pt x="285" y="40"/>
                    </a:lnTo>
                    <a:lnTo>
                      <a:pt x="285" y="107"/>
                    </a:lnTo>
                    <a:lnTo>
                      <a:pt x="287" y="123"/>
                    </a:lnTo>
                    <a:lnTo>
                      <a:pt x="287" y="96"/>
                    </a:lnTo>
                    <a:lnTo>
                      <a:pt x="290" y="77"/>
                    </a:lnTo>
                    <a:lnTo>
                      <a:pt x="293" y="53"/>
                    </a:lnTo>
                    <a:lnTo>
                      <a:pt x="293" y="96"/>
                    </a:lnTo>
                    <a:lnTo>
                      <a:pt x="295" y="93"/>
                    </a:lnTo>
                    <a:lnTo>
                      <a:pt x="298" y="88"/>
                    </a:lnTo>
                    <a:lnTo>
                      <a:pt x="298" y="109"/>
                    </a:lnTo>
                    <a:lnTo>
                      <a:pt x="301" y="72"/>
                    </a:lnTo>
                    <a:lnTo>
                      <a:pt x="301" y="69"/>
                    </a:lnTo>
                    <a:lnTo>
                      <a:pt x="303" y="59"/>
                    </a:lnTo>
                    <a:lnTo>
                      <a:pt x="303" y="80"/>
                    </a:lnTo>
                    <a:lnTo>
                      <a:pt x="306" y="93"/>
                    </a:lnTo>
                    <a:lnTo>
                      <a:pt x="306" y="133"/>
                    </a:lnTo>
                    <a:lnTo>
                      <a:pt x="309" y="88"/>
                    </a:lnTo>
                    <a:lnTo>
                      <a:pt x="309" y="101"/>
                    </a:lnTo>
                    <a:lnTo>
                      <a:pt x="311" y="85"/>
                    </a:lnTo>
                    <a:lnTo>
                      <a:pt x="311" y="69"/>
                    </a:lnTo>
                    <a:lnTo>
                      <a:pt x="314" y="45"/>
                    </a:lnTo>
                    <a:lnTo>
                      <a:pt x="317" y="83"/>
                    </a:lnTo>
                    <a:lnTo>
                      <a:pt x="317" y="123"/>
                    </a:lnTo>
                    <a:lnTo>
                      <a:pt x="319" y="96"/>
                    </a:lnTo>
                    <a:lnTo>
                      <a:pt x="319" y="53"/>
                    </a:lnTo>
                    <a:lnTo>
                      <a:pt x="322" y="61"/>
                    </a:lnTo>
                    <a:lnTo>
                      <a:pt x="322" y="131"/>
                    </a:lnTo>
                    <a:lnTo>
                      <a:pt x="325" y="99"/>
                    </a:lnTo>
                    <a:lnTo>
                      <a:pt x="325" y="112"/>
                    </a:lnTo>
                    <a:lnTo>
                      <a:pt x="327" y="104"/>
                    </a:lnTo>
                    <a:lnTo>
                      <a:pt x="327" y="83"/>
                    </a:lnTo>
                    <a:lnTo>
                      <a:pt x="330" y="96"/>
                    </a:lnTo>
                    <a:lnTo>
                      <a:pt x="330" y="83"/>
                    </a:lnTo>
                    <a:lnTo>
                      <a:pt x="332" y="125"/>
                    </a:lnTo>
                    <a:lnTo>
                      <a:pt x="335" y="88"/>
                    </a:lnTo>
                    <a:lnTo>
                      <a:pt x="338" y="104"/>
                    </a:lnTo>
                    <a:lnTo>
                      <a:pt x="338" y="83"/>
                    </a:lnTo>
                    <a:lnTo>
                      <a:pt x="340" y="91"/>
                    </a:lnTo>
                    <a:lnTo>
                      <a:pt x="340" y="96"/>
                    </a:lnTo>
                    <a:lnTo>
                      <a:pt x="343" y="115"/>
                    </a:lnTo>
                    <a:lnTo>
                      <a:pt x="343" y="99"/>
                    </a:lnTo>
                    <a:lnTo>
                      <a:pt x="346" y="128"/>
                    </a:lnTo>
                    <a:lnTo>
                      <a:pt x="346" y="117"/>
                    </a:lnTo>
                    <a:lnTo>
                      <a:pt x="348" y="131"/>
                    </a:lnTo>
                    <a:lnTo>
                      <a:pt x="348" y="160"/>
                    </a:lnTo>
                    <a:lnTo>
                      <a:pt x="351" y="128"/>
                    </a:lnTo>
                    <a:lnTo>
                      <a:pt x="354" y="91"/>
                    </a:lnTo>
                    <a:lnTo>
                      <a:pt x="354" y="80"/>
                    </a:lnTo>
                    <a:lnTo>
                      <a:pt x="356" y="80"/>
                    </a:lnTo>
                    <a:lnTo>
                      <a:pt x="356" y="107"/>
                    </a:lnTo>
                    <a:lnTo>
                      <a:pt x="359" y="69"/>
                    </a:lnTo>
                    <a:lnTo>
                      <a:pt x="359" y="53"/>
                    </a:lnTo>
                    <a:lnTo>
                      <a:pt x="362" y="59"/>
                    </a:lnTo>
                    <a:lnTo>
                      <a:pt x="362" y="96"/>
                    </a:lnTo>
                    <a:lnTo>
                      <a:pt x="364" y="75"/>
                    </a:lnTo>
                    <a:lnTo>
                      <a:pt x="364" y="152"/>
                    </a:lnTo>
                    <a:lnTo>
                      <a:pt x="367" y="83"/>
                    </a:lnTo>
                    <a:lnTo>
                      <a:pt x="367" y="131"/>
                    </a:lnTo>
                    <a:lnTo>
                      <a:pt x="370" y="88"/>
                    </a:lnTo>
                    <a:lnTo>
                      <a:pt x="372" y="64"/>
                    </a:lnTo>
                    <a:lnTo>
                      <a:pt x="372" y="77"/>
                    </a:lnTo>
                    <a:lnTo>
                      <a:pt x="375" y="45"/>
                    </a:lnTo>
                    <a:lnTo>
                      <a:pt x="375" y="37"/>
                    </a:lnTo>
                    <a:lnTo>
                      <a:pt x="378" y="61"/>
                    </a:lnTo>
                    <a:lnTo>
                      <a:pt x="378" y="83"/>
                    </a:lnTo>
                    <a:lnTo>
                      <a:pt x="380" y="99"/>
                    </a:lnTo>
                    <a:lnTo>
                      <a:pt x="380" y="77"/>
                    </a:lnTo>
                    <a:lnTo>
                      <a:pt x="383" y="72"/>
                    </a:lnTo>
                    <a:lnTo>
                      <a:pt x="383" y="69"/>
                    </a:lnTo>
                    <a:lnTo>
                      <a:pt x="386" y="85"/>
                    </a:lnTo>
                    <a:lnTo>
                      <a:pt x="386" y="93"/>
                    </a:lnTo>
                    <a:lnTo>
                      <a:pt x="388" y="77"/>
                    </a:lnTo>
                    <a:lnTo>
                      <a:pt x="391" y="128"/>
                    </a:lnTo>
                    <a:lnTo>
                      <a:pt x="391" y="107"/>
                    </a:lnTo>
                    <a:lnTo>
                      <a:pt x="394" y="115"/>
                    </a:lnTo>
                    <a:lnTo>
                      <a:pt x="394" y="93"/>
                    </a:lnTo>
                    <a:lnTo>
                      <a:pt x="396" y="64"/>
                    </a:lnTo>
                    <a:lnTo>
                      <a:pt x="396" y="117"/>
                    </a:lnTo>
                    <a:lnTo>
                      <a:pt x="399" y="170"/>
                    </a:lnTo>
                    <a:lnTo>
                      <a:pt x="399" y="133"/>
                    </a:lnTo>
                    <a:lnTo>
                      <a:pt x="402" y="107"/>
                    </a:lnTo>
                    <a:lnTo>
                      <a:pt x="402" y="109"/>
                    </a:lnTo>
                    <a:lnTo>
                      <a:pt x="404" y="16"/>
                    </a:lnTo>
                    <a:lnTo>
                      <a:pt x="404" y="99"/>
                    </a:lnTo>
                    <a:lnTo>
                      <a:pt x="407" y="104"/>
                    </a:lnTo>
                    <a:lnTo>
                      <a:pt x="410" y="138"/>
                    </a:lnTo>
                    <a:lnTo>
                      <a:pt x="410" y="157"/>
                    </a:lnTo>
                    <a:lnTo>
                      <a:pt x="412" y="104"/>
                    </a:lnTo>
                    <a:lnTo>
                      <a:pt x="412" y="149"/>
                    </a:lnTo>
                    <a:lnTo>
                      <a:pt x="415" y="123"/>
                    </a:lnTo>
                    <a:lnTo>
                      <a:pt x="415" y="67"/>
                    </a:lnTo>
                    <a:lnTo>
                      <a:pt x="418" y="117"/>
                    </a:lnTo>
                    <a:lnTo>
                      <a:pt x="418" y="35"/>
                    </a:lnTo>
                    <a:lnTo>
                      <a:pt x="420" y="80"/>
                    </a:lnTo>
                    <a:lnTo>
                      <a:pt x="420" y="112"/>
                    </a:lnTo>
                    <a:lnTo>
                      <a:pt x="423" y="125"/>
                    </a:lnTo>
                    <a:lnTo>
                      <a:pt x="423" y="72"/>
                    </a:lnTo>
                    <a:lnTo>
                      <a:pt x="426" y="75"/>
                    </a:lnTo>
                    <a:lnTo>
                      <a:pt x="428" y="117"/>
                    </a:lnTo>
                    <a:lnTo>
                      <a:pt x="428" y="131"/>
                    </a:lnTo>
                    <a:lnTo>
                      <a:pt x="431" y="99"/>
                    </a:lnTo>
                    <a:lnTo>
                      <a:pt x="431" y="115"/>
                    </a:lnTo>
                    <a:lnTo>
                      <a:pt x="434" y="93"/>
                    </a:lnTo>
                    <a:lnTo>
                      <a:pt x="434" y="61"/>
                    </a:lnTo>
                    <a:lnTo>
                      <a:pt x="436" y="112"/>
                    </a:lnTo>
                    <a:lnTo>
                      <a:pt x="436" y="96"/>
                    </a:lnTo>
                    <a:lnTo>
                      <a:pt x="439" y="101"/>
                    </a:lnTo>
                    <a:lnTo>
                      <a:pt x="439" y="83"/>
                    </a:lnTo>
                    <a:lnTo>
                      <a:pt x="442" y="91"/>
                    </a:lnTo>
                    <a:lnTo>
                      <a:pt x="442" y="101"/>
                    </a:lnTo>
                    <a:lnTo>
                      <a:pt x="444" y="72"/>
                    </a:lnTo>
                    <a:lnTo>
                      <a:pt x="447" y="93"/>
                    </a:lnTo>
                    <a:lnTo>
                      <a:pt x="447" y="107"/>
                    </a:lnTo>
                    <a:lnTo>
                      <a:pt x="450" y="88"/>
                    </a:lnTo>
                    <a:lnTo>
                      <a:pt x="450" y="69"/>
                    </a:lnTo>
                    <a:lnTo>
                      <a:pt x="452" y="56"/>
                    </a:lnTo>
                    <a:lnTo>
                      <a:pt x="452" y="75"/>
                    </a:lnTo>
                    <a:lnTo>
                      <a:pt x="455" y="40"/>
                    </a:lnTo>
                    <a:lnTo>
                      <a:pt x="455" y="5"/>
                    </a:lnTo>
                    <a:lnTo>
                      <a:pt x="458" y="93"/>
                    </a:lnTo>
                    <a:lnTo>
                      <a:pt x="458" y="77"/>
                    </a:lnTo>
                    <a:lnTo>
                      <a:pt x="460" y="77"/>
                    </a:lnTo>
                    <a:lnTo>
                      <a:pt x="460" y="67"/>
                    </a:lnTo>
                    <a:lnTo>
                      <a:pt x="463" y="13"/>
                    </a:lnTo>
                    <a:lnTo>
                      <a:pt x="466" y="80"/>
                    </a:lnTo>
                    <a:lnTo>
                      <a:pt x="466" y="59"/>
                    </a:lnTo>
                    <a:lnTo>
                      <a:pt x="468" y="64"/>
                    </a:lnTo>
                    <a:lnTo>
                      <a:pt x="471" y="85"/>
                    </a:lnTo>
                    <a:lnTo>
                      <a:pt x="471" y="112"/>
                    </a:lnTo>
                    <a:lnTo>
                      <a:pt x="474" y="56"/>
                    </a:lnTo>
                    <a:lnTo>
                      <a:pt x="476" y="56"/>
                    </a:lnTo>
                    <a:lnTo>
                      <a:pt x="476" y="107"/>
                    </a:lnTo>
                    <a:lnTo>
                      <a:pt x="479" y="59"/>
                    </a:lnTo>
                    <a:lnTo>
                      <a:pt x="479" y="96"/>
                    </a:lnTo>
                    <a:lnTo>
                      <a:pt x="482" y="75"/>
                    </a:lnTo>
                    <a:lnTo>
                      <a:pt x="484" y="123"/>
                    </a:lnTo>
                    <a:lnTo>
                      <a:pt x="484" y="67"/>
                    </a:lnTo>
                    <a:lnTo>
                      <a:pt x="487" y="112"/>
                    </a:lnTo>
                    <a:lnTo>
                      <a:pt x="487" y="69"/>
                    </a:lnTo>
                    <a:lnTo>
                      <a:pt x="490" y="88"/>
                    </a:lnTo>
                    <a:lnTo>
                      <a:pt x="490" y="75"/>
                    </a:lnTo>
                    <a:lnTo>
                      <a:pt x="492" y="109"/>
                    </a:lnTo>
                    <a:lnTo>
                      <a:pt x="492" y="3"/>
                    </a:lnTo>
                    <a:lnTo>
                      <a:pt x="495" y="112"/>
                    </a:lnTo>
                    <a:lnTo>
                      <a:pt x="495" y="64"/>
                    </a:lnTo>
                    <a:lnTo>
                      <a:pt x="498" y="35"/>
                    </a:lnTo>
                    <a:lnTo>
                      <a:pt x="498" y="112"/>
                    </a:lnTo>
                    <a:lnTo>
                      <a:pt x="500" y="101"/>
                    </a:lnTo>
                    <a:lnTo>
                      <a:pt x="503" y="43"/>
                    </a:lnTo>
                    <a:lnTo>
                      <a:pt x="503" y="51"/>
                    </a:lnTo>
                    <a:lnTo>
                      <a:pt x="506" y="56"/>
                    </a:lnTo>
                    <a:lnTo>
                      <a:pt x="506" y="67"/>
                    </a:lnTo>
                    <a:lnTo>
                      <a:pt x="508" y="69"/>
                    </a:lnTo>
                    <a:lnTo>
                      <a:pt x="508" y="77"/>
                    </a:lnTo>
                    <a:lnTo>
                      <a:pt x="511" y="99"/>
                    </a:lnTo>
                    <a:lnTo>
                      <a:pt x="511" y="67"/>
                    </a:lnTo>
                    <a:lnTo>
                      <a:pt x="514" y="77"/>
                    </a:lnTo>
                    <a:lnTo>
                      <a:pt x="514" y="107"/>
                    </a:lnTo>
                    <a:lnTo>
                      <a:pt x="516" y="109"/>
                    </a:lnTo>
                    <a:lnTo>
                      <a:pt x="516" y="112"/>
                    </a:lnTo>
                    <a:lnTo>
                      <a:pt x="519" y="67"/>
                    </a:lnTo>
                    <a:lnTo>
                      <a:pt x="522" y="93"/>
                    </a:lnTo>
                    <a:lnTo>
                      <a:pt x="522" y="125"/>
                    </a:lnTo>
                    <a:lnTo>
                      <a:pt x="524" y="56"/>
                    </a:lnTo>
                    <a:lnTo>
                      <a:pt x="524" y="85"/>
                    </a:lnTo>
                    <a:lnTo>
                      <a:pt x="527" y="80"/>
                    </a:lnTo>
                    <a:lnTo>
                      <a:pt x="527" y="85"/>
                    </a:lnTo>
                    <a:lnTo>
                      <a:pt x="530" y="77"/>
                    </a:lnTo>
                    <a:lnTo>
                      <a:pt x="530" y="67"/>
                    </a:lnTo>
                    <a:lnTo>
                      <a:pt x="532" y="67"/>
                    </a:lnTo>
                    <a:lnTo>
                      <a:pt x="532" y="29"/>
                    </a:lnTo>
                    <a:lnTo>
                      <a:pt x="535" y="59"/>
                    </a:lnTo>
                    <a:lnTo>
                      <a:pt x="535" y="72"/>
                    </a:lnTo>
                    <a:lnTo>
                      <a:pt x="538" y="93"/>
                    </a:lnTo>
                    <a:lnTo>
                      <a:pt x="540" y="75"/>
                    </a:lnTo>
                    <a:lnTo>
                      <a:pt x="540" y="123"/>
                    </a:lnTo>
                    <a:lnTo>
                      <a:pt x="543" y="56"/>
                    </a:lnTo>
                    <a:lnTo>
                      <a:pt x="543" y="96"/>
                    </a:lnTo>
                    <a:lnTo>
                      <a:pt x="546" y="115"/>
                    </a:lnTo>
                    <a:lnTo>
                      <a:pt x="546" y="43"/>
                    </a:lnTo>
                    <a:lnTo>
                      <a:pt x="548" y="83"/>
                    </a:lnTo>
                    <a:lnTo>
                      <a:pt x="548" y="59"/>
                    </a:lnTo>
                    <a:lnTo>
                      <a:pt x="551" y="75"/>
                    </a:lnTo>
                    <a:lnTo>
                      <a:pt x="551" y="80"/>
                    </a:lnTo>
                    <a:lnTo>
                      <a:pt x="554" y="75"/>
                    </a:lnTo>
                    <a:lnTo>
                      <a:pt x="554" y="19"/>
                    </a:lnTo>
                    <a:lnTo>
                      <a:pt x="556" y="64"/>
                    </a:lnTo>
                    <a:lnTo>
                      <a:pt x="559" y="64"/>
                    </a:lnTo>
                    <a:lnTo>
                      <a:pt x="559" y="77"/>
                    </a:lnTo>
                    <a:lnTo>
                      <a:pt x="562" y="104"/>
                    </a:lnTo>
                    <a:lnTo>
                      <a:pt x="562" y="64"/>
                    </a:lnTo>
                    <a:lnTo>
                      <a:pt x="564" y="80"/>
                    </a:lnTo>
                    <a:lnTo>
                      <a:pt x="564" y="107"/>
                    </a:lnTo>
                    <a:lnTo>
                      <a:pt x="567" y="27"/>
                    </a:lnTo>
                    <a:lnTo>
                      <a:pt x="567" y="64"/>
                    </a:lnTo>
                    <a:lnTo>
                      <a:pt x="570" y="125"/>
                    </a:lnTo>
                    <a:lnTo>
                      <a:pt x="570" y="83"/>
                    </a:lnTo>
                    <a:lnTo>
                      <a:pt x="572" y="56"/>
                    </a:lnTo>
                    <a:lnTo>
                      <a:pt x="572" y="32"/>
                    </a:lnTo>
                    <a:lnTo>
                      <a:pt x="575" y="131"/>
                    </a:lnTo>
                    <a:lnTo>
                      <a:pt x="578" y="80"/>
                    </a:lnTo>
                    <a:lnTo>
                      <a:pt x="578" y="83"/>
                    </a:lnTo>
                    <a:lnTo>
                      <a:pt x="580" y="101"/>
                    </a:lnTo>
                    <a:lnTo>
                      <a:pt x="580" y="85"/>
                    </a:lnTo>
                    <a:lnTo>
                      <a:pt x="583" y="67"/>
                    </a:lnTo>
                    <a:lnTo>
                      <a:pt x="583" y="13"/>
                    </a:lnTo>
                    <a:lnTo>
                      <a:pt x="586" y="88"/>
                    </a:lnTo>
                    <a:lnTo>
                      <a:pt x="586" y="64"/>
                    </a:lnTo>
                    <a:lnTo>
                      <a:pt x="588" y="109"/>
                    </a:lnTo>
                    <a:lnTo>
                      <a:pt x="588" y="115"/>
                    </a:lnTo>
                    <a:lnTo>
                      <a:pt x="591" y="0"/>
                    </a:lnTo>
                    <a:lnTo>
                      <a:pt x="591" y="125"/>
                    </a:lnTo>
                    <a:lnTo>
                      <a:pt x="593" y="101"/>
                    </a:lnTo>
                    <a:lnTo>
                      <a:pt x="596" y="115"/>
                    </a:lnTo>
                    <a:lnTo>
                      <a:pt x="596" y="80"/>
                    </a:lnTo>
                    <a:lnTo>
                      <a:pt x="599" y="85"/>
                    </a:lnTo>
                    <a:lnTo>
                      <a:pt x="599" y="56"/>
                    </a:lnTo>
                    <a:lnTo>
                      <a:pt x="601" y="80"/>
                    </a:lnTo>
                    <a:lnTo>
                      <a:pt x="601" y="99"/>
                    </a:lnTo>
                    <a:lnTo>
                      <a:pt x="604" y="67"/>
                    </a:lnTo>
                    <a:lnTo>
                      <a:pt x="604" y="83"/>
                    </a:lnTo>
                    <a:lnTo>
                      <a:pt x="607" y="96"/>
                    </a:lnTo>
                    <a:lnTo>
                      <a:pt x="607" y="117"/>
                    </a:lnTo>
                    <a:lnTo>
                      <a:pt x="609" y="53"/>
                    </a:lnTo>
                    <a:lnTo>
                      <a:pt x="609" y="115"/>
                    </a:lnTo>
                    <a:lnTo>
                      <a:pt x="612" y="75"/>
                    </a:lnTo>
                    <a:lnTo>
                      <a:pt x="615" y="80"/>
                    </a:lnTo>
                    <a:lnTo>
                      <a:pt x="615" y="85"/>
                    </a:lnTo>
                    <a:lnTo>
                      <a:pt x="617" y="83"/>
                    </a:lnTo>
                    <a:lnTo>
                      <a:pt x="617" y="96"/>
                    </a:lnTo>
                    <a:lnTo>
                      <a:pt x="620" y="61"/>
                    </a:lnTo>
                    <a:lnTo>
                      <a:pt x="620" y="56"/>
                    </a:lnTo>
                    <a:lnTo>
                      <a:pt x="623" y="99"/>
                    </a:lnTo>
                    <a:lnTo>
                      <a:pt x="623" y="96"/>
                    </a:lnTo>
                    <a:lnTo>
                      <a:pt x="625" y="101"/>
                    </a:lnTo>
                    <a:lnTo>
                      <a:pt x="625" y="99"/>
                    </a:lnTo>
                    <a:lnTo>
                      <a:pt x="628" y="80"/>
                    </a:lnTo>
                    <a:lnTo>
                      <a:pt x="628" y="69"/>
                    </a:lnTo>
                    <a:lnTo>
                      <a:pt x="631" y="69"/>
                    </a:lnTo>
                    <a:lnTo>
                      <a:pt x="633" y="59"/>
                    </a:lnTo>
                    <a:lnTo>
                      <a:pt x="633" y="83"/>
                    </a:lnTo>
                    <a:lnTo>
                      <a:pt x="636" y="109"/>
                    </a:lnTo>
                    <a:lnTo>
                      <a:pt x="639" y="123"/>
                    </a:lnTo>
                    <a:lnTo>
                      <a:pt x="639" y="117"/>
                    </a:lnTo>
                    <a:lnTo>
                      <a:pt x="641" y="72"/>
                    </a:lnTo>
                    <a:lnTo>
                      <a:pt x="641" y="112"/>
                    </a:lnTo>
                    <a:lnTo>
                      <a:pt x="644" y="61"/>
                    </a:lnTo>
                    <a:lnTo>
                      <a:pt x="644" y="75"/>
                    </a:lnTo>
                    <a:lnTo>
                      <a:pt x="647" y="93"/>
                    </a:lnTo>
                    <a:lnTo>
                      <a:pt x="649" y="96"/>
                    </a:lnTo>
                    <a:lnTo>
                      <a:pt x="652" y="59"/>
                    </a:lnTo>
                    <a:lnTo>
                      <a:pt x="652" y="99"/>
                    </a:lnTo>
                    <a:lnTo>
                      <a:pt x="655" y="99"/>
                    </a:lnTo>
                    <a:lnTo>
                      <a:pt x="655" y="85"/>
                    </a:lnTo>
                    <a:lnTo>
                      <a:pt x="657" y="138"/>
                    </a:lnTo>
                    <a:lnTo>
                      <a:pt x="657" y="101"/>
                    </a:lnTo>
                    <a:lnTo>
                      <a:pt x="660" y="107"/>
                    </a:lnTo>
                    <a:lnTo>
                      <a:pt x="660" y="56"/>
                    </a:lnTo>
                    <a:lnTo>
                      <a:pt x="663" y="51"/>
                    </a:lnTo>
                    <a:lnTo>
                      <a:pt x="663" y="77"/>
                    </a:lnTo>
                    <a:lnTo>
                      <a:pt x="665" y="75"/>
                    </a:lnTo>
                    <a:lnTo>
                      <a:pt x="665" y="138"/>
                    </a:lnTo>
                    <a:lnTo>
                      <a:pt x="668" y="67"/>
                    </a:lnTo>
                    <a:lnTo>
                      <a:pt x="671" y="83"/>
                    </a:lnTo>
                    <a:lnTo>
                      <a:pt x="671" y="75"/>
                    </a:lnTo>
                    <a:lnTo>
                      <a:pt x="673" y="133"/>
                    </a:lnTo>
                    <a:lnTo>
                      <a:pt x="673" y="72"/>
                    </a:lnTo>
                    <a:lnTo>
                      <a:pt x="676" y="107"/>
                    </a:lnTo>
                    <a:lnTo>
                      <a:pt x="676" y="85"/>
                    </a:lnTo>
                    <a:lnTo>
                      <a:pt x="679" y="32"/>
                    </a:lnTo>
                    <a:lnTo>
                      <a:pt x="679" y="83"/>
                    </a:lnTo>
                    <a:lnTo>
                      <a:pt x="681" y="88"/>
                    </a:lnTo>
                    <a:lnTo>
                      <a:pt x="681" y="85"/>
                    </a:lnTo>
                    <a:lnTo>
                      <a:pt x="684" y="115"/>
                    </a:lnTo>
                    <a:lnTo>
                      <a:pt x="684" y="80"/>
                    </a:lnTo>
                    <a:lnTo>
                      <a:pt x="687" y="125"/>
                    </a:lnTo>
                    <a:lnTo>
                      <a:pt x="689" y="131"/>
                    </a:lnTo>
                    <a:lnTo>
                      <a:pt x="689" y="107"/>
                    </a:lnTo>
                    <a:lnTo>
                      <a:pt x="692" y="88"/>
                    </a:lnTo>
                    <a:lnTo>
                      <a:pt x="692" y="109"/>
                    </a:lnTo>
                    <a:lnTo>
                      <a:pt x="695" y="72"/>
                    </a:lnTo>
                    <a:lnTo>
                      <a:pt x="695" y="96"/>
                    </a:lnTo>
                    <a:lnTo>
                      <a:pt x="697" y="88"/>
                    </a:lnTo>
                    <a:lnTo>
                      <a:pt x="697" y="85"/>
                    </a:lnTo>
                    <a:lnTo>
                      <a:pt x="700" y="91"/>
                    </a:lnTo>
                    <a:lnTo>
                      <a:pt x="700" y="85"/>
                    </a:lnTo>
                    <a:lnTo>
                      <a:pt x="703" y="93"/>
                    </a:lnTo>
                    <a:lnTo>
                      <a:pt x="705" y="88"/>
                    </a:lnTo>
                    <a:lnTo>
                      <a:pt x="708" y="104"/>
                    </a:lnTo>
                    <a:lnTo>
                      <a:pt x="708" y="88"/>
                    </a:lnTo>
                    <a:lnTo>
                      <a:pt x="711" y="83"/>
                    </a:lnTo>
                    <a:lnTo>
                      <a:pt x="711" y="85"/>
                    </a:lnTo>
                    <a:lnTo>
                      <a:pt x="713" y="133"/>
                    </a:lnTo>
                    <a:lnTo>
                      <a:pt x="713" y="88"/>
                    </a:lnTo>
                    <a:lnTo>
                      <a:pt x="716" y="107"/>
                    </a:lnTo>
                    <a:lnTo>
                      <a:pt x="716" y="53"/>
                    </a:lnTo>
                    <a:lnTo>
                      <a:pt x="719" y="93"/>
                    </a:lnTo>
                    <a:lnTo>
                      <a:pt x="719" y="99"/>
                    </a:lnTo>
                    <a:lnTo>
                      <a:pt x="721" y="77"/>
                    </a:lnTo>
                    <a:lnTo>
                      <a:pt x="721" y="91"/>
                    </a:lnTo>
                    <a:lnTo>
                      <a:pt x="724" y="88"/>
                    </a:lnTo>
                    <a:lnTo>
                      <a:pt x="727" y="115"/>
                    </a:lnTo>
                    <a:lnTo>
                      <a:pt x="727" y="69"/>
                    </a:lnTo>
                    <a:lnTo>
                      <a:pt x="729" y="77"/>
                    </a:lnTo>
                    <a:lnTo>
                      <a:pt x="729" y="91"/>
                    </a:lnTo>
                    <a:lnTo>
                      <a:pt x="732" y="96"/>
                    </a:lnTo>
                    <a:lnTo>
                      <a:pt x="732" y="85"/>
                    </a:lnTo>
                    <a:lnTo>
                      <a:pt x="735" y="77"/>
                    </a:lnTo>
                    <a:lnTo>
                      <a:pt x="737" y="77"/>
                    </a:lnTo>
                    <a:lnTo>
                      <a:pt x="737" y="75"/>
                    </a:lnTo>
                    <a:lnTo>
                      <a:pt x="740" y="131"/>
                    </a:lnTo>
                    <a:lnTo>
                      <a:pt x="740" y="123"/>
                    </a:lnTo>
                    <a:lnTo>
                      <a:pt x="743" y="75"/>
                    </a:lnTo>
                    <a:lnTo>
                      <a:pt x="745" y="85"/>
                    </a:lnTo>
                    <a:lnTo>
                      <a:pt x="745" y="75"/>
                    </a:lnTo>
                    <a:lnTo>
                      <a:pt x="748" y="91"/>
                    </a:lnTo>
                    <a:lnTo>
                      <a:pt x="748" y="107"/>
                    </a:lnTo>
                    <a:lnTo>
                      <a:pt x="751" y="131"/>
                    </a:lnTo>
                    <a:lnTo>
                      <a:pt x="751" y="83"/>
                    </a:lnTo>
                    <a:lnTo>
                      <a:pt x="753" y="51"/>
                    </a:lnTo>
                    <a:lnTo>
                      <a:pt x="753" y="72"/>
                    </a:lnTo>
                    <a:lnTo>
                      <a:pt x="756" y="99"/>
                    </a:lnTo>
                    <a:lnTo>
                      <a:pt x="756" y="125"/>
                    </a:lnTo>
                    <a:lnTo>
                      <a:pt x="759" y="99"/>
                    </a:lnTo>
                    <a:lnTo>
                      <a:pt x="759" y="69"/>
                    </a:lnTo>
                    <a:lnTo>
                      <a:pt x="761" y="88"/>
                    </a:lnTo>
                    <a:lnTo>
                      <a:pt x="764" y="51"/>
                    </a:lnTo>
                    <a:lnTo>
                      <a:pt x="764" y="13"/>
                    </a:lnTo>
                    <a:lnTo>
                      <a:pt x="767" y="88"/>
                    </a:lnTo>
                    <a:lnTo>
                      <a:pt x="767" y="85"/>
                    </a:lnTo>
                    <a:lnTo>
                      <a:pt x="769" y="96"/>
                    </a:lnTo>
                    <a:lnTo>
                      <a:pt x="769" y="35"/>
                    </a:lnTo>
                    <a:lnTo>
                      <a:pt x="772" y="99"/>
                    </a:lnTo>
                    <a:lnTo>
                      <a:pt x="772" y="115"/>
                    </a:lnTo>
                    <a:lnTo>
                      <a:pt x="775" y="93"/>
                    </a:lnTo>
                    <a:lnTo>
                      <a:pt x="775" y="117"/>
                    </a:lnTo>
                    <a:lnTo>
                      <a:pt x="777" y="61"/>
                    </a:lnTo>
                    <a:lnTo>
                      <a:pt x="777" y="75"/>
                    </a:lnTo>
                    <a:lnTo>
                      <a:pt x="780" y="91"/>
                    </a:lnTo>
                    <a:lnTo>
                      <a:pt x="783" y="59"/>
                    </a:lnTo>
                    <a:lnTo>
                      <a:pt x="783" y="75"/>
                    </a:lnTo>
                    <a:lnTo>
                      <a:pt x="785" y="64"/>
                    </a:lnTo>
                    <a:lnTo>
                      <a:pt x="785" y="85"/>
                    </a:lnTo>
                    <a:lnTo>
                      <a:pt x="788" y="91"/>
                    </a:lnTo>
                    <a:lnTo>
                      <a:pt x="788" y="85"/>
                    </a:lnTo>
                    <a:lnTo>
                      <a:pt x="791" y="96"/>
                    </a:lnTo>
                    <a:lnTo>
                      <a:pt x="791" y="181"/>
                    </a:lnTo>
                    <a:lnTo>
                      <a:pt x="793" y="136"/>
                    </a:lnTo>
                    <a:lnTo>
                      <a:pt x="793" y="80"/>
                    </a:lnTo>
                    <a:lnTo>
                      <a:pt x="796" y="61"/>
                    </a:lnTo>
                    <a:lnTo>
                      <a:pt x="796" y="88"/>
                    </a:lnTo>
                    <a:lnTo>
                      <a:pt x="799" y="85"/>
                    </a:lnTo>
                    <a:lnTo>
                      <a:pt x="801" y="109"/>
                    </a:lnTo>
                    <a:lnTo>
                      <a:pt x="801" y="125"/>
                    </a:lnTo>
                    <a:lnTo>
                      <a:pt x="804" y="72"/>
                    </a:lnTo>
                    <a:lnTo>
                      <a:pt x="804" y="67"/>
                    </a:lnTo>
                    <a:lnTo>
                      <a:pt x="807" y="72"/>
                    </a:lnTo>
                    <a:lnTo>
                      <a:pt x="807" y="77"/>
                    </a:lnTo>
                    <a:lnTo>
                      <a:pt x="809" y="53"/>
                    </a:lnTo>
                    <a:lnTo>
                      <a:pt x="809" y="83"/>
                    </a:lnTo>
                    <a:lnTo>
                      <a:pt x="812" y="109"/>
                    </a:lnTo>
                    <a:lnTo>
                      <a:pt x="812" y="99"/>
                    </a:lnTo>
                    <a:lnTo>
                      <a:pt x="815" y="53"/>
                    </a:lnTo>
                    <a:lnTo>
                      <a:pt x="815" y="117"/>
                    </a:lnTo>
                    <a:lnTo>
                      <a:pt x="817" y="88"/>
                    </a:lnTo>
                    <a:lnTo>
                      <a:pt x="820" y="83"/>
                    </a:lnTo>
                    <a:lnTo>
                      <a:pt x="820" y="99"/>
                    </a:lnTo>
                    <a:lnTo>
                      <a:pt x="823" y="141"/>
                    </a:lnTo>
                    <a:lnTo>
                      <a:pt x="823" y="93"/>
                    </a:lnTo>
                    <a:lnTo>
                      <a:pt x="825" y="88"/>
                    </a:lnTo>
                    <a:lnTo>
                      <a:pt x="825" y="69"/>
                    </a:lnTo>
                    <a:lnTo>
                      <a:pt x="828" y="109"/>
                    </a:lnTo>
                    <a:lnTo>
                      <a:pt x="828" y="72"/>
                    </a:lnTo>
                    <a:lnTo>
                      <a:pt x="831" y="101"/>
                    </a:lnTo>
                    <a:lnTo>
                      <a:pt x="831" y="112"/>
                    </a:lnTo>
                    <a:lnTo>
                      <a:pt x="833" y="96"/>
                    </a:lnTo>
                    <a:lnTo>
                      <a:pt x="833" y="123"/>
                    </a:lnTo>
                    <a:lnTo>
                      <a:pt x="836" y="51"/>
                    </a:lnTo>
                    <a:lnTo>
                      <a:pt x="839" y="32"/>
                    </a:lnTo>
                    <a:lnTo>
                      <a:pt x="839" y="24"/>
                    </a:lnTo>
                    <a:lnTo>
                      <a:pt x="841" y="91"/>
                    </a:lnTo>
                    <a:lnTo>
                      <a:pt x="841" y="77"/>
                    </a:lnTo>
                    <a:lnTo>
                      <a:pt x="844" y="88"/>
                    </a:lnTo>
                    <a:lnTo>
                      <a:pt x="844" y="93"/>
                    </a:lnTo>
                    <a:lnTo>
                      <a:pt x="846" y="69"/>
                    </a:lnTo>
                    <a:lnTo>
                      <a:pt x="846" y="88"/>
                    </a:lnTo>
                    <a:lnTo>
                      <a:pt x="849" y="85"/>
                    </a:lnTo>
                    <a:lnTo>
                      <a:pt x="849" y="67"/>
                    </a:lnTo>
                    <a:lnTo>
                      <a:pt x="852" y="45"/>
                    </a:lnTo>
                    <a:lnTo>
                      <a:pt x="852" y="107"/>
                    </a:lnTo>
                    <a:lnTo>
                      <a:pt x="854" y="99"/>
                    </a:lnTo>
                    <a:lnTo>
                      <a:pt x="857" y="128"/>
                    </a:lnTo>
                    <a:lnTo>
                      <a:pt x="857" y="72"/>
                    </a:lnTo>
                    <a:lnTo>
                      <a:pt x="860" y="96"/>
                    </a:lnTo>
                    <a:lnTo>
                      <a:pt x="860" y="91"/>
                    </a:lnTo>
                    <a:lnTo>
                      <a:pt x="862" y="51"/>
                    </a:lnTo>
                    <a:lnTo>
                      <a:pt x="862" y="77"/>
                    </a:lnTo>
                    <a:lnTo>
                      <a:pt x="865" y="91"/>
                    </a:lnTo>
                    <a:lnTo>
                      <a:pt x="865" y="96"/>
                    </a:lnTo>
                    <a:lnTo>
                      <a:pt x="868" y="61"/>
                    </a:lnTo>
                    <a:lnTo>
                      <a:pt x="868" y="56"/>
                    </a:lnTo>
                    <a:lnTo>
                      <a:pt x="870" y="59"/>
                    </a:lnTo>
                    <a:lnTo>
                      <a:pt x="870" y="80"/>
                    </a:lnTo>
                    <a:lnTo>
                      <a:pt x="873" y="112"/>
                    </a:lnTo>
                    <a:lnTo>
                      <a:pt x="876" y="80"/>
                    </a:lnTo>
                    <a:lnTo>
                      <a:pt x="876" y="85"/>
                    </a:lnTo>
                    <a:lnTo>
                      <a:pt x="878" y="101"/>
                    </a:lnTo>
                    <a:lnTo>
                      <a:pt x="878" y="96"/>
                    </a:lnTo>
                    <a:lnTo>
                      <a:pt x="881" y="131"/>
                    </a:lnTo>
                    <a:lnTo>
                      <a:pt x="881" y="93"/>
                    </a:lnTo>
                    <a:lnTo>
                      <a:pt x="884" y="56"/>
                    </a:lnTo>
                    <a:lnTo>
                      <a:pt x="884" y="117"/>
                    </a:lnTo>
                    <a:lnTo>
                      <a:pt x="886" y="120"/>
                    </a:lnTo>
                    <a:lnTo>
                      <a:pt x="886" y="88"/>
                    </a:lnTo>
                    <a:lnTo>
                      <a:pt x="889" y="149"/>
                    </a:lnTo>
                    <a:lnTo>
                      <a:pt x="889" y="19"/>
                    </a:lnTo>
                    <a:lnTo>
                      <a:pt x="892" y="109"/>
                    </a:lnTo>
                    <a:lnTo>
                      <a:pt x="894" y="91"/>
                    </a:lnTo>
                    <a:lnTo>
                      <a:pt x="894" y="72"/>
                    </a:lnTo>
                    <a:lnTo>
                      <a:pt x="897" y="48"/>
                    </a:lnTo>
                    <a:lnTo>
                      <a:pt x="897" y="69"/>
                    </a:lnTo>
                    <a:lnTo>
                      <a:pt x="900" y="51"/>
                    </a:lnTo>
                    <a:lnTo>
                      <a:pt x="900" y="64"/>
                    </a:lnTo>
                    <a:lnTo>
                      <a:pt x="902" y="85"/>
                    </a:lnTo>
                    <a:lnTo>
                      <a:pt x="902" y="67"/>
                    </a:lnTo>
                    <a:lnTo>
                      <a:pt x="905" y="69"/>
                    </a:lnTo>
                    <a:lnTo>
                      <a:pt x="905" y="99"/>
                    </a:lnTo>
                    <a:lnTo>
                      <a:pt x="908" y="112"/>
                    </a:lnTo>
                    <a:lnTo>
                      <a:pt x="908" y="101"/>
                    </a:lnTo>
                    <a:lnTo>
                      <a:pt x="910" y="109"/>
                    </a:lnTo>
                    <a:lnTo>
                      <a:pt x="913" y="51"/>
                    </a:lnTo>
                    <a:lnTo>
                      <a:pt x="913" y="91"/>
                    </a:lnTo>
                    <a:lnTo>
                      <a:pt x="916" y="91"/>
                    </a:lnTo>
                    <a:lnTo>
                      <a:pt x="916" y="75"/>
                    </a:lnTo>
                    <a:lnTo>
                      <a:pt x="918" y="93"/>
                    </a:lnTo>
                    <a:lnTo>
                      <a:pt x="918" y="77"/>
                    </a:lnTo>
                    <a:lnTo>
                      <a:pt x="921" y="117"/>
                    </a:lnTo>
                    <a:lnTo>
                      <a:pt x="921" y="136"/>
                    </a:lnTo>
                    <a:lnTo>
                      <a:pt x="924" y="85"/>
                    </a:lnTo>
                    <a:lnTo>
                      <a:pt x="924" y="107"/>
                    </a:lnTo>
                    <a:lnTo>
                      <a:pt x="926" y="43"/>
                    </a:lnTo>
                    <a:lnTo>
                      <a:pt x="926" y="64"/>
                    </a:lnTo>
                    <a:lnTo>
                      <a:pt x="929" y="93"/>
                    </a:lnTo>
                    <a:lnTo>
                      <a:pt x="932" y="56"/>
                    </a:lnTo>
                    <a:lnTo>
                      <a:pt x="932" y="59"/>
                    </a:lnTo>
                    <a:lnTo>
                      <a:pt x="934" y="128"/>
                    </a:lnTo>
                    <a:lnTo>
                      <a:pt x="934" y="80"/>
                    </a:lnTo>
                    <a:lnTo>
                      <a:pt x="937" y="93"/>
                    </a:lnTo>
                    <a:lnTo>
                      <a:pt x="937" y="101"/>
                    </a:lnTo>
                    <a:lnTo>
                      <a:pt x="940" y="85"/>
                    </a:lnTo>
                    <a:lnTo>
                      <a:pt x="940" y="109"/>
                    </a:lnTo>
                    <a:lnTo>
                      <a:pt x="942" y="59"/>
                    </a:lnTo>
                    <a:lnTo>
                      <a:pt x="942" y="96"/>
                    </a:lnTo>
                    <a:lnTo>
                      <a:pt x="945" y="125"/>
                    </a:lnTo>
                    <a:lnTo>
                      <a:pt x="945" y="104"/>
                    </a:lnTo>
                    <a:lnTo>
                      <a:pt x="948" y="85"/>
                    </a:lnTo>
                    <a:lnTo>
                      <a:pt x="950" y="53"/>
                    </a:lnTo>
                    <a:lnTo>
                      <a:pt x="950" y="13"/>
                    </a:lnTo>
                    <a:lnTo>
                      <a:pt x="953" y="96"/>
                    </a:lnTo>
                    <a:lnTo>
                      <a:pt x="953" y="91"/>
                    </a:lnTo>
                    <a:lnTo>
                      <a:pt x="956" y="80"/>
                    </a:lnTo>
                    <a:lnTo>
                      <a:pt x="956" y="85"/>
                    </a:lnTo>
                    <a:lnTo>
                      <a:pt x="958" y="40"/>
                    </a:lnTo>
                    <a:lnTo>
                      <a:pt x="958" y="91"/>
                    </a:lnTo>
                    <a:lnTo>
                      <a:pt x="961" y="69"/>
                    </a:lnTo>
                    <a:lnTo>
                      <a:pt x="961" y="75"/>
                    </a:lnTo>
                    <a:lnTo>
                      <a:pt x="964" y="72"/>
                    </a:lnTo>
                    <a:lnTo>
                      <a:pt x="964" y="67"/>
                    </a:lnTo>
                    <a:lnTo>
                      <a:pt x="966" y="48"/>
                    </a:lnTo>
                    <a:lnTo>
                      <a:pt x="969" y="107"/>
                    </a:lnTo>
                    <a:lnTo>
                      <a:pt x="969" y="85"/>
                    </a:lnTo>
                    <a:lnTo>
                      <a:pt x="972" y="112"/>
                    </a:lnTo>
                    <a:lnTo>
                      <a:pt x="972" y="69"/>
                    </a:lnTo>
                    <a:lnTo>
                      <a:pt x="974" y="109"/>
                    </a:lnTo>
                    <a:lnTo>
                      <a:pt x="974" y="72"/>
                    </a:lnTo>
                    <a:lnTo>
                      <a:pt x="977" y="67"/>
                    </a:lnTo>
                    <a:lnTo>
                      <a:pt x="977" y="83"/>
                    </a:lnTo>
                    <a:lnTo>
                      <a:pt x="980" y="43"/>
                    </a:lnTo>
                    <a:lnTo>
                      <a:pt x="980" y="104"/>
                    </a:lnTo>
                    <a:lnTo>
                      <a:pt x="982" y="107"/>
                    </a:lnTo>
                    <a:lnTo>
                      <a:pt x="982" y="64"/>
                    </a:lnTo>
                    <a:lnTo>
                      <a:pt x="985" y="93"/>
                    </a:lnTo>
                    <a:lnTo>
                      <a:pt x="988" y="109"/>
                    </a:lnTo>
                    <a:lnTo>
                      <a:pt x="988" y="115"/>
                    </a:lnTo>
                    <a:lnTo>
                      <a:pt x="990" y="99"/>
                    </a:lnTo>
                    <a:lnTo>
                      <a:pt x="990" y="64"/>
                    </a:lnTo>
                    <a:lnTo>
                      <a:pt x="993" y="99"/>
                    </a:lnTo>
                    <a:lnTo>
                      <a:pt x="993" y="40"/>
                    </a:lnTo>
                    <a:lnTo>
                      <a:pt x="996" y="104"/>
                    </a:lnTo>
                    <a:lnTo>
                      <a:pt x="996" y="64"/>
                    </a:lnTo>
                    <a:lnTo>
                      <a:pt x="998" y="83"/>
                    </a:lnTo>
                    <a:lnTo>
                      <a:pt x="998" y="59"/>
                    </a:lnTo>
                    <a:lnTo>
                      <a:pt x="1001" y="67"/>
                    </a:lnTo>
                    <a:lnTo>
                      <a:pt x="1004" y="112"/>
                    </a:lnTo>
                    <a:lnTo>
                      <a:pt x="1006" y="64"/>
                    </a:lnTo>
                    <a:lnTo>
                      <a:pt x="1009" y="69"/>
                    </a:lnTo>
                    <a:lnTo>
                      <a:pt x="1009" y="51"/>
                    </a:lnTo>
                    <a:lnTo>
                      <a:pt x="1012" y="109"/>
                    </a:lnTo>
                    <a:lnTo>
                      <a:pt x="1012" y="77"/>
                    </a:lnTo>
                    <a:lnTo>
                      <a:pt x="1014" y="80"/>
                    </a:lnTo>
                    <a:lnTo>
                      <a:pt x="1014" y="88"/>
                    </a:lnTo>
                    <a:lnTo>
                      <a:pt x="1017" y="43"/>
                    </a:lnTo>
                    <a:lnTo>
                      <a:pt x="1017" y="128"/>
                    </a:lnTo>
                    <a:lnTo>
                      <a:pt x="1020" y="72"/>
                    </a:lnTo>
                    <a:lnTo>
                      <a:pt x="1020" y="101"/>
                    </a:lnTo>
                    <a:lnTo>
                      <a:pt x="1022" y="35"/>
                    </a:lnTo>
                    <a:lnTo>
                      <a:pt x="1025" y="83"/>
                    </a:lnTo>
                    <a:lnTo>
                      <a:pt x="1025" y="80"/>
                    </a:lnTo>
                    <a:lnTo>
                      <a:pt x="1028" y="112"/>
                    </a:lnTo>
                    <a:lnTo>
                      <a:pt x="1028" y="80"/>
                    </a:lnTo>
                    <a:lnTo>
                      <a:pt x="1030" y="91"/>
                    </a:lnTo>
                    <a:lnTo>
                      <a:pt x="1030" y="10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62" name="Line 6"/>
              <p:cNvSpPr>
                <a:spLocks noChangeShapeType="1"/>
              </p:cNvSpPr>
              <p:nvPr/>
            </p:nvSpPr>
            <p:spPr bwMode="auto">
              <a:xfrm flipV="1">
                <a:off x="376264"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3" name="Line 7"/>
              <p:cNvSpPr>
                <a:spLocks noChangeShapeType="1"/>
              </p:cNvSpPr>
              <p:nvPr/>
            </p:nvSpPr>
            <p:spPr bwMode="auto">
              <a:xfrm flipV="1">
                <a:off x="489927"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4" name="Line 8"/>
              <p:cNvSpPr>
                <a:spLocks noChangeShapeType="1"/>
              </p:cNvSpPr>
              <p:nvPr/>
            </p:nvSpPr>
            <p:spPr bwMode="auto">
              <a:xfrm flipV="1">
                <a:off x="607509"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5" name="Line 9"/>
              <p:cNvSpPr>
                <a:spLocks noChangeShapeType="1"/>
              </p:cNvSpPr>
              <p:nvPr/>
            </p:nvSpPr>
            <p:spPr bwMode="auto">
              <a:xfrm flipV="1">
                <a:off x="721173"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6" name="Line 10"/>
              <p:cNvSpPr>
                <a:spLocks noChangeShapeType="1"/>
              </p:cNvSpPr>
              <p:nvPr/>
            </p:nvSpPr>
            <p:spPr bwMode="auto">
              <a:xfrm flipV="1">
                <a:off x="834836"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7" name="Line 11"/>
              <p:cNvSpPr>
                <a:spLocks noChangeShapeType="1"/>
              </p:cNvSpPr>
              <p:nvPr/>
            </p:nvSpPr>
            <p:spPr bwMode="auto">
              <a:xfrm flipV="1">
                <a:off x="940660"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8" name="Rectangle 12"/>
              <p:cNvSpPr>
                <a:spLocks noChangeArrowheads="1"/>
              </p:cNvSpPr>
              <p:nvPr/>
            </p:nvSpPr>
            <p:spPr bwMode="auto">
              <a:xfrm>
                <a:off x="870110"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100</a:t>
                </a:r>
                <a:endParaRPr lang="en-US" sz="19900"/>
              </a:p>
            </p:txBody>
          </p:sp>
          <p:sp>
            <p:nvSpPr>
              <p:cNvPr id="29969" name="Line 13"/>
              <p:cNvSpPr>
                <a:spLocks noChangeShapeType="1"/>
              </p:cNvSpPr>
              <p:nvPr/>
            </p:nvSpPr>
            <p:spPr bwMode="auto">
              <a:xfrm flipV="1">
                <a:off x="1054323"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0" name="Line 14"/>
              <p:cNvSpPr>
                <a:spLocks noChangeShapeType="1"/>
              </p:cNvSpPr>
              <p:nvPr/>
            </p:nvSpPr>
            <p:spPr bwMode="auto">
              <a:xfrm flipV="1">
                <a:off x="1167986"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1" name="Line 15"/>
              <p:cNvSpPr>
                <a:spLocks noChangeShapeType="1"/>
              </p:cNvSpPr>
              <p:nvPr/>
            </p:nvSpPr>
            <p:spPr bwMode="auto">
              <a:xfrm flipV="1">
                <a:off x="1285569"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2" name="Line 16"/>
              <p:cNvSpPr>
                <a:spLocks noChangeShapeType="1"/>
              </p:cNvSpPr>
              <p:nvPr/>
            </p:nvSpPr>
            <p:spPr bwMode="auto">
              <a:xfrm flipV="1">
                <a:off x="1387473"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3" name="Line 17"/>
              <p:cNvSpPr>
                <a:spLocks noChangeShapeType="1"/>
              </p:cNvSpPr>
              <p:nvPr/>
            </p:nvSpPr>
            <p:spPr bwMode="auto">
              <a:xfrm flipV="1">
                <a:off x="1505056"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4" name="Rectangle 18"/>
              <p:cNvSpPr>
                <a:spLocks noChangeArrowheads="1"/>
              </p:cNvSpPr>
              <p:nvPr/>
            </p:nvSpPr>
            <p:spPr bwMode="auto">
              <a:xfrm>
                <a:off x="1434506"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200</a:t>
                </a:r>
                <a:endParaRPr lang="en-US" sz="19900"/>
              </a:p>
            </p:txBody>
          </p:sp>
          <p:sp>
            <p:nvSpPr>
              <p:cNvPr id="29975" name="Line 19"/>
              <p:cNvSpPr>
                <a:spLocks noChangeShapeType="1"/>
              </p:cNvSpPr>
              <p:nvPr/>
            </p:nvSpPr>
            <p:spPr bwMode="auto">
              <a:xfrm flipV="1">
                <a:off x="1618719"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6" name="Line 20"/>
              <p:cNvSpPr>
                <a:spLocks noChangeShapeType="1"/>
              </p:cNvSpPr>
              <p:nvPr/>
            </p:nvSpPr>
            <p:spPr bwMode="auto">
              <a:xfrm flipV="1">
                <a:off x="1732382"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7" name="Line 21"/>
              <p:cNvSpPr>
                <a:spLocks noChangeShapeType="1"/>
              </p:cNvSpPr>
              <p:nvPr/>
            </p:nvSpPr>
            <p:spPr bwMode="auto">
              <a:xfrm flipV="1">
                <a:off x="1846045"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8" name="Line 22"/>
              <p:cNvSpPr>
                <a:spLocks noChangeShapeType="1"/>
              </p:cNvSpPr>
              <p:nvPr/>
            </p:nvSpPr>
            <p:spPr bwMode="auto">
              <a:xfrm flipV="1">
                <a:off x="1951870"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9" name="Line 23"/>
              <p:cNvSpPr>
                <a:spLocks noChangeShapeType="1"/>
              </p:cNvSpPr>
              <p:nvPr/>
            </p:nvSpPr>
            <p:spPr bwMode="auto">
              <a:xfrm flipV="1">
                <a:off x="2065533"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0" name="Rectangle 24"/>
              <p:cNvSpPr>
                <a:spLocks noChangeArrowheads="1"/>
              </p:cNvSpPr>
              <p:nvPr/>
            </p:nvSpPr>
            <p:spPr bwMode="auto">
              <a:xfrm>
                <a:off x="1998903"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300</a:t>
                </a:r>
                <a:endParaRPr lang="en-US" sz="19900"/>
              </a:p>
            </p:txBody>
          </p:sp>
          <p:sp>
            <p:nvSpPr>
              <p:cNvPr id="29981" name="Line 25"/>
              <p:cNvSpPr>
                <a:spLocks noChangeShapeType="1"/>
              </p:cNvSpPr>
              <p:nvPr/>
            </p:nvSpPr>
            <p:spPr bwMode="auto">
              <a:xfrm flipV="1">
                <a:off x="2183115"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2" name="Line 26"/>
              <p:cNvSpPr>
                <a:spLocks noChangeShapeType="1"/>
              </p:cNvSpPr>
              <p:nvPr/>
            </p:nvSpPr>
            <p:spPr bwMode="auto">
              <a:xfrm flipV="1">
                <a:off x="2296778"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3" name="Line 27"/>
              <p:cNvSpPr>
                <a:spLocks noChangeShapeType="1"/>
              </p:cNvSpPr>
              <p:nvPr/>
            </p:nvSpPr>
            <p:spPr bwMode="auto">
              <a:xfrm flipV="1">
                <a:off x="2402603"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4" name="Line 28"/>
              <p:cNvSpPr>
                <a:spLocks noChangeShapeType="1"/>
              </p:cNvSpPr>
              <p:nvPr/>
            </p:nvSpPr>
            <p:spPr bwMode="auto">
              <a:xfrm flipV="1">
                <a:off x="2516266"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5" name="Line 29"/>
              <p:cNvSpPr>
                <a:spLocks noChangeShapeType="1"/>
              </p:cNvSpPr>
              <p:nvPr/>
            </p:nvSpPr>
            <p:spPr bwMode="auto">
              <a:xfrm flipV="1">
                <a:off x="2629929"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6" name="Rectangle 30"/>
              <p:cNvSpPr>
                <a:spLocks noChangeArrowheads="1"/>
              </p:cNvSpPr>
              <p:nvPr/>
            </p:nvSpPr>
            <p:spPr bwMode="auto">
              <a:xfrm>
                <a:off x="2551540"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400</a:t>
                </a:r>
                <a:endParaRPr lang="en-US" sz="19900"/>
              </a:p>
            </p:txBody>
          </p:sp>
          <p:sp>
            <p:nvSpPr>
              <p:cNvPr id="29987" name="Line 31"/>
              <p:cNvSpPr>
                <a:spLocks noChangeShapeType="1"/>
              </p:cNvSpPr>
              <p:nvPr/>
            </p:nvSpPr>
            <p:spPr bwMode="auto">
              <a:xfrm flipV="1">
                <a:off x="2743592"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8" name="Line 32"/>
              <p:cNvSpPr>
                <a:spLocks noChangeShapeType="1"/>
              </p:cNvSpPr>
              <p:nvPr/>
            </p:nvSpPr>
            <p:spPr bwMode="auto">
              <a:xfrm flipV="1">
                <a:off x="2849416"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9" name="Line 33"/>
              <p:cNvSpPr>
                <a:spLocks noChangeShapeType="1"/>
              </p:cNvSpPr>
              <p:nvPr/>
            </p:nvSpPr>
            <p:spPr bwMode="auto">
              <a:xfrm flipV="1">
                <a:off x="2963079"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0" name="Line 34"/>
              <p:cNvSpPr>
                <a:spLocks noChangeShapeType="1"/>
              </p:cNvSpPr>
              <p:nvPr/>
            </p:nvSpPr>
            <p:spPr bwMode="auto">
              <a:xfrm flipV="1">
                <a:off x="3080662"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1" name="Line 35"/>
              <p:cNvSpPr>
                <a:spLocks noChangeShapeType="1"/>
              </p:cNvSpPr>
              <p:nvPr/>
            </p:nvSpPr>
            <p:spPr bwMode="auto">
              <a:xfrm flipV="1">
                <a:off x="3194325"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2" name="Rectangle 36"/>
              <p:cNvSpPr>
                <a:spLocks noChangeArrowheads="1"/>
              </p:cNvSpPr>
              <p:nvPr/>
            </p:nvSpPr>
            <p:spPr bwMode="auto">
              <a:xfrm>
                <a:off x="3115936" y="814299"/>
                <a:ext cx="122738"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500</a:t>
                </a:r>
                <a:endParaRPr lang="en-US" sz="19900"/>
              </a:p>
            </p:txBody>
          </p:sp>
          <p:sp>
            <p:nvSpPr>
              <p:cNvPr id="29993" name="Line 37"/>
              <p:cNvSpPr>
                <a:spLocks noChangeShapeType="1"/>
              </p:cNvSpPr>
              <p:nvPr/>
            </p:nvSpPr>
            <p:spPr bwMode="auto">
              <a:xfrm flipV="1">
                <a:off x="3307988"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4" name="Line 38"/>
              <p:cNvSpPr>
                <a:spLocks noChangeShapeType="1"/>
              </p:cNvSpPr>
              <p:nvPr/>
            </p:nvSpPr>
            <p:spPr bwMode="auto">
              <a:xfrm flipV="1">
                <a:off x="3413812"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5" name="Line 39"/>
              <p:cNvSpPr>
                <a:spLocks noChangeShapeType="1"/>
              </p:cNvSpPr>
              <p:nvPr/>
            </p:nvSpPr>
            <p:spPr bwMode="auto">
              <a:xfrm flipV="1">
                <a:off x="3527475"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6" name="Line 40"/>
              <p:cNvSpPr>
                <a:spLocks noChangeShapeType="1"/>
              </p:cNvSpPr>
              <p:nvPr/>
            </p:nvSpPr>
            <p:spPr bwMode="auto">
              <a:xfrm flipV="1">
                <a:off x="3645058"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7" name="Line 41"/>
              <p:cNvSpPr>
                <a:spLocks noChangeShapeType="1"/>
              </p:cNvSpPr>
              <p:nvPr/>
            </p:nvSpPr>
            <p:spPr bwMode="auto">
              <a:xfrm flipV="1">
                <a:off x="3758721"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8" name="Rectangle 42"/>
              <p:cNvSpPr>
                <a:spLocks noChangeArrowheads="1"/>
              </p:cNvSpPr>
              <p:nvPr/>
            </p:nvSpPr>
            <p:spPr bwMode="auto">
              <a:xfrm>
                <a:off x="3676413"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600</a:t>
                </a:r>
                <a:endParaRPr lang="en-US" sz="19900"/>
              </a:p>
            </p:txBody>
          </p:sp>
          <p:sp>
            <p:nvSpPr>
              <p:cNvPr id="29999" name="Line 43"/>
              <p:cNvSpPr>
                <a:spLocks noChangeShapeType="1"/>
              </p:cNvSpPr>
              <p:nvPr/>
            </p:nvSpPr>
            <p:spPr bwMode="auto">
              <a:xfrm flipV="1">
                <a:off x="3860626"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0" name="Line 44"/>
              <p:cNvSpPr>
                <a:spLocks noChangeShapeType="1"/>
              </p:cNvSpPr>
              <p:nvPr/>
            </p:nvSpPr>
            <p:spPr bwMode="auto">
              <a:xfrm flipV="1">
                <a:off x="3978208"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1" name="Line 45"/>
              <p:cNvSpPr>
                <a:spLocks noChangeShapeType="1"/>
              </p:cNvSpPr>
              <p:nvPr/>
            </p:nvSpPr>
            <p:spPr bwMode="auto">
              <a:xfrm flipV="1">
                <a:off x="4091871"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2" name="Line 46"/>
              <p:cNvSpPr>
                <a:spLocks noChangeShapeType="1"/>
              </p:cNvSpPr>
              <p:nvPr/>
            </p:nvSpPr>
            <p:spPr bwMode="auto">
              <a:xfrm flipV="1">
                <a:off x="4205534"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3" name="Line 47"/>
              <p:cNvSpPr>
                <a:spLocks noChangeShapeType="1"/>
              </p:cNvSpPr>
              <p:nvPr/>
            </p:nvSpPr>
            <p:spPr bwMode="auto">
              <a:xfrm flipV="1">
                <a:off x="4311359" y="782822"/>
                <a:ext cx="3919" cy="165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4" name="Rectangle 48"/>
              <p:cNvSpPr>
                <a:spLocks noChangeArrowheads="1"/>
              </p:cNvSpPr>
              <p:nvPr/>
            </p:nvSpPr>
            <p:spPr bwMode="auto">
              <a:xfrm>
                <a:off x="4240809" y="814299"/>
                <a:ext cx="115725"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700</a:t>
                </a:r>
                <a:endParaRPr lang="en-US" sz="19900"/>
              </a:p>
            </p:txBody>
          </p:sp>
          <p:sp>
            <p:nvSpPr>
              <p:cNvPr id="30005" name="Line 49"/>
              <p:cNvSpPr>
                <a:spLocks noChangeShapeType="1"/>
              </p:cNvSpPr>
              <p:nvPr/>
            </p:nvSpPr>
            <p:spPr bwMode="auto">
              <a:xfrm flipV="1">
                <a:off x="4425022" y="791106"/>
                <a:ext cx="3919" cy="828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6" name="Line 50"/>
              <p:cNvSpPr>
                <a:spLocks noChangeShapeType="1"/>
              </p:cNvSpPr>
              <p:nvPr/>
            </p:nvSpPr>
            <p:spPr bwMode="auto">
              <a:xfrm>
                <a:off x="293956" y="799389"/>
                <a:ext cx="4217293"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7" name="Line 51"/>
              <p:cNvSpPr>
                <a:spLocks noChangeShapeType="1"/>
              </p:cNvSpPr>
              <p:nvPr/>
            </p:nvSpPr>
            <p:spPr bwMode="auto">
              <a:xfrm>
                <a:off x="376264" y="1584654"/>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8" name="Line 54"/>
              <p:cNvSpPr>
                <a:spLocks noChangeShapeType="1"/>
              </p:cNvSpPr>
              <p:nvPr/>
            </p:nvSpPr>
            <p:spPr bwMode="auto">
              <a:xfrm>
                <a:off x="376264" y="1554833"/>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9" name="Line 55"/>
              <p:cNvSpPr>
                <a:spLocks noChangeShapeType="1"/>
              </p:cNvSpPr>
              <p:nvPr/>
            </p:nvSpPr>
            <p:spPr bwMode="auto">
              <a:xfrm>
                <a:off x="376264" y="1523357"/>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0" name="Line 56"/>
              <p:cNvSpPr>
                <a:spLocks noChangeShapeType="1"/>
              </p:cNvSpPr>
              <p:nvPr/>
            </p:nvSpPr>
            <p:spPr bwMode="auto">
              <a:xfrm>
                <a:off x="376264" y="1491880"/>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1" name="Line 57"/>
              <p:cNvSpPr>
                <a:spLocks noChangeShapeType="1"/>
              </p:cNvSpPr>
              <p:nvPr/>
            </p:nvSpPr>
            <p:spPr bwMode="auto">
              <a:xfrm>
                <a:off x="376264" y="1462060"/>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2" name="Line 58"/>
              <p:cNvSpPr>
                <a:spLocks noChangeShapeType="1"/>
              </p:cNvSpPr>
              <p:nvPr/>
            </p:nvSpPr>
            <p:spPr bwMode="auto">
              <a:xfrm>
                <a:off x="376264" y="1430583"/>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3" name="Rectangle 59"/>
              <p:cNvSpPr>
                <a:spLocks noChangeArrowheads="1"/>
              </p:cNvSpPr>
              <p:nvPr/>
            </p:nvSpPr>
            <p:spPr bwMode="auto">
              <a:xfrm>
                <a:off x="208077" y="1400763"/>
                <a:ext cx="2362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30014" name="Rectangle 60"/>
              <p:cNvSpPr>
                <a:spLocks noChangeArrowheads="1"/>
              </p:cNvSpPr>
              <p:nvPr/>
            </p:nvSpPr>
            <p:spPr bwMode="auto">
              <a:xfrm>
                <a:off x="243004" y="1405732"/>
                <a:ext cx="7715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a:t>
                </a:r>
                <a:endParaRPr lang="en-US" sz="19900"/>
              </a:p>
            </p:txBody>
          </p:sp>
          <p:sp>
            <p:nvSpPr>
              <p:cNvPr id="30015" name="Line 61"/>
              <p:cNvSpPr>
                <a:spLocks noChangeShapeType="1"/>
              </p:cNvSpPr>
              <p:nvPr/>
            </p:nvSpPr>
            <p:spPr bwMode="auto">
              <a:xfrm>
                <a:off x="376264" y="1395792"/>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6" name="Line 62"/>
              <p:cNvSpPr>
                <a:spLocks noChangeShapeType="1"/>
              </p:cNvSpPr>
              <p:nvPr/>
            </p:nvSpPr>
            <p:spPr bwMode="auto">
              <a:xfrm>
                <a:off x="376264" y="1364316"/>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7" name="Line 63"/>
              <p:cNvSpPr>
                <a:spLocks noChangeShapeType="1"/>
              </p:cNvSpPr>
              <p:nvPr/>
            </p:nvSpPr>
            <p:spPr bwMode="auto">
              <a:xfrm>
                <a:off x="376264" y="1334495"/>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8" name="Line 64"/>
              <p:cNvSpPr>
                <a:spLocks noChangeShapeType="1"/>
              </p:cNvSpPr>
              <p:nvPr/>
            </p:nvSpPr>
            <p:spPr bwMode="auto">
              <a:xfrm>
                <a:off x="376264" y="1303019"/>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9" name="Line 65"/>
              <p:cNvSpPr>
                <a:spLocks noChangeShapeType="1"/>
              </p:cNvSpPr>
              <p:nvPr/>
            </p:nvSpPr>
            <p:spPr bwMode="auto">
              <a:xfrm>
                <a:off x="376264" y="1271542"/>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0" name="Rectangle 66"/>
              <p:cNvSpPr>
                <a:spLocks noChangeArrowheads="1"/>
              </p:cNvSpPr>
              <p:nvPr/>
            </p:nvSpPr>
            <p:spPr bwMode="auto">
              <a:xfrm>
                <a:off x="208077" y="1241722"/>
                <a:ext cx="2362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30021" name="Rectangle 67"/>
              <p:cNvSpPr>
                <a:spLocks noChangeArrowheads="1"/>
              </p:cNvSpPr>
              <p:nvPr/>
            </p:nvSpPr>
            <p:spPr bwMode="auto">
              <a:xfrm>
                <a:off x="243004" y="1246692"/>
                <a:ext cx="7715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15</a:t>
                </a:r>
                <a:endParaRPr lang="en-US" sz="19900"/>
              </a:p>
            </p:txBody>
          </p:sp>
          <p:sp>
            <p:nvSpPr>
              <p:cNvPr id="30022" name="Line 68"/>
              <p:cNvSpPr>
                <a:spLocks noChangeShapeType="1"/>
              </p:cNvSpPr>
              <p:nvPr/>
            </p:nvSpPr>
            <p:spPr bwMode="auto">
              <a:xfrm>
                <a:off x="376264" y="1241722"/>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3" name="Line 69"/>
              <p:cNvSpPr>
                <a:spLocks noChangeShapeType="1"/>
              </p:cNvSpPr>
              <p:nvPr/>
            </p:nvSpPr>
            <p:spPr bwMode="auto">
              <a:xfrm>
                <a:off x="376264" y="1210245"/>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4" name="Line 70"/>
              <p:cNvSpPr>
                <a:spLocks noChangeShapeType="1"/>
              </p:cNvSpPr>
              <p:nvPr/>
            </p:nvSpPr>
            <p:spPr bwMode="auto">
              <a:xfrm>
                <a:off x="376264" y="1178768"/>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5" name="Line 71"/>
              <p:cNvSpPr>
                <a:spLocks noChangeShapeType="1"/>
              </p:cNvSpPr>
              <p:nvPr/>
            </p:nvSpPr>
            <p:spPr bwMode="auto">
              <a:xfrm>
                <a:off x="376264" y="1143978"/>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6" name="Line 72"/>
              <p:cNvSpPr>
                <a:spLocks noChangeShapeType="1"/>
              </p:cNvSpPr>
              <p:nvPr/>
            </p:nvSpPr>
            <p:spPr bwMode="auto">
              <a:xfrm>
                <a:off x="376264" y="1112501"/>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7" name="Rectangle 73"/>
              <p:cNvSpPr>
                <a:spLocks noChangeArrowheads="1"/>
              </p:cNvSpPr>
              <p:nvPr/>
            </p:nvSpPr>
            <p:spPr bwMode="auto">
              <a:xfrm>
                <a:off x="208077" y="1087651"/>
                <a:ext cx="2362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30028" name="Rectangle 74"/>
              <p:cNvSpPr>
                <a:spLocks noChangeArrowheads="1"/>
              </p:cNvSpPr>
              <p:nvPr/>
            </p:nvSpPr>
            <p:spPr bwMode="auto">
              <a:xfrm>
                <a:off x="243004" y="1092621"/>
                <a:ext cx="7715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sp>
            <p:nvSpPr>
              <p:cNvPr id="30029" name="Line 75"/>
              <p:cNvSpPr>
                <a:spLocks noChangeShapeType="1"/>
              </p:cNvSpPr>
              <p:nvPr/>
            </p:nvSpPr>
            <p:spPr bwMode="auto">
              <a:xfrm>
                <a:off x="376264" y="1082681"/>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0" name="Line 76"/>
              <p:cNvSpPr>
                <a:spLocks noChangeShapeType="1"/>
              </p:cNvSpPr>
              <p:nvPr/>
            </p:nvSpPr>
            <p:spPr bwMode="auto">
              <a:xfrm>
                <a:off x="376264" y="1051204"/>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1" name="Line 77"/>
              <p:cNvSpPr>
                <a:spLocks noChangeShapeType="1"/>
              </p:cNvSpPr>
              <p:nvPr/>
            </p:nvSpPr>
            <p:spPr bwMode="auto">
              <a:xfrm>
                <a:off x="376264" y="1021384"/>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2" name="Line 78"/>
              <p:cNvSpPr>
                <a:spLocks noChangeShapeType="1"/>
              </p:cNvSpPr>
              <p:nvPr/>
            </p:nvSpPr>
            <p:spPr bwMode="auto">
              <a:xfrm>
                <a:off x="376264" y="989907"/>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3" name="Line 79"/>
              <p:cNvSpPr>
                <a:spLocks noChangeShapeType="1"/>
              </p:cNvSpPr>
              <p:nvPr/>
            </p:nvSpPr>
            <p:spPr bwMode="auto">
              <a:xfrm>
                <a:off x="376264" y="958430"/>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4" name="Rectangle 80"/>
              <p:cNvSpPr>
                <a:spLocks noChangeArrowheads="1"/>
              </p:cNvSpPr>
              <p:nvPr/>
            </p:nvSpPr>
            <p:spPr bwMode="auto">
              <a:xfrm>
                <a:off x="259029" y="928610"/>
                <a:ext cx="23620"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30035" name="Rectangle 81"/>
              <p:cNvSpPr>
                <a:spLocks noChangeArrowheads="1"/>
              </p:cNvSpPr>
              <p:nvPr/>
            </p:nvSpPr>
            <p:spPr bwMode="auto">
              <a:xfrm>
                <a:off x="293956" y="933580"/>
                <a:ext cx="45589"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30036" name="Line 82"/>
              <p:cNvSpPr>
                <a:spLocks noChangeShapeType="1"/>
              </p:cNvSpPr>
              <p:nvPr/>
            </p:nvSpPr>
            <p:spPr bwMode="auto">
              <a:xfrm>
                <a:off x="376264" y="923640"/>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7" name="Line 83"/>
              <p:cNvSpPr>
                <a:spLocks noChangeShapeType="1"/>
              </p:cNvSpPr>
              <p:nvPr/>
            </p:nvSpPr>
            <p:spPr bwMode="auto">
              <a:xfrm>
                <a:off x="376264" y="892163"/>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8" name="Line 84"/>
              <p:cNvSpPr>
                <a:spLocks noChangeShapeType="1"/>
              </p:cNvSpPr>
              <p:nvPr/>
            </p:nvSpPr>
            <p:spPr bwMode="auto">
              <a:xfrm>
                <a:off x="376264" y="862343"/>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9" name="Line 85"/>
              <p:cNvSpPr>
                <a:spLocks noChangeShapeType="1"/>
              </p:cNvSpPr>
              <p:nvPr/>
            </p:nvSpPr>
            <p:spPr bwMode="auto">
              <a:xfrm>
                <a:off x="376264" y="830866"/>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0" name="Line 86"/>
              <p:cNvSpPr>
                <a:spLocks noChangeShapeType="1"/>
              </p:cNvSpPr>
              <p:nvPr/>
            </p:nvSpPr>
            <p:spPr bwMode="auto">
              <a:xfrm>
                <a:off x="376264" y="799389"/>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1" name="Line 87"/>
              <p:cNvSpPr>
                <a:spLocks noChangeShapeType="1"/>
              </p:cNvSpPr>
              <p:nvPr/>
            </p:nvSpPr>
            <p:spPr bwMode="auto">
              <a:xfrm>
                <a:off x="376264" y="769569"/>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2" name="Line 88"/>
              <p:cNvSpPr>
                <a:spLocks noChangeShapeType="1"/>
              </p:cNvSpPr>
              <p:nvPr/>
            </p:nvSpPr>
            <p:spPr bwMode="auto">
              <a:xfrm>
                <a:off x="376264" y="738092"/>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3" name="Line 89"/>
              <p:cNvSpPr>
                <a:spLocks noChangeShapeType="1"/>
              </p:cNvSpPr>
              <p:nvPr/>
            </p:nvSpPr>
            <p:spPr bwMode="auto">
              <a:xfrm>
                <a:off x="376264" y="706615"/>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4" name="Line 90"/>
              <p:cNvSpPr>
                <a:spLocks noChangeShapeType="1"/>
              </p:cNvSpPr>
              <p:nvPr/>
            </p:nvSpPr>
            <p:spPr bwMode="auto">
              <a:xfrm>
                <a:off x="376264" y="671825"/>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5" name="Line 91"/>
              <p:cNvSpPr>
                <a:spLocks noChangeShapeType="1"/>
              </p:cNvSpPr>
              <p:nvPr/>
            </p:nvSpPr>
            <p:spPr bwMode="auto">
              <a:xfrm>
                <a:off x="376264" y="640348"/>
                <a:ext cx="43114"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6" name="Rectangle 92"/>
              <p:cNvSpPr>
                <a:spLocks noChangeArrowheads="1"/>
              </p:cNvSpPr>
              <p:nvPr/>
            </p:nvSpPr>
            <p:spPr bwMode="auto">
              <a:xfrm>
                <a:off x="293956" y="620468"/>
                <a:ext cx="45589" cy="1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30047" name="Line 93"/>
              <p:cNvSpPr>
                <a:spLocks noChangeShapeType="1"/>
              </p:cNvSpPr>
              <p:nvPr/>
            </p:nvSpPr>
            <p:spPr bwMode="auto">
              <a:xfrm>
                <a:off x="376264" y="610528"/>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8" name="Line 94"/>
              <p:cNvSpPr>
                <a:spLocks noChangeShapeType="1"/>
              </p:cNvSpPr>
              <p:nvPr/>
            </p:nvSpPr>
            <p:spPr bwMode="auto">
              <a:xfrm>
                <a:off x="376264" y="579051"/>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9" name="Line 95"/>
              <p:cNvSpPr>
                <a:spLocks noChangeShapeType="1"/>
              </p:cNvSpPr>
              <p:nvPr/>
            </p:nvSpPr>
            <p:spPr bwMode="auto">
              <a:xfrm>
                <a:off x="376264" y="549231"/>
                <a:ext cx="31355" cy="165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06" name="Line 96"/>
            <p:cNvSpPr>
              <a:spLocks noChangeShapeType="1"/>
            </p:cNvSpPr>
            <p:nvPr/>
          </p:nvSpPr>
          <p:spPr bwMode="auto">
            <a:xfrm>
              <a:off x="376238" y="4413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7" name="Line 97"/>
            <p:cNvSpPr>
              <a:spLocks noChangeShapeType="1"/>
            </p:cNvSpPr>
            <p:nvPr/>
          </p:nvSpPr>
          <p:spPr bwMode="auto">
            <a:xfrm>
              <a:off x="376238" y="409575"/>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Rectangle 98"/>
            <p:cNvSpPr>
              <a:spLocks noChangeArrowheads="1"/>
            </p:cNvSpPr>
            <p:nvPr/>
          </p:nvSpPr>
          <p:spPr bwMode="auto">
            <a:xfrm>
              <a:off x="263726" y="385763"/>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sp>
          <p:nvSpPr>
            <p:cNvPr id="29709" name="Line 99"/>
            <p:cNvSpPr>
              <a:spLocks noChangeShapeType="1"/>
            </p:cNvSpPr>
            <p:nvPr/>
          </p:nvSpPr>
          <p:spPr bwMode="auto">
            <a:xfrm flipV="1">
              <a:off x="376238" y="409575"/>
              <a:ext cx="3175" cy="10985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Rectangle 816"/>
            <p:cNvSpPr>
              <a:spLocks noChangeArrowheads="1"/>
            </p:cNvSpPr>
            <p:nvPr/>
          </p:nvSpPr>
          <p:spPr bwMode="auto">
            <a:xfrm>
              <a:off x="180975" y="6699250"/>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11" name="TextBox 874"/>
            <p:cNvSpPr txBox="1">
              <a:spLocks noChangeArrowheads="1"/>
            </p:cNvSpPr>
            <p:nvPr/>
          </p:nvSpPr>
          <p:spPr bwMode="auto">
            <a:xfrm>
              <a:off x="2298700" y="1162050"/>
              <a:ext cx="537070" cy="2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0000"/>
                  </a:solidFill>
                </a:rPr>
                <a:t>138 years</a:t>
              </a:r>
            </a:p>
          </p:txBody>
        </p:sp>
        <p:sp>
          <p:nvSpPr>
            <p:cNvPr id="29712" name="TextBox 923"/>
            <p:cNvSpPr txBox="1">
              <a:spLocks noChangeArrowheads="1"/>
            </p:cNvSpPr>
            <p:nvPr/>
          </p:nvSpPr>
          <p:spPr bwMode="auto">
            <a:xfrm>
              <a:off x="3508979" y="1223424"/>
              <a:ext cx="283628" cy="3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3366FF"/>
                  </a:solidFill>
                </a:rPr>
                <a:t>x16</a:t>
              </a:r>
            </a:p>
          </p:txBody>
        </p:sp>
        <p:grpSp>
          <p:nvGrpSpPr>
            <p:cNvPr id="29713" name="Group 9"/>
            <p:cNvGrpSpPr>
              <a:grpSpLocks/>
            </p:cNvGrpSpPr>
            <p:nvPr/>
          </p:nvGrpSpPr>
          <p:grpSpPr bwMode="auto">
            <a:xfrm>
              <a:off x="251520" y="4437112"/>
              <a:ext cx="4105275" cy="1294915"/>
              <a:chOff x="4924425" y="5554663"/>
              <a:chExt cx="4105275" cy="1294915"/>
            </a:xfrm>
          </p:grpSpPr>
          <p:pic>
            <p:nvPicPr>
              <p:cNvPr id="29910" name="Picture 10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5554663"/>
                <a:ext cx="40957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11" name="TextBox 3"/>
              <p:cNvSpPr txBox="1">
                <a:spLocks noChangeArrowheads="1"/>
              </p:cNvSpPr>
              <p:nvPr/>
            </p:nvSpPr>
            <p:spPr bwMode="auto">
              <a:xfrm>
                <a:off x="6797675" y="6111875"/>
                <a:ext cx="283991" cy="2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0000"/>
                    </a:solidFill>
                  </a:rPr>
                  <a:t>48 s</a:t>
                </a:r>
              </a:p>
            </p:txBody>
          </p:sp>
          <p:sp>
            <p:nvSpPr>
              <p:cNvPr id="29912" name="Line 767"/>
              <p:cNvSpPr>
                <a:spLocks noChangeShapeType="1"/>
              </p:cNvSpPr>
              <p:nvPr/>
            </p:nvSpPr>
            <p:spPr bwMode="auto">
              <a:xfrm flipH="1" flipV="1">
                <a:off x="5014913" y="5556250"/>
                <a:ext cx="6350" cy="8604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913" name="Group 6"/>
              <p:cNvGrpSpPr>
                <a:grpSpLocks/>
              </p:cNvGrpSpPr>
              <p:nvPr/>
            </p:nvGrpSpPr>
            <p:grpSpPr bwMode="auto">
              <a:xfrm>
                <a:off x="4924425" y="5894390"/>
                <a:ext cx="4097643" cy="238970"/>
                <a:chOff x="229" y="3360"/>
                <a:chExt cx="4971" cy="160"/>
              </a:xfrm>
            </p:grpSpPr>
            <p:grpSp>
              <p:nvGrpSpPr>
                <p:cNvPr id="29915" name="Group 7"/>
                <p:cNvGrpSpPr>
                  <a:grpSpLocks/>
                </p:cNvGrpSpPr>
                <p:nvPr/>
              </p:nvGrpSpPr>
              <p:grpSpPr bwMode="auto">
                <a:xfrm>
                  <a:off x="468" y="3360"/>
                  <a:ext cx="4624" cy="36"/>
                  <a:chOff x="468" y="3360"/>
                  <a:chExt cx="4624" cy="36"/>
                </a:xfrm>
              </p:grpSpPr>
              <p:sp>
                <p:nvSpPr>
                  <p:cNvPr id="950" name="Line 8"/>
                  <p:cNvSpPr>
                    <a:spLocks noChangeShapeType="1"/>
                  </p:cNvSpPr>
                  <p:nvPr/>
                </p:nvSpPr>
                <p:spPr bwMode="auto">
                  <a:xfrm flipV="1">
                    <a:off x="468" y="337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1" name="Line 9"/>
                  <p:cNvSpPr>
                    <a:spLocks noChangeShapeType="1"/>
                  </p:cNvSpPr>
                  <p:nvPr/>
                </p:nvSpPr>
                <p:spPr bwMode="auto">
                  <a:xfrm flipV="1">
                    <a:off x="597"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2" name="Line 10"/>
                  <p:cNvSpPr>
                    <a:spLocks noChangeShapeType="1"/>
                  </p:cNvSpPr>
                  <p:nvPr/>
                </p:nvSpPr>
                <p:spPr bwMode="auto">
                  <a:xfrm flipV="1">
                    <a:off x="732"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3" name="Line 11"/>
                  <p:cNvSpPr>
                    <a:spLocks noChangeShapeType="1"/>
                  </p:cNvSpPr>
                  <p:nvPr/>
                </p:nvSpPr>
                <p:spPr bwMode="auto">
                  <a:xfrm flipV="1">
                    <a:off x="863" y="337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4" name="Line 12"/>
                  <p:cNvSpPr>
                    <a:spLocks noChangeShapeType="1"/>
                  </p:cNvSpPr>
                  <p:nvPr/>
                </p:nvSpPr>
                <p:spPr bwMode="auto">
                  <a:xfrm flipV="1">
                    <a:off x="991" y="336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5" name="Line 13"/>
                  <p:cNvSpPr>
                    <a:spLocks noChangeShapeType="1"/>
                  </p:cNvSpPr>
                  <p:nvPr/>
                </p:nvSpPr>
                <p:spPr bwMode="auto">
                  <a:xfrm flipV="1">
                    <a:off x="112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6" name="Line 14"/>
                  <p:cNvSpPr>
                    <a:spLocks noChangeShapeType="1"/>
                  </p:cNvSpPr>
                  <p:nvPr/>
                </p:nvSpPr>
                <p:spPr bwMode="auto">
                  <a:xfrm flipV="1">
                    <a:off x="1257" y="337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7" name="Line 15"/>
                  <p:cNvSpPr>
                    <a:spLocks noChangeShapeType="1"/>
                  </p:cNvSpPr>
                  <p:nvPr/>
                </p:nvSpPr>
                <p:spPr bwMode="auto">
                  <a:xfrm flipV="1">
                    <a:off x="138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8" name="Line 16"/>
                  <p:cNvSpPr>
                    <a:spLocks noChangeShapeType="1"/>
                  </p:cNvSpPr>
                  <p:nvPr/>
                </p:nvSpPr>
                <p:spPr bwMode="auto">
                  <a:xfrm flipV="1">
                    <a:off x="1521"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59" name="Line 17"/>
                  <p:cNvSpPr>
                    <a:spLocks noChangeShapeType="1"/>
                  </p:cNvSpPr>
                  <p:nvPr/>
                </p:nvSpPr>
                <p:spPr bwMode="auto">
                  <a:xfrm flipV="1">
                    <a:off x="1652" y="336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0" name="Line 18"/>
                  <p:cNvSpPr>
                    <a:spLocks noChangeShapeType="1"/>
                  </p:cNvSpPr>
                  <p:nvPr/>
                </p:nvSpPr>
                <p:spPr bwMode="auto">
                  <a:xfrm flipV="1">
                    <a:off x="1782"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1" name="Line 19"/>
                  <p:cNvSpPr>
                    <a:spLocks noChangeShapeType="1"/>
                  </p:cNvSpPr>
                  <p:nvPr/>
                </p:nvSpPr>
                <p:spPr bwMode="auto">
                  <a:xfrm flipV="1">
                    <a:off x="191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2" name="Line 20"/>
                  <p:cNvSpPr>
                    <a:spLocks noChangeShapeType="1"/>
                  </p:cNvSpPr>
                  <p:nvPr/>
                </p:nvSpPr>
                <p:spPr bwMode="auto">
                  <a:xfrm flipV="1">
                    <a:off x="2047"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3" name="Line 21"/>
                  <p:cNvSpPr>
                    <a:spLocks noChangeShapeType="1"/>
                  </p:cNvSpPr>
                  <p:nvPr/>
                </p:nvSpPr>
                <p:spPr bwMode="auto">
                  <a:xfrm flipV="1">
                    <a:off x="2177"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4" name="Line 22"/>
                  <p:cNvSpPr>
                    <a:spLocks noChangeShapeType="1"/>
                  </p:cNvSpPr>
                  <p:nvPr/>
                </p:nvSpPr>
                <p:spPr bwMode="auto">
                  <a:xfrm flipV="1">
                    <a:off x="2311" y="336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5" name="Line 23"/>
                  <p:cNvSpPr>
                    <a:spLocks noChangeShapeType="1"/>
                  </p:cNvSpPr>
                  <p:nvPr/>
                </p:nvSpPr>
                <p:spPr bwMode="auto">
                  <a:xfrm flipV="1">
                    <a:off x="2443" y="3370"/>
                    <a:ext cx="1"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6" name="Line 24"/>
                  <p:cNvSpPr>
                    <a:spLocks noChangeShapeType="1"/>
                  </p:cNvSpPr>
                  <p:nvPr/>
                </p:nvSpPr>
                <p:spPr bwMode="auto">
                  <a:xfrm flipV="1">
                    <a:off x="2572"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7" name="Line 25"/>
                  <p:cNvSpPr>
                    <a:spLocks noChangeShapeType="1"/>
                  </p:cNvSpPr>
                  <p:nvPr/>
                </p:nvSpPr>
                <p:spPr bwMode="auto">
                  <a:xfrm flipV="1">
                    <a:off x="2710" y="3370"/>
                    <a:ext cx="1"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8" name="Line 26"/>
                  <p:cNvSpPr>
                    <a:spLocks noChangeShapeType="1"/>
                  </p:cNvSpPr>
                  <p:nvPr/>
                </p:nvSpPr>
                <p:spPr bwMode="auto">
                  <a:xfrm flipV="1">
                    <a:off x="2844" y="337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69" name="Line 27"/>
                  <p:cNvSpPr>
                    <a:spLocks noChangeShapeType="1"/>
                  </p:cNvSpPr>
                  <p:nvPr/>
                </p:nvSpPr>
                <p:spPr bwMode="auto">
                  <a:xfrm flipV="1">
                    <a:off x="2979" y="336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0" name="Line 28"/>
                  <p:cNvSpPr>
                    <a:spLocks noChangeShapeType="1"/>
                  </p:cNvSpPr>
                  <p:nvPr/>
                </p:nvSpPr>
                <p:spPr bwMode="auto">
                  <a:xfrm flipV="1">
                    <a:off x="310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1" name="Line 29"/>
                  <p:cNvSpPr>
                    <a:spLocks noChangeShapeType="1"/>
                  </p:cNvSpPr>
                  <p:nvPr/>
                </p:nvSpPr>
                <p:spPr bwMode="auto">
                  <a:xfrm flipV="1">
                    <a:off x="3239" y="337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2" name="Line 30"/>
                  <p:cNvSpPr>
                    <a:spLocks noChangeShapeType="1"/>
                  </p:cNvSpPr>
                  <p:nvPr/>
                </p:nvSpPr>
                <p:spPr bwMode="auto">
                  <a:xfrm flipV="1">
                    <a:off x="337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3" name="Line 31"/>
                  <p:cNvSpPr>
                    <a:spLocks noChangeShapeType="1"/>
                  </p:cNvSpPr>
                  <p:nvPr/>
                </p:nvSpPr>
                <p:spPr bwMode="auto">
                  <a:xfrm flipV="1">
                    <a:off x="3501"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4" name="Line 32"/>
                  <p:cNvSpPr>
                    <a:spLocks noChangeShapeType="1"/>
                  </p:cNvSpPr>
                  <p:nvPr/>
                </p:nvSpPr>
                <p:spPr bwMode="auto">
                  <a:xfrm flipV="1">
                    <a:off x="3634" y="3360"/>
                    <a:ext cx="2"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5" name="Line 33"/>
                  <p:cNvSpPr>
                    <a:spLocks noChangeShapeType="1"/>
                  </p:cNvSpPr>
                  <p:nvPr/>
                </p:nvSpPr>
                <p:spPr bwMode="auto">
                  <a:xfrm flipV="1">
                    <a:off x="3773"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6" name="Line 34"/>
                  <p:cNvSpPr>
                    <a:spLocks noChangeShapeType="1"/>
                  </p:cNvSpPr>
                  <p:nvPr/>
                </p:nvSpPr>
                <p:spPr bwMode="auto">
                  <a:xfrm flipV="1">
                    <a:off x="389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7" name="Line 35"/>
                  <p:cNvSpPr>
                    <a:spLocks noChangeShapeType="1"/>
                  </p:cNvSpPr>
                  <p:nvPr/>
                </p:nvSpPr>
                <p:spPr bwMode="auto">
                  <a:xfrm flipV="1">
                    <a:off x="4031"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8" name="Line 36"/>
                  <p:cNvSpPr>
                    <a:spLocks noChangeShapeType="1"/>
                  </p:cNvSpPr>
                  <p:nvPr/>
                </p:nvSpPr>
                <p:spPr bwMode="auto">
                  <a:xfrm flipV="1">
                    <a:off x="4170"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79" name="Line 37"/>
                  <p:cNvSpPr>
                    <a:spLocks noChangeShapeType="1"/>
                  </p:cNvSpPr>
                  <p:nvPr/>
                </p:nvSpPr>
                <p:spPr bwMode="auto">
                  <a:xfrm flipV="1">
                    <a:off x="4291" y="336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0" name="Line 38"/>
                  <p:cNvSpPr>
                    <a:spLocks noChangeShapeType="1"/>
                  </p:cNvSpPr>
                  <p:nvPr/>
                </p:nvSpPr>
                <p:spPr bwMode="auto">
                  <a:xfrm flipV="1">
                    <a:off x="4428"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1" name="Line 39"/>
                  <p:cNvSpPr>
                    <a:spLocks noChangeShapeType="1"/>
                  </p:cNvSpPr>
                  <p:nvPr/>
                </p:nvSpPr>
                <p:spPr bwMode="auto">
                  <a:xfrm flipV="1">
                    <a:off x="4567"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2" name="Line 40"/>
                  <p:cNvSpPr>
                    <a:spLocks noChangeShapeType="1"/>
                  </p:cNvSpPr>
                  <p:nvPr/>
                </p:nvSpPr>
                <p:spPr bwMode="auto">
                  <a:xfrm flipV="1">
                    <a:off x="4686"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3" name="Line 41"/>
                  <p:cNvSpPr>
                    <a:spLocks noChangeShapeType="1"/>
                  </p:cNvSpPr>
                  <p:nvPr/>
                </p:nvSpPr>
                <p:spPr bwMode="auto">
                  <a:xfrm flipV="1">
                    <a:off x="4825"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4" name="Line 42"/>
                  <p:cNvSpPr>
                    <a:spLocks noChangeShapeType="1"/>
                  </p:cNvSpPr>
                  <p:nvPr/>
                </p:nvSpPr>
                <p:spPr bwMode="auto">
                  <a:xfrm flipV="1">
                    <a:off x="4963" y="336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sp>
                <p:nvSpPr>
                  <p:cNvPr id="985" name="Line 43"/>
                  <p:cNvSpPr>
                    <a:spLocks noChangeShapeType="1"/>
                  </p:cNvSpPr>
                  <p:nvPr/>
                </p:nvSpPr>
                <p:spPr bwMode="auto">
                  <a:xfrm flipV="1">
                    <a:off x="5101" y="3370"/>
                    <a:ext cx="0" cy="36"/>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grpSp>
            <p:grpSp>
              <p:nvGrpSpPr>
                <p:cNvPr id="29916" name="Group 44"/>
                <p:cNvGrpSpPr>
                  <a:grpSpLocks/>
                </p:cNvGrpSpPr>
                <p:nvPr/>
              </p:nvGrpSpPr>
              <p:grpSpPr bwMode="auto">
                <a:xfrm>
                  <a:off x="229" y="3396"/>
                  <a:ext cx="4971" cy="124"/>
                  <a:chOff x="229" y="3396"/>
                  <a:chExt cx="4971" cy="124"/>
                </a:xfrm>
              </p:grpSpPr>
              <p:sp>
                <p:nvSpPr>
                  <p:cNvPr id="938" name="Rectangle 45"/>
                  <p:cNvSpPr>
                    <a:spLocks noChangeArrowheads="1"/>
                  </p:cNvSpPr>
                  <p:nvPr/>
                </p:nvSpPr>
                <p:spPr bwMode="auto">
                  <a:xfrm>
                    <a:off x="932"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dirty="0">
                        <a:solidFill>
                          <a:srgbClr val="000000"/>
                        </a:solidFill>
                        <a:latin typeface="Times" charset="0"/>
                        <a:ea typeface="+mn-ea"/>
                        <a:cs typeface="+mn-cs"/>
                      </a:rPr>
                      <a:t>100</a:t>
                    </a:r>
                    <a:endParaRPr lang="en-US" sz="2800" dirty="0">
                      <a:latin typeface="+mn-lt"/>
                      <a:ea typeface="+mn-ea"/>
                      <a:cs typeface="+mn-cs"/>
                    </a:endParaRPr>
                  </a:p>
                </p:txBody>
              </p:sp>
              <p:sp>
                <p:nvSpPr>
                  <p:cNvPr id="939" name="Rectangle 46"/>
                  <p:cNvSpPr>
                    <a:spLocks noChangeArrowheads="1"/>
                  </p:cNvSpPr>
                  <p:nvPr/>
                </p:nvSpPr>
                <p:spPr bwMode="auto">
                  <a:xfrm>
                    <a:off x="1598"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a:solidFill>
                          <a:srgbClr val="000000"/>
                        </a:solidFill>
                        <a:latin typeface="Times" charset="0"/>
                        <a:ea typeface="+mn-ea"/>
                        <a:cs typeface="+mn-cs"/>
                      </a:rPr>
                      <a:t>200</a:t>
                    </a:r>
                    <a:endParaRPr lang="en-US" sz="2800">
                      <a:latin typeface="+mn-lt"/>
                      <a:ea typeface="+mn-ea"/>
                      <a:cs typeface="+mn-cs"/>
                    </a:endParaRPr>
                  </a:p>
                </p:txBody>
              </p:sp>
              <p:sp>
                <p:nvSpPr>
                  <p:cNvPr id="940" name="Rectangle 47"/>
                  <p:cNvSpPr>
                    <a:spLocks noChangeArrowheads="1"/>
                  </p:cNvSpPr>
                  <p:nvPr/>
                </p:nvSpPr>
                <p:spPr bwMode="auto">
                  <a:xfrm>
                    <a:off x="2257"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dirty="0">
                        <a:solidFill>
                          <a:srgbClr val="000000"/>
                        </a:solidFill>
                        <a:latin typeface="Times" charset="0"/>
                        <a:ea typeface="+mn-ea"/>
                        <a:cs typeface="+mn-cs"/>
                      </a:rPr>
                      <a:t>300</a:t>
                    </a:r>
                    <a:endParaRPr lang="en-US" sz="2800" dirty="0">
                      <a:latin typeface="+mn-lt"/>
                      <a:ea typeface="+mn-ea"/>
                      <a:cs typeface="+mn-cs"/>
                    </a:endParaRPr>
                  </a:p>
                </p:txBody>
              </p:sp>
              <p:sp>
                <p:nvSpPr>
                  <p:cNvPr id="941" name="Rectangle 48"/>
                  <p:cNvSpPr>
                    <a:spLocks noChangeArrowheads="1"/>
                  </p:cNvSpPr>
                  <p:nvPr/>
                </p:nvSpPr>
                <p:spPr bwMode="auto">
                  <a:xfrm>
                    <a:off x="2918"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a:solidFill>
                          <a:srgbClr val="000000"/>
                        </a:solidFill>
                        <a:latin typeface="Times" charset="0"/>
                        <a:ea typeface="+mn-ea"/>
                        <a:cs typeface="+mn-cs"/>
                      </a:rPr>
                      <a:t>400</a:t>
                    </a:r>
                    <a:endParaRPr lang="en-US" sz="2800">
                      <a:latin typeface="+mn-lt"/>
                      <a:ea typeface="+mn-ea"/>
                      <a:cs typeface="+mn-cs"/>
                    </a:endParaRPr>
                  </a:p>
                </p:txBody>
              </p:sp>
              <p:sp>
                <p:nvSpPr>
                  <p:cNvPr id="942" name="Rectangle 49"/>
                  <p:cNvSpPr>
                    <a:spLocks noChangeArrowheads="1"/>
                  </p:cNvSpPr>
                  <p:nvPr/>
                </p:nvSpPr>
                <p:spPr bwMode="auto">
                  <a:xfrm>
                    <a:off x="3573" y="3428"/>
                    <a:ext cx="143"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dirty="0">
                        <a:solidFill>
                          <a:srgbClr val="000000"/>
                        </a:solidFill>
                        <a:latin typeface="Times" charset="0"/>
                        <a:ea typeface="+mn-ea"/>
                        <a:cs typeface="+mn-cs"/>
                      </a:rPr>
                      <a:t>500</a:t>
                    </a:r>
                    <a:endParaRPr lang="en-US" sz="2800" dirty="0">
                      <a:latin typeface="+mn-lt"/>
                      <a:ea typeface="+mn-ea"/>
                      <a:cs typeface="+mn-cs"/>
                    </a:endParaRPr>
                  </a:p>
                </p:txBody>
              </p:sp>
              <p:sp>
                <p:nvSpPr>
                  <p:cNvPr id="943" name="Rectangle 50"/>
                  <p:cNvSpPr>
                    <a:spLocks noChangeArrowheads="1"/>
                  </p:cNvSpPr>
                  <p:nvPr/>
                </p:nvSpPr>
                <p:spPr bwMode="auto">
                  <a:xfrm>
                    <a:off x="4248"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a:solidFill>
                          <a:srgbClr val="000000"/>
                        </a:solidFill>
                        <a:latin typeface="Times" charset="0"/>
                        <a:ea typeface="+mn-ea"/>
                        <a:cs typeface="+mn-cs"/>
                      </a:rPr>
                      <a:t>600</a:t>
                    </a:r>
                    <a:endParaRPr lang="en-US" sz="2800">
                      <a:latin typeface="+mn-lt"/>
                      <a:ea typeface="+mn-ea"/>
                      <a:cs typeface="+mn-cs"/>
                    </a:endParaRPr>
                  </a:p>
                </p:txBody>
              </p:sp>
              <p:sp>
                <p:nvSpPr>
                  <p:cNvPr id="946" name="Rectangle 51"/>
                  <p:cNvSpPr>
                    <a:spLocks noChangeArrowheads="1"/>
                  </p:cNvSpPr>
                  <p:nvPr/>
                </p:nvSpPr>
                <p:spPr bwMode="auto">
                  <a:xfrm>
                    <a:off x="4903" y="3428"/>
                    <a:ext cx="134" cy="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fontAlgn="auto">
                      <a:spcBef>
                        <a:spcPts val="0"/>
                      </a:spcBef>
                      <a:spcAft>
                        <a:spcPts val="0"/>
                      </a:spcAft>
                      <a:defRPr/>
                    </a:pPr>
                    <a:r>
                      <a:rPr lang="en-US" sz="1050" dirty="0">
                        <a:solidFill>
                          <a:srgbClr val="000000"/>
                        </a:solidFill>
                        <a:latin typeface="Times" charset="0"/>
                        <a:ea typeface="+mn-ea"/>
                        <a:cs typeface="+mn-cs"/>
                      </a:rPr>
                      <a:t>700</a:t>
                    </a:r>
                    <a:endParaRPr lang="en-US" sz="2800" dirty="0">
                      <a:latin typeface="+mn-lt"/>
                      <a:ea typeface="+mn-ea"/>
                      <a:cs typeface="+mn-cs"/>
                    </a:endParaRPr>
                  </a:p>
                </p:txBody>
              </p:sp>
              <p:sp>
                <p:nvSpPr>
                  <p:cNvPr id="948" name="Line 52"/>
                  <p:cNvSpPr>
                    <a:spLocks noChangeShapeType="1"/>
                  </p:cNvSpPr>
                  <p:nvPr/>
                </p:nvSpPr>
                <p:spPr bwMode="auto">
                  <a:xfrm>
                    <a:off x="229" y="3396"/>
                    <a:ext cx="4971" cy="2"/>
                  </a:xfrm>
                  <a:prstGeom prst="line">
                    <a:avLst/>
                  </a:prstGeom>
                  <a:noFill/>
                  <a:ln w="6350" cmpd="sng">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a:latin typeface="+mn-lt"/>
                      <a:ea typeface="+mn-ea"/>
                      <a:cs typeface="+mn-cs"/>
                    </a:endParaRPr>
                  </a:p>
                </p:txBody>
              </p:sp>
            </p:grpSp>
          </p:grpSp>
          <p:sp>
            <p:nvSpPr>
              <p:cNvPr id="29914" name="TextBox 930"/>
              <p:cNvSpPr txBox="1">
                <a:spLocks noChangeArrowheads="1"/>
              </p:cNvSpPr>
              <p:nvPr/>
            </p:nvSpPr>
            <p:spPr bwMode="auto">
              <a:xfrm>
                <a:off x="5810250" y="6586537"/>
                <a:ext cx="1343979" cy="26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3366FF"/>
                    </a:solidFill>
                  </a:rPr>
                  <a:t>Fluctuations don’t cancel much</a:t>
                </a:r>
              </a:p>
            </p:txBody>
          </p:sp>
        </p:grpSp>
        <p:grpSp>
          <p:nvGrpSpPr>
            <p:cNvPr id="29714" name="Group 21"/>
            <p:cNvGrpSpPr>
              <a:grpSpLocks/>
            </p:cNvGrpSpPr>
            <p:nvPr/>
          </p:nvGrpSpPr>
          <p:grpSpPr bwMode="auto">
            <a:xfrm>
              <a:off x="-87313" y="1700808"/>
              <a:ext cx="4598988" cy="1247985"/>
              <a:chOff x="-87313" y="2992438"/>
              <a:chExt cx="4598988" cy="1247985"/>
            </a:xfrm>
          </p:grpSpPr>
          <p:sp>
            <p:nvSpPr>
              <p:cNvPr id="29811" name="Rectangle 480"/>
              <p:cNvSpPr>
                <a:spLocks noChangeArrowheads="1"/>
              </p:cNvSpPr>
              <p:nvPr/>
            </p:nvSpPr>
            <p:spPr bwMode="auto">
              <a:xfrm>
                <a:off x="242888" y="2992438"/>
                <a:ext cx="77145" cy="14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grpSp>
            <p:nvGrpSpPr>
              <p:cNvPr id="29812" name="Group 4"/>
              <p:cNvGrpSpPr>
                <a:grpSpLocks/>
              </p:cNvGrpSpPr>
              <p:nvPr/>
            </p:nvGrpSpPr>
            <p:grpSpPr bwMode="auto">
              <a:xfrm>
                <a:off x="-87313" y="3017838"/>
                <a:ext cx="4598988" cy="1222585"/>
                <a:chOff x="-87313" y="3017838"/>
                <a:chExt cx="4598988" cy="1222585"/>
              </a:xfrm>
            </p:grpSpPr>
            <p:sp>
              <p:nvSpPr>
                <p:cNvPr id="29813" name="Freeform 386"/>
                <p:cNvSpPr>
                  <a:spLocks/>
                </p:cNvSpPr>
                <p:nvPr/>
              </p:nvSpPr>
              <p:spPr bwMode="auto">
                <a:xfrm>
                  <a:off x="387350" y="3052763"/>
                  <a:ext cx="4037013" cy="890587"/>
                </a:xfrm>
                <a:custGeom>
                  <a:avLst/>
                  <a:gdLst>
                    <a:gd name="T0" fmla="*/ 2147483647 w 1030"/>
                    <a:gd name="T1" fmla="*/ 2147483647 h 538"/>
                    <a:gd name="T2" fmla="*/ 2147483647 w 1030"/>
                    <a:gd name="T3" fmla="*/ 2147483647 h 538"/>
                    <a:gd name="T4" fmla="*/ 2147483647 w 1030"/>
                    <a:gd name="T5" fmla="*/ 2147483647 h 538"/>
                    <a:gd name="T6" fmla="*/ 2147483647 w 1030"/>
                    <a:gd name="T7" fmla="*/ 2147483647 h 538"/>
                    <a:gd name="T8" fmla="*/ 2147483647 w 1030"/>
                    <a:gd name="T9" fmla="*/ 2147483647 h 538"/>
                    <a:gd name="T10" fmla="*/ 2147483647 w 1030"/>
                    <a:gd name="T11" fmla="*/ 2147483647 h 538"/>
                    <a:gd name="T12" fmla="*/ 2147483647 w 1030"/>
                    <a:gd name="T13" fmla="*/ 2147483647 h 538"/>
                    <a:gd name="T14" fmla="*/ 2147483647 w 1030"/>
                    <a:gd name="T15" fmla="*/ 2147483647 h 538"/>
                    <a:gd name="T16" fmla="*/ 2147483647 w 1030"/>
                    <a:gd name="T17" fmla="*/ 2147483647 h 538"/>
                    <a:gd name="T18" fmla="*/ 2147483647 w 1030"/>
                    <a:gd name="T19" fmla="*/ 2147483647 h 538"/>
                    <a:gd name="T20" fmla="*/ 2147483647 w 1030"/>
                    <a:gd name="T21" fmla="*/ 2147483647 h 538"/>
                    <a:gd name="T22" fmla="*/ 2147483647 w 1030"/>
                    <a:gd name="T23" fmla="*/ 2147483647 h 538"/>
                    <a:gd name="T24" fmla="*/ 2147483647 w 1030"/>
                    <a:gd name="T25" fmla="*/ 2147483647 h 538"/>
                    <a:gd name="T26" fmla="*/ 2147483647 w 1030"/>
                    <a:gd name="T27" fmla="*/ 2147483647 h 538"/>
                    <a:gd name="T28" fmla="*/ 2147483647 w 1030"/>
                    <a:gd name="T29" fmla="*/ 2147483647 h 538"/>
                    <a:gd name="T30" fmla="*/ 2147483647 w 1030"/>
                    <a:gd name="T31" fmla="*/ 2147483647 h 538"/>
                    <a:gd name="T32" fmla="*/ 2147483647 w 1030"/>
                    <a:gd name="T33" fmla="*/ 2147483647 h 538"/>
                    <a:gd name="T34" fmla="*/ 2147483647 w 1030"/>
                    <a:gd name="T35" fmla="*/ 2147483647 h 538"/>
                    <a:gd name="T36" fmla="*/ 2147483647 w 1030"/>
                    <a:gd name="T37" fmla="*/ 2147483647 h 538"/>
                    <a:gd name="T38" fmla="*/ 2147483647 w 1030"/>
                    <a:gd name="T39" fmla="*/ 2147483647 h 538"/>
                    <a:gd name="T40" fmla="*/ 2147483647 w 1030"/>
                    <a:gd name="T41" fmla="*/ 2147483647 h 538"/>
                    <a:gd name="T42" fmla="*/ 2147483647 w 1030"/>
                    <a:gd name="T43" fmla="*/ 2147483647 h 538"/>
                    <a:gd name="T44" fmla="*/ 2147483647 w 1030"/>
                    <a:gd name="T45" fmla="*/ 2147483647 h 538"/>
                    <a:gd name="T46" fmla="*/ 2147483647 w 1030"/>
                    <a:gd name="T47" fmla="*/ 2147483647 h 538"/>
                    <a:gd name="T48" fmla="*/ 2147483647 w 1030"/>
                    <a:gd name="T49" fmla="*/ 2147483647 h 538"/>
                    <a:gd name="T50" fmla="*/ 2147483647 w 1030"/>
                    <a:gd name="T51" fmla="*/ 2147483647 h 538"/>
                    <a:gd name="T52" fmla="*/ 2147483647 w 1030"/>
                    <a:gd name="T53" fmla="*/ 2147483647 h 538"/>
                    <a:gd name="T54" fmla="*/ 2147483647 w 1030"/>
                    <a:gd name="T55" fmla="*/ 2147483647 h 538"/>
                    <a:gd name="T56" fmla="*/ 2147483647 w 1030"/>
                    <a:gd name="T57" fmla="*/ 2147483647 h 538"/>
                    <a:gd name="T58" fmla="*/ 2147483647 w 1030"/>
                    <a:gd name="T59" fmla="*/ 2147483647 h 538"/>
                    <a:gd name="T60" fmla="*/ 2147483647 w 1030"/>
                    <a:gd name="T61" fmla="*/ 2147483647 h 538"/>
                    <a:gd name="T62" fmla="*/ 2147483647 w 1030"/>
                    <a:gd name="T63" fmla="*/ 2147483647 h 538"/>
                    <a:gd name="T64" fmla="*/ 2147483647 w 1030"/>
                    <a:gd name="T65" fmla="*/ 2147483647 h 538"/>
                    <a:gd name="T66" fmla="*/ 2147483647 w 1030"/>
                    <a:gd name="T67" fmla="*/ 2147483647 h 538"/>
                    <a:gd name="T68" fmla="*/ 2147483647 w 1030"/>
                    <a:gd name="T69" fmla="*/ 2147483647 h 538"/>
                    <a:gd name="T70" fmla="*/ 2147483647 w 1030"/>
                    <a:gd name="T71" fmla="*/ 2147483647 h 538"/>
                    <a:gd name="T72" fmla="*/ 2147483647 w 1030"/>
                    <a:gd name="T73" fmla="*/ 2147483647 h 538"/>
                    <a:gd name="T74" fmla="*/ 2147483647 w 1030"/>
                    <a:gd name="T75" fmla="*/ 2147483647 h 538"/>
                    <a:gd name="T76" fmla="*/ 2147483647 w 1030"/>
                    <a:gd name="T77" fmla="*/ 2147483647 h 538"/>
                    <a:gd name="T78" fmla="*/ 2147483647 w 1030"/>
                    <a:gd name="T79" fmla="*/ 2147483647 h 538"/>
                    <a:gd name="T80" fmla="*/ 2147483647 w 1030"/>
                    <a:gd name="T81" fmla="*/ 2147483647 h 538"/>
                    <a:gd name="T82" fmla="*/ 2147483647 w 1030"/>
                    <a:gd name="T83" fmla="*/ 2147483647 h 538"/>
                    <a:gd name="T84" fmla="*/ 2147483647 w 1030"/>
                    <a:gd name="T85" fmla="*/ 2147483647 h 538"/>
                    <a:gd name="T86" fmla="*/ 2147483647 w 1030"/>
                    <a:gd name="T87" fmla="*/ 2147483647 h 538"/>
                    <a:gd name="T88" fmla="*/ 2147483647 w 1030"/>
                    <a:gd name="T89" fmla="*/ 2147483647 h 538"/>
                    <a:gd name="T90" fmla="*/ 2147483647 w 1030"/>
                    <a:gd name="T91" fmla="*/ 2147483647 h 538"/>
                    <a:gd name="T92" fmla="*/ 2147483647 w 1030"/>
                    <a:gd name="T93" fmla="*/ 2147483647 h 538"/>
                    <a:gd name="T94" fmla="*/ 2147483647 w 1030"/>
                    <a:gd name="T95" fmla="*/ 2147483647 h 538"/>
                    <a:gd name="T96" fmla="*/ 2147483647 w 1030"/>
                    <a:gd name="T97" fmla="*/ 2147483647 h 538"/>
                    <a:gd name="T98" fmla="*/ 2147483647 w 1030"/>
                    <a:gd name="T99" fmla="*/ 2147483647 h 538"/>
                    <a:gd name="T100" fmla="*/ 2147483647 w 1030"/>
                    <a:gd name="T101" fmla="*/ 2147483647 h 538"/>
                    <a:gd name="T102" fmla="*/ 2147483647 w 1030"/>
                    <a:gd name="T103" fmla="*/ 2147483647 h 538"/>
                    <a:gd name="T104" fmla="*/ 2147483647 w 1030"/>
                    <a:gd name="T105" fmla="*/ 2147483647 h 538"/>
                    <a:gd name="T106" fmla="*/ 2147483647 w 1030"/>
                    <a:gd name="T107" fmla="*/ 2147483647 h 538"/>
                    <a:gd name="T108" fmla="*/ 2147483647 w 1030"/>
                    <a:gd name="T109" fmla="*/ 2147483647 h 538"/>
                    <a:gd name="T110" fmla="*/ 2147483647 w 1030"/>
                    <a:gd name="T111" fmla="*/ 2147483647 h 538"/>
                    <a:gd name="T112" fmla="*/ 2147483647 w 1030"/>
                    <a:gd name="T113" fmla="*/ 2147483647 h 538"/>
                    <a:gd name="T114" fmla="*/ 2147483647 w 1030"/>
                    <a:gd name="T115" fmla="*/ 2147483647 h 538"/>
                    <a:gd name="T116" fmla="*/ 2147483647 w 1030"/>
                    <a:gd name="T117" fmla="*/ 2147483647 h 538"/>
                    <a:gd name="T118" fmla="*/ 2147483647 w 1030"/>
                    <a:gd name="T119" fmla="*/ 2147483647 h 5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0" h="538">
                      <a:moveTo>
                        <a:pt x="0" y="349"/>
                      </a:moveTo>
                      <a:lnTo>
                        <a:pt x="2" y="277"/>
                      </a:lnTo>
                      <a:lnTo>
                        <a:pt x="2" y="155"/>
                      </a:lnTo>
                      <a:lnTo>
                        <a:pt x="5" y="110"/>
                      </a:lnTo>
                      <a:lnTo>
                        <a:pt x="5" y="243"/>
                      </a:lnTo>
                      <a:lnTo>
                        <a:pt x="8" y="272"/>
                      </a:lnTo>
                      <a:lnTo>
                        <a:pt x="8" y="195"/>
                      </a:lnTo>
                      <a:lnTo>
                        <a:pt x="10" y="195"/>
                      </a:lnTo>
                      <a:lnTo>
                        <a:pt x="10" y="325"/>
                      </a:lnTo>
                      <a:lnTo>
                        <a:pt x="13" y="307"/>
                      </a:lnTo>
                      <a:lnTo>
                        <a:pt x="13" y="253"/>
                      </a:lnTo>
                      <a:lnTo>
                        <a:pt x="16" y="253"/>
                      </a:lnTo>
                      <a:lnTo>
                        <a:pt x="18" y="176"/>
                      </a:lnTo>
                      <a:lnTo>
                        <a:pt x="18" y="203"/>
                      </a:lnTo>
                      <a:lnTo>
                        <a:pt x="21" y="232"/>
                      </a:lnTo>
                      <a:lnTo>
                        <a:pt x="21" y="229"/>
                      </a:lnTo>
                      <a:lnTo>
                        <a:pt x="24" y="150"/>
                      </a:lnTo>
                      <a:lnTo>
                        <a:pt x="24" y="163"/>
                      </a:lnTo>
                      <a:lnTo>
                        <a:pt x="26" y="243"/>
                      </a:lnTo>
                      <a:lnTo>
                        <a:pt x="26" y="317"/>
                      </a:lnTo>
                      <a:lnTo>
                        <a:pt x="29" y="349"/>
                      </a:lnTo>
                      <a:lnTo>
                        <a:pt x="29" y="381"/>
                      </a:lnTo>
                      <a:lnTo>
                        <a:pt x="32" y="363"/>
                      </a:lnTo>
                      <a:lnTo>
                        <a:pt x="32" y="240"/>
                      </a:lnTo>
                      <a:lnTo>
                        <a:pt x="34" y="365"/>
                      </a:lnTo>
                      <a:lnTo>
                        <a:pt x="37" y="253"/>
                      </a:lnTo>
                      <a:lnTo>
                        <a:pt x="37" y="283"/>
                      </a:lnTo>
                      <a:lnTo>
                        <a:pt x="40" y="261"/>
                      </a:lnTo>
                      <a:lnTo>
                        <a:pt x="40" y="237"/>
                      </a:lnTo>
                      <a:lnTo>
                        <a:pt x="42" y="264"/>
                      </a:lnTo>
                      <a:lnTo>
                        <a:pt x="42" y="387"/>
                      </a:lnTo>
                      <a:lnTo>
                        <a:pt x="45" y="325"/>
                      </a:lnTo>
                      <a:lnTo>
                        <a:pt x="45" y="280"/>
                      </a:lnTo>
                      <a:lnTo>
                        <a:pt x="48" y="277"/>
                      </a:lnTo>
                      <a:lnTo>
                        <a:pt x="48" y="272"/>
                      </a:lnTo>
                      <a:lnTo>
                        <a:pt x="50" y="227"/>
                      </a:lnTo>
                      <a:lnTo>
                        <a:pt x="50" y="192"/>
                      </a:lnTo>
                      <a:lnTo>
                        <a:pt x="53" y="232"/>
                      </a:lnTo>
                      <a:lnTo>
                        <a:pt x="56" y="442"/>
                      </a:lnTo>
                      <a:lnTo>
                        <a:pt x="56" y="357"/>
                      </a:lnTo>
                      <a:lnTo>
                        <a:pt x="58" y="283"/>
                      </a:lnTo>
                      <a:lnTo>
                        <a:pt x="58" y="277"/>
                      </a:lnTo>
                      <a:lnTo>
                        <a:pt x="61" y="224"/>
                      </a:lnTo>
                      <a:lnTo>
                        <a:pt x="61" y="243"/>
                      </a:lnTo>
                      <a:lnTo>
                        <a:pt x="64" y="315"/>
                      </a:lnTo>
                      <a:lnTo>
                        <a:pt x="64" y="325"/>
                      </a:lnTo>
                      <a:lnTo>
                        <a:pt x="66" y="301"/>
                      </a:lnTo>
                      <a:lnTo>
                        <a:pt x="66" y="336"/>
                      </a:lnTo>
                      <a:lnTo>
                        <a:pt x="69" y="293"/>
                      </a:lnTo>
                      <a:lnTo>
                        <a:pt x="69" y="299"/>
                      </a:lnTo>
                      <a:lnTo>
                        <a:pt x="72" y="264"/>
                      </a:lnTo>
                      <a:lnTo>
                        <a:pt x="74" y="283"/>
                      </a:lnTo>
                      <a:lnTo>
                        <a:pt x="74" y="245"/>
                      </a:lnTo>
                      <a:lnTo>
                        <a:pt x="77" y="288"/>
                      </a:lnTo>
                      <a:lnTo>
                        <a:pt x="77" y="333"/>
                      </a:lnTo>
                      <a:lnTo>
                        <a:pt x="79" y="240"/>
                      </a:lnTo>
                      <a:lnTo>
                        <a:pt x="79" y="195"/>
                      </a:lnTo>
                      <a:lnTo>
                        <a:pt x="82" y="208"/>
                      </a:lnTo>
                      <a:lnTo>
                        <a:pt x="82" y="264"/>
                      </a:lnTo>
                      <a:lnTo>
                        <a:pt x="85" y="285"/>
                      </a:lnTo>
                      <a:lnTo>
                        <a:pt x="85" y="288"/>
                      </a:lnTo>
                      <a:lnTo>
                        <a:pt x="87" y="349"/>
                      </a:lnTo>
                      <a:lnTo>
                        <a:pt x="87" y="232"/>
                      </a:lnTo>
                      <a:lnTo>
                        <a:pt x="90" y="296"/>
                      </a:lnTo>
                      <a:lnTo>
                        <a:pt x="93" y="237"/>
                      </a:lnTo>
                      <a:lnTo>
                        <a:pt x="93" y="224"/>
                      </a:lnTo>
                      <a:lnTo>
                        <a:pt x="95" y="182"/>
                      </a:lnTo>
                      <a:lnTo>
                        <a:pt x="95" y="176"/>
                      </a:lnTo>
                      <a:lnTo>
                        <a:pt x="98" y="341"/>
                      </a:lnTo>
                      <a:lnTo>
                        <a:pt x="98" y="277"/>
                      </a:lnTo>
                      <a:lnTo>
                        <a:pt x="101" y="216"/>
                      </a:lnTo>
                      <a:lnTo>
                        <a:pt x="101" y="197"/>
                      </a:lnTo>
                      <a:lnTo>
                        <a:pt x="103" y="296"/>
                      </a:lnTo>
                      <a:lnTo>
                        <a:pt x="103" y="240"/>
                      </a:lnTo>
                      <a:lnTo>
                        <a:pt x="106" y="216"/>
                      </a:lnTo>
                      <a:lnTo>
                        <a:pt x="106" y="182"/>
                      </a:lnTo>
                      <a:lnTo>
                        <a:pt x="109" y="299"/>
                      </a:lnTo>
                      <a:lnTo>
                        <a:pt x="111" y="261"/>
                      </a:lnTo>
                      <a:lnTo>
                        <a:pt x="111" y="379"/>
                      </a:lnTo>
                      <a:lnTo>
                        <a:pt x="114" y="304"/>
                      </a:lnTo>
                      <a:lnTo>
                        <a:pt x="114" y="389"/>
                      </a:lnTo>
                      <a:lnTo>
                        <a:pt x="117" y="301"/>
                      </a:lnTo>
                      <a:lnTo>
                        <a:pt x="117" y="256"/>
                      </a:lnTo>
                      <a:lnTo>
                        <a:pt x="119" y="280"/>
                      </a:lnTo>
                      <a:lnTo>
                        <a:pt x="119" y="144"/>
                      </a:lnTo>
                      <a:lnTo>
                        <a:pt x="122" y="166"/>
                      </a:lnTo>
                      <a:lnTo>
                        <a:pt x="122" y="171"/>
                      </a:lnTo>
                      <a:lnTo>
                        <a:pt x="125" y="203"/>
                      </a:lnTo>
                      <a:lnTo>
                        <a:pt x="125" y="174"/>
                      </a:lnTo>
                      <a:lnTo>
                        <a:pt x="127" y="299"/>
                      </a:lnTo>
                      <a:lnTo>
                        <a:pt x="130" y="182"/>
                      </a:lnTo>
                      <a:lnTo>
                        <a:pt x="130" y="304"/>
                      </a:lnTo>
                      <a:lnTo>
                        <a:pt x="133" y="261"/>
                      </a:lnTo>
                      <a:lnTo>
                        <a:pt x="133" y="293"/>
                      </a:lnTo>
                      <a:lnTo>
                        <a:pt x="135" y="240"/>
                      </a:lnTo>
                      <a:lnTo>
                        <a:pt x="135" y="179"/>
                      </a:lnTo>
                      <a:lnTo>
                        <a:pt x="138" y="139"/>
                      </a:lnTo>
                      <a:lnTo>
                        <a:pt x="138" y="197"/>
                      </a:lnTo>
                      <a:lnTo>
                        <a:pt x="141" y="200"/>
                      </a:lnTo>
                      <a:lnTo>
                        <a:pt x="141" y="227"/>
                      </a:lnTo>
                      <a:lnTo>
                        <a:pt x="143" y="256"/>
                      </a:lnTo>
                      <a:lnTo>
                        <a:pt x="143" y="341"/>
                      </a:lnTo>
                      <a:lnTo>
                        <a:pt x="146" y="187"/>
                      </a:lnTo>
                      <a:lnTo>
                        <a:pt x="149" y="299"/>
                      </a:lnTo>
                      <a:lnTo>
                        <a:pt x="149" y="336"/>
                      </a:lnTo>
                      <a:lnTo>
                        <a:pt x="151" y="261"/>
                      </a:lnTo>
                      <a:lnTo>
                        <a:pt x="151" y="229"/>
                      </a:lnTo>
                      <a:lnTo>
                        <a:pt x="154" y="264"/>
                      </a:lnTo>
                      <a:lnTo>
                        <a:pt x="154" y="232"/>
                      </a:lnTo>
                      <a:lnTo>
                        <a:pt x="157" y="99"/>
                      </a:lnTo>
                      <a:lnTo>
                        <a:pt x="157" y="323"/>
                      </a:lnTo>
                      <a:lnTo>
                        <a:pt x="159" y="363"/>
                      </a:lnTo>
                      <a:lnTo>
                        <a:pt x="159" y="195"/>
                      </a:lnTo>
                      <a:lnTo>
                        <a:pt x="162" y="168"/>
                      </a:lnTo>
                      <a:lnTo>
                        <a:pt x="162" y="221"/>
                      </a:lnTo>
                      <a:lnTo>
                        <a:pt x="165" y="256"/>
                      </a:lnTo>
                      <a:lnTo>
                        <a:pt x="167" y="195"/>
                      </a:lnTo>
                      <a:lnTo>
                        <a:pt x="167" y="256"/>
                      </a:lnTo>
                      <a:lnTo>
                        <a:pt x="170" y="248"/>
                      </a:lnTo>
                      <a:lnTo>
                        <a:pt x="170" y="243"/>
                      </a:lnTo>
                      <a:lnTo>
                        <a:pt x="173" y="237"/>
                      </a:lnTo>
                      <a:lnTo>
                        <a:pt x="173" y="320"/>
                      </a:lnTo>
                      <a:lnTo>
                        <a:pt x="175" y="331"/>
                      </a:lnTo>
                      <a:lnTo>
                        <a:pt x="175" y="224"/>
                      </a:lnTo>
                      <a:lnTo>
                        <a:pt x="178" y="219"/>
                      </a:lnTo>
                      <a:lnTo>
                        <a:pt x="178" y="272"/>
                      </a:lnTo>
                      <a:lnTo>
                        <a:pt x="181" y="269"/>
                      </a:lnTo>
                      <a:lnTo>
                        <a:pt x="181" y="293"/>
                      </a:lnTo>
                      <a:lnTo>
                        <a:pt x="183" y="243"/>
                      </a:lnTo>
                      <a:lnTo>
                        <a:pt x="186" y="229"/>
                      </a:lnTo>
                      <a:lnTo>
                        <a:pt x="186" y="301"/>
                      </a:lnTo>
                      <a:lnTo>
                        <a:pt x="189" y="293"/>
                      </a:lnTo>
                      <a:lnTo>
                        <a:pt x="189" y="253"/>
                      </a:lnTo>
                      <a:lnTo>
                        <a:pt x="191" y="304"/>
                      </a:lnTo>
                      <a:lnTo>
                        <a:pt x="191" y="307"/>
                      </a:lnTo>
                      <a:lnTo>
                        <a:pt x="194" y="363"/>
                      </a:lnTo>
                      <a:lnTo>
                        <a:pt x="194" y="288"/>
                      </a:lnTo>
                      <a:lnTo>
                        <a:pt x="197" y="229"/>
                      </a:lnTo>
                      <a:lnTo>
                        <a:pt x="197" y="203"/>
                      </a:lnTo>
                      <a:lnTo>
                        <a:pt x="199" y="208"/>
                      </a:lnTo>
                      <a:lnTo>
                        <a:pt x="199" y="205"/>
                      </a:lnTo>
                      <a:lnTo>
                        <a:pt x="202" y="237"/>
                      </a:lnTo>
                      <a:lnTo>
                        <a:pt x="205" y="232"/>
                      </a:lnTo>
                      <a:lnTo>
                        <a:pt x="205" y="349"/>
                      </a:lnTo>
                      <a:lnTo>
                        <a:pt x="207" y="235"/>
                      </a:lnTo>
                      <a:lnTo>
                        <a:pt x="207" y="197"/>
                      </a:lnTo>
                      <a:lnTo>
                        <a:pt x="210" y="211"/>
                      </a:lnTo>
                      <a:lnTo>
                        <a:pt x="210" y="261"/>
                      </a:lnTo>
                      <a:lnTo>
                        <a:pt x="213" y="248"/>
                      </a:lnTo>
                      <a:lnTo>
                        <a:pt x="213" y="192"/>
                      </a:lnTo>
                      <a:lnTo>
                        <a:pt x="215" y="237"/>
                      </a:lnTo>
                      <a:lnTo>
                        <a:pt x="215" y="224"/>
                      </a:lnTo>
                      <a:lnTo>
                        <a:pt x="218" y="299"/>
                      </a:lnTo>
                      <a:lnTo>
                        <a:pt x="218" y="320"/>
                      </a:lnTo>
                      <a:lnTo>
                        <a:pt x="221" y="283"/>
                      </a:lnTo>
                      <a:lnTo>
                        <a:pt x="223" y="224"/>
                      </a:lnTo>
                      <a:lnTo>
                        <a:pt x="223" y="197"/>
                      </a:lnTo>
                      <a:lnTo>
                        <a:pt x="226" y="227"/>
                      </a:lnTo>
                      <a:lnTo>
                        <a:pt x="226" y="299"/>
                      </a:lnTo>
                      <a:lnTo>
                        <a:pt x="229" y="285"/>
                      </a:lnTo>
                      <a:lnTo>
                        <a:pt x="229" y="235"/>
                      </a:lnTo>
                      <a:lnTo>
                        <a:pt x="231" y="442"/>
                      </a:lnTo>
                      <a:lnTo>
                        <a:pt x="231" y="448"/>
                      </a:lnTo>
                      <a:lnTo>
                        <a:pt x="234" y="352"/>
                      </a:lnTo>
                      <a:lnTo>
                        <a:pt x="234" y="490"/>
                      </a:lnTo>
                      <a:lnTo>
                        <a:pt x="237" y="397"/>
                      </a:lnTo>
                      <a:lnTo>
                        <a:pt x="237" y="373"/>
                      </a:lnTo>
                      <a:lnTo>
                        <a:pt x="239" y="355"/>
                      </a:lnTo>
                      <a:lnTo>
                        <a:pt x="242" y="360"/>
                      </a:lnTo>
                      <a:lnTo>
                        <a:pt x="242" y="389"/>
                      </a:lnTo>
                      <a:lnTo>
                        <a:pt x="245" y="368"/>
                      </a:lnTo>
                      <a:lnTo>
                        <a:pt x="245" y="344"/>
                      </a:lnTo>
                      <a:lnTo>
                        <a:pt x="247" y="216"/>
                      </a:lnTo>
                      <a:lnTo>
                        <a:pt x="247" y="211"/>
                      </a:lnTo>
                      <a:lnTo>
                        <a:pt x="250" y="328"/>
                      </a:lnTo>
                      <a:lnTo>
                        <a:pt x="250" y="118"/>
                      </a:lnTo>
                      <a:lnTo>
                        <a:pt x="253" y="120"/>
                      </a:lnTo>
                      <a:lnTo>
                        <a:pt x="253" y="187"/>
                      </a:lnTo>
                      <a:lnTo>
                        <a:pt x="255" y="336"/>
                      </a:lnTo>
                      <a:lnTo>
                        <a:pt x="255" y="296"/>
                      </a:lnTo>
                      <a:lnTo>
                        <a:pt x="258" y="190"/>
                      </a:lnTo>
                      <a:lnTo>
                        <a:pt x="261" y="251"/>
                      </a:lnTo>
                      <a:lnTo>
                        <a:pt x="261" y="253"/>
                      </a:lnTo>
                      <a:lnTo>
                        <a:pt x="263" y="190"/>
                      </a:lnTo>
                      <a:lnTo>
                        <a:pt x="263" y="323"/>
                      </a:lnTo>
                      <a:lnTo>
                        <a:pt x="266" y="267"/>
                      </a:lnTo>
                      <a:lnTo>
                        <a:pt x="266" y="365"/>
                      </a:lnTo>
                      <a:lnTo>
                        <a:pt x="269" y="192"/>
                      </a:lnTo>
                      <a:lnTo>
                        <a:pt x="269" y="291"/>
                      </a:lnTo>
                      <a:lnTo>
                        <a:pt x="271" y="267"/>
                      </a:lnTo>
                      <a:lnTo>
                        <a:pt x="271" y="291"/>
                      </a:lnTo>
                      <a:lnTo>
                        <a:pt x="274" y="267"/>
                      </a:lnTo>
                      <a:lnTo>
                        <a:pt x="274" y="190"/>
                      </a:lnTo>
                      <a:lnTo>
                        <a:pt x="277" y="237"/>
                      </a:lnTo>
                      <a:lnTo>
                        <a:pt x="279" y="136"/>
                      </a:lnTo>
                      <a:lnTo>
                        <a:pt x="279" y="200"/>
                      </a:lnTo>
                      <a:lnTo>
                        <a:pt x="282" y="277"/>
                      </a:lnTo>
                      <a:lnTo>
                        <a:pt x="282" y="325"/>
                      </a:lnTo>
                      <a:lnTo>
                        <a:pt x="285" y="376"/>
                      </a:lnTo>
                      <a:lnTo>
                        <a:pt x="285" y="341"/>
                      </a:lnTo>
                      <a:lnTo>
                        <a:pt x="287" y="288"/>
                      </a:lnTo>
                      <a:lnTo>
                        <a:pt x="287" y="360"/>
                      </a:lnTo>
                      <a:lnTo>
                        <a:pt x="290" y="285"/>
                      </a:lnTo>
                      <a:lnTo>
                        <a:pt x="290" y="365"/>
                      </a:lnTo>
                      <a:lnTo>
                        <a:pt x="293" y="357"/>
                      </a:lnTo>
                      <a:lnTo>
                        <a:pt x="293" y="253"/>
                      </a:lnTo>
                      <a:lnTo>
                        <a:pt x="295" y="192"/>
                      </a:lnTo>
                      <a:lnTo>
                        <a:pt x="298" y="205"/>
                      </a:lnTo>
                      <a:lnTo>
                        <a:pt x="298" y="243"/>
                      </a:lnTo>
                      <a:lnTo>
                        <a:pt x="301" y="299"/>
                      </a:lnTo>
                      <a:lnTo>
                        <a:pt x="301" y="227"/>
                      </a:lnTo>
                      <a:lnTo>
                        <a:pt x="303" y="237"/>
                      </a:lnTo>
                      <a:lnTo>
                        <a:pt x="303" y="272"/>
                      </a:lnTo>
                      <a:lnTo>
                        <a:pt x="306" y="211"/>
                      </a:lnTo>
                      <a:lnTo>
                        <a:pt x="306" y="208"/>
                      </a:lnTo>
                      <a:lnTo>
                        <a:pt x="309" y="192"/>
                      </a:lnTo>
                      <a:lnTo>
                        <a:pt x="309" y="280"/>
                      </a:lnTo>
                      <a:lnTo>
                        <a:pt x="311" y="261"/>
                      </a:lnTo>
                      <a:lnTo>
                        <a:pt x="311" y="280"/>
                      </a:lnTo>
                      <a:lnTo>
                        <a:pt x="314" y="277"/>
                      </a:lnTo>
                      <a:lnTo>
                        <a:pt x="317" y="195"/>
                      </a:lnTo>
                      <a:lnTo>
                        <a:pt x="317" y="213"/>
                      </a:lnTo>
                      <a:lnTo>
                        <a:pt x="319" y="224"/>
                      </a:lnTo>
                      <a:lnTo>
                        <a:pt x="319" y="243"/>
                      </a:lnTo>
                      <a:lnTo>
                        <a:pt x="322" y="264"/>
                      </a:lnTo>
                      <a:lnTo>
                        <a:pt x="322" y="256"/>
                      </a:lnTo>
                      <a:lnTo>
                        <a:pt x="325" y="216"/>
                      </a:lnTo>
                      <a:lnTo>
                        <a:pt x="325" y="187"/>
                      </a:lnTo>
                      <a:lnTo>
                        <a:pt x="327" y="211"/>
                      </a:lnTo>
                      <a:lnTo>
                        <a:pt x="327" y="243"/>
                      </a:lnTo>
                      <a:lnTo>
                        <a:pt x="330" y="232"/>
                      </a:lnTo>
                      <a:lnTo>
                        <a:pt x="330" y="256"/>
                      </a:lnTo>
                      <a:lnTo>
                        <a:pt x="332" y="235"/>
                      </a:lnTo>
                      <a:lnTo>
                        <a:pt x="335" y="190"/>
                      </a:lnTo>
                      <a:lnTo>
                        <a:pt x="335" y="243"/>
                      </a:lnTo>
                      <a:lnTo>
                        <a:pt x="338" y="155"/>
                      </a:lnTo>
                      <a:lnTo>
                        <a:pt x="338" y="288"/>
                      </a:lnTo>
                      <a:lnTo>
                        <a:pt x="340" y="341"/>
                      </a:lnTo>
                      <a:lnTo>
                        <a:pt x="340" y="195"/>
                      </a:lnTo>
                      <a:lnTo>
                        <a:pt x="343" y="211"/>
                      </a:lnTo>
                      <a:lnTo>
                        <a:pt x="343" y="182"/>
                      </a:lnTo>
                      <a:lnTo>
                        <a:pt x="346" y="227"/>
                      </a:lnTo>
                      <a:lnTo>
                        <a:pt x="346" y="333"/>
                      </a:lnTo>
                      <a:lnTo>
                        <a:pt x="348" y="360"/>
                      </a:lnTo>
                      <a:lnTo>
                        <a:pt x="348" y="371"/>
                      </a:lnTo>
                      <a:lnTo>
                        <a:pt x="351" y="363"/>
                      </a:lnTo>
                      <a:lnTo>
                        <a:pt x="354" y="427"/>
                      </a:lnTo>
                      <a:lnTo>
                        <a:pt x="354" y="320"/>
                      </a:lnTo>
                      <a:lnTo>
                        <a:pt x="356" y="416"/>
                      </a:lnTo>
                      <a:lnTo>
                        <a:pt x="356" y="328"/>
                      </a:lnTo>
                      <a:lnTo>
                        <a:pt x="359" y="368"/>
                      </a:lnTo>
                      <a:lnTo>
                        <a:pt x="359" y="152"/>
                      </a:lnTo>
                      <a:lnTo>
                        <a:pt x="362" y="224"/>
                      </a:lnTo>
                      <a:lnTo>
                        <a:pt x="362" y="253"/>
                      </a:lnTo>
                      <a:lnTo>
                        <a:pt x="364" y="272"/>
                      </a:lnTo>
                      <a:lnTo>
                        <a:pt x="364" y="344"/>
                      </a:lnTo>
                      <a:lnTo>
                        <a:pt x="367" y="315"/>
                      </a:lnTo>
                      <a:lnTo>
                        <a:pt x="367" y="427"/>
                      </a:lnTo>
                      <a:lnTo>
                        <a:pt x="370" y="62"/>
                      </a:lnTo>
                      <a:lnTo>
                        <a:pt x="372" y="134"/>
                      </a:lnTo>
                      <a:lnTo>
                        <a:pt x="372" y="341"/>
                      </a:lnTo>
                      <a:lnTo>
                        <a:pt x="375" y="355"/>
                      </a:lnTo>
                      <a:lnTo>
                        <a:pt x="375" y="94"/>
                      </a:lnTo>
                      <a:lnTo>
                        <a:pt x="378" y="312"/>
                      </a:lnTo>
                      <a:lnTo>
                        <a:pt x="378" y="240"/>
                      </a:lnTo>
                      <a:lnTo>
                        <a:pt x="380" y="296"/>
                      </a:lnTo>
                      <a:lnTo>
                        <a:pt x="380" y="355"/>
                      </a:lnTo>
                      <a:lnTo>
                        <a:pt x="383" y="325"/>
                      </a:lnTo>
                      <a:lnTo>
                        <a:pt x="383" y="144"/>
                      </a:lnTo>
                      <a:lnTo>
                        <a:pt x="386" y="232"/>
                      </a:lnTo>
                      <a:lnTo>
                        <a:pt x="386" y="203"/>
                      </a:lnTo>
                      <a:lnTo>
                        <a:pt x="388" y="328"/>
                      </a:lnTo>
                      <a:lnTo>
                        <a:pt x="391" y="134"/>
                      </a:lnTo>
                      <a:lnTo>
                        <a:pt x="391" y="221"/>
                      </a:lnTo>
                      <a:lnTo>
                        <a:pt x="394" y="269"/>
                      </a:lnTo>
                      <a:lnTo>
                        <a:pt x="394" y="168"/>
                      </a:lnTo>
                      <a:lnTo>
                        <a:pt x="396" y="182"/>
                      </a:lnTo>
                      <a:lnTo>
                        <a:pt x="396" y="392"/>
                      </a:lnTo>
                      <a:lnTo>
                        <a:pt x="399" y="464"/>
                      </a:lnTo>
                      <a:lnTo>
                        <a:pt x="399" y="429"/>
                      </a:lnTo>
                      <a:lnTo>
                        <a:pt x="402" y="349"/>
                      </a:lnTo>
                      <a:lnTo>
                        <a:pt x="402" y="424"/>
                      </a:lnTo>
                      <a:lnTo>
                        <a:pt x="404" y="229"/>
                      </a:lnTo>
                      <a:lnTo>
                        <a:pt x="404" y="275"/>
                      </a:lnTo>
                      <a:lnTo>
                        <a:pt x="407" y="381"/>
                      </a:lnTo>
                      <a:lnTo>
                        <a:pt x="410" y="411"/>
                      </a:lnTo>
                      <a:lnTo>
                        <a:pt x="410" y="421"/>
                      </a:lnTo>
                      <a:lnTo>
                        <a:pt x="412" y="293"/>
                      </a:lnTo>
                      <a:lnTo>
                        <a:pt x="412" y="229"/>
                      </a:lnTo>
                      <a:lnTo>
                        <a:pt x="415" y="259"/>
                      </a:lnTo>
                      <a:lnTo>
                        <a:pt x="415" y="363"/>
                      </a:lnTo>
                      <a:lnTo>
                        <a:pt x="418" y="333"/>
                      </a:lnTo>
                      <a:lnTo>
                        <a:pt x="418" y="190"/>
                      </a:lnTo>
                      <a:lnTo>
                        <a:pt x="420" y="227"/>
                      </a:lnTo>
                      <a:lnTo>
                        <a:pt x="420" y="182"/>
                      </a:lnTo>
                      <a:lnTo>
                        <a:pt x="423" y="203"/>
                      </a:lnTo>
                      <a:lnTo>
                        <a:pt x="423" y="272"/>
                      </a:lnTo>
                      <a:lnTo>
                        <a:pt x="426" y="237"/>
                      </a:lnTo>
                      <a:lnTo>
                        <a:pt x="428" y="277"/>
                      </a:lnTo>
                      <a:lnTo>
                        <a:pt x="428" y="243"/>
                      </a:lnTo>
                      <a:lnTo>
                        <a:pt x="431" y="182"/>
                      </a:lnTo>
                      <a:lnTo>
                        <a:pt x="431" y="240"/>
                      </a:lnTo>
                      <a:lnTo>
                        <a:pt x="434" y="213"/>
                      </a:lnTo>
                      <a:lnTo>
                        <a:pt x="434" y="195"/>
                      </a:lnTo>
                      <a:lnTo>
                        <a:pt x="436" y="187"/>
                      </a:lnTo>
                      <a:lnTo>
                        <a:pt x="436" y="203"/>
                      </a:lnTo>
                      <a:lnTo>
                        <a:pt x="439" y="190"/>
                      </a:lnTo>
                      <a:lnTo>
                        <a:pt x="439" y="248"/>
                      </a:lnTo>
                      <a:lnTo>
                        <a:pt x="442" y="320"/>
                      </a:lnTo>
                      <a:lnTo>
                        <a:pt x="442" y="261"/>
                      </a:lnTo>
                      <a:lnTo>
                        <a:pt x="444" y="237"/>
                      </a:lnTo>
                      <a:lnTo>
                        <a:pt x="447" y="323"/>
                      </a:lnTo>
                      <a:lnTo>
                        <a:pt x="447" y="285"/>
                      </a:lnTo>
                      <a:lnTo>
                        <a:pt x="450" y="450"/>
                      </a:lnTo>
                      <a:lnTo>
                        <a:pt x="450" y="403"/>
                      </a:lnTo>
                      <a:lnTo>
                        <a:pt x="452" y="357"/>
                      </a:lnTo>
                      <a:lnTo>
                        <a:pt x="452" y="261"/>
                      </a:lnTo>
                      <a:lnTo>
                        <a:pt x="455" y="176"/>
                      </a:lnTo>
                      <a:lnTo>
                        <a:pt x="455" y="229"/>
                      </a:lnTo>
                      <a:lnTo>
                        <a:pt x="458" y="208"/>
                      </a:lnTo>
                      <a:lnTo>
                        <a:pt x="458" y="192"/>
                      </a:lnTo>
                      <a:lnTo>
                        <a:pt x="460" y="213"/>
                      </a:lnTo>
                      <a:lnTo>
                        <a:pt x="460" y="387"/>
                      </a:lnTo>
                      <a:lnTo>
                        <a:pt x="463" y="376"/>
                      </a:lnTo>
                      <a:lnTo>
                        <a:pt x="466" y="333"/>
                      </a:lnTo>
                      <a:lnTo>
                        <a:pt x="466" y="312"/>
                      </a:lnTo>
                      <a:lnTo>
                        <a:pt x="468" y="341"/>
                      </a:lnTo>
                      <a:lnTo>
                        <a:pt x="468" y="256"/>
                      </a:lnTo>
                      <a:lnTo>
                        <a:pt x="471" y="176"/>
                      </a:lnTo>
                      <a:lnTo>
                        <a:pt x="471" y="405"/>
                      </a:lnTo>
                      <a:lnTo>
                        <a:pt x="474" y="190"/>
                      </a:lnTo>
                      <a:lnTo>
                        <a:pt x="474" y="171"/>
                      </a:lnTo>
                      <a:lnTo>
                        <a:pt x="476" y="333"/>
                      </a:lnTo>
                      <a:lnTo>
                        <a:pt x="476" y="216"/>
                      </a:lnTo>
                      <a:lnTo>
                        <a:pt x="479" y="251"/>
                      </a:lnTo>
                      <a:lnTo>
                        <a:pt x="479" y="269"/>
                      </a:lnTo>
                      <a:lnTo>
                        <a:pt x="482" y="365"/>
                      </a:lnTo>
                      <a:lnTo>
                        <a:pt x="484" y="197"/>
                      </a:lnTo>
                      <a:lnTo>
                        <a:pt x="484" y="307"/>
                      </a:lnTo>
                      <a:lnTo>
                        <a:pt x="487" y="408"/>
                      </a:lnTo>
                      <a:lnTo>
                        <a:pt x="487" y="261"/>
                      </a:lnTo>
                      <a:lnTo>
                        <a:pt x="490" y="219"/>
                      </a:lnTo>
                      <a:lnTo>
                        <a:pt x="490" y="232"/>
                      </a:lnTo>
                      <a:lnTo>
                        <a:pt x="492" y="301"/>
                      </a:lnTo>
                      <a:lnTo>
                        <a:pt x="492" y="341"/>
                      </a:lnTo>
                      <a:lnTo>
                        <a:pt x="495" y="336"/>
                      </a:lnTo>
                      <a:lnTo>
                        <a:pt x="495" y="379"/>
                      </a:lnTo>
                      <a:lnTo>
                        <a:pt x="498" y="453"/>
                      </a:lnTo>
                      <a:lnTo>
                        <a:pt x="498" y="325"/>
                      </a:lnTo>
                      <a:lnTo>
                        <a:pt x="500" y="301"/>
                      </a:lnTo>
                      <a:lnTo>
                        <a:pt x="503" y="245"/>
                      </a:lnTo>
                      <a:lnTo>
                        <a:pt x="503" y="240"/>
                      </a:lnTo>
                      <a:lnTo>
                        <a:pt x="506" y="432"/>
                      </a:lnTo>
                      <a:lnTo>
                        <a:pt x="506" y="357"/>
                      </a:lnTo>
                      <a:lnTo>
                        <a:pt x="508" y="440"/>
                      </a:lnTo>
                      <a:lnTo>
                        <a:pt x="508" y="309"/>
                      </a:lnTo>
                      <a:lnTo>
                        <a:pt x="511" y="144"/>
                      </a:lnTo>
                      <a:lnTo>
                        <a:pt x="511" y="339"/>
                      </a:lnTo>
                      <a:lnTo>
                        <a:pt x="514" y="291"/>
                      </a:lnTo>
                      <a:lnTo>
                        <a:pt x="514" y="269"/>
                      </a:lnTo>
                      <a:lnTo>
                        <a:pt x="516" y="285"/>
                      </a:lnTo>
                      <a:lnTo>
                        <a:pt x="516" y="277"/>
                      </a:lnTo>
                      <a:lnTo>
                        <a:pt x="519" y="339"/>
                      </a:lnTo>
                      <a:lnTo>
                        <a:pt x="522" y="355"/>
                      </a:lnTo>
                      <a:lnTo>
                        <a:pt x="522" y="309"/>
                      </a:lnTo>
                      <a:lnTo>
                        <a:pt x="524" y="158"/>
                      </a:lnTo>
                      <a:lnTo>
                        <a:pt x="524" y="216"/>
                      </a:lnTo>
                      <a:lnTo>
                        <a:pt x="527" y="192"/>
                      </a:lnTo>
                      <a:lnTo>
                        <a:pt x="527" y="301"/>
                      </a:lnTo>
                      <a:lnTo>
                        <a:pt x="530" y="384"/>
                      </a:lnTo>
                      <a:lnTo>
                        <a:pt x="530" y="445"/>
                      </a:lnTo>
                      <a:lnTo>
                        <a:pt x="532" y="341"/>
                      </a:lnTo>
                      <a:lnTo>
                        <a:pt x="532" y="419"/>
                      </a:lnTo>
                      <a:lnTo>
                        <a:pt x="535" y="299"/>
                      </a:lnTo>
                      <a:lnTo>
                        <a:pt x="535" y="216"/>
                      </a:lnTo>
                      <a:lnTo>
                        <a:pt x="538" y="389"/>
                      </a:lnTo>
                      <a:lnTo>
                        <a:pt x="540" y="344"/>
                      </a:lnTo>
                      <a:lnTo>
                        <a:pt x="540" y="245"/>
                      </a:lnTo>
                      <a:lnTo>
                        <a:pt x="543" y="283"/>
                      </a:lnTo>
                      <a:lnTo>
                        <a:pt x="543" y="333"/>
                      </a:lnTo>
                      <a:lnTo>
                        <a:pt x="546" y="232"/>
                      </a:lnTo>
                      <a:lnTo>
                        <a:pt x="546" y="208"/>
                      </a:lnTo>
                      <a:lnTo>
                        <a:pt x="548" y="296"/>
                      </a:lnTo>
                      <a:lnTo>
                        <a:pt x="548" y="333"/>
                      </a:lnTo>
                      <a:lnTo>
                        <a:pt x="551" y="227"/>
                      </a:lnTo>
                      <a:lnTo>
                        <a:pt x="551" y="213"/>
                      </a:lnTo>
                      <a:lnTo>
                        <a:pt x="554" y="240"/>
                      </a:lnTo>
                      <a:lnTo>
                        <a:pt x="554" y="245"/>
                      </a:lnTo>
                      <a:lnTo>
                        <a:pt x="556" y="296"/>
                      </a:lnTo>
                      <a:lnTo>
                        <a:pt x="559" y="315"/>
                      </a:lnTo>
                      <a:lnTo>
                        <a:pt x="559" y="312"/>
                      </a:lnTo>
                      <a:lnTo>
                        <a:pt x="562" y="301"/>
                      </a:lnTo>
                      <a:lnTo>
                        <a:pt x="562" y="283"/>
                      </a:lnTo>
                      <a:lnTo>
                        <a:pt x="564" y="317"/>
                      </a:lnTo>
                      <a:lnTo>
                        <a:pt x="564" y="267"/>
                      </a:lnTo>
                      <a:lnTo>
                        <a:pt x="567" y="267"/>
                      </a:lnTo>
                      <a:lnTo>
                        <a:pt x="567" y="256"/>
                      </a:lnTo>
                      <a:lnTo>
                        <a:pt x="570" y="267"/>
                      </a:lnTo>
                      <a:lnTo>
                        <a:pt x="570" y="243"/>
                      </a:lnTo>
                      <a:lnTo>
                        <a:pt x="572" y="261"/>
                      </a:lnTo>
                      <a:lnTo>
                        <a:pt x="572" y="197"/>
                      </a:lnTo>
                      <a:lnTo>
                        <a:pt x="575" y="208"/>
                      </a:lnTo>
                      <a:lnTo>
                        <a:pt x="578" y="261"/>
                      </a:lnTo>
                      <a:lnTo>
                        <a:pt x="578" y="253"/>
                      </a:lnTo>
                      <a:lnTo>
                        <a:pt x="580" y="312"/>
                      </a:lnTo>
                      <a:lnTo>
                        <a:pt x="580" y="397"/>
                      </a:lnTo>
                      <a:lnTo>
                        <a:pt x="583" y="355"/>
                      </a:lnTo>
                      <a:lnTo>
                        <a:pt x="583" y="296"/>
                      </a:lnTo>
                      <a:lnTo>
                        <a:pt x="586" y="275"/>
                      </a:lnTo>
                      <a:lnTo>
                        <a:pt x="586" y="293"/>
                      </a:lnTo>
                      <a:lnTo>
                        <a:pt x="588" y="344"/>
                      </a:lnTo>
                      <a:lnTo>
                        <a:pt x="588" y="275"/>
                      </a:lnTo>
                      <a:lnTo>
                        <a:pt x="591" y="309"/>
                      </a:lnTo>
                      <a:lnTo>
                        <a:pt x="591" y="190"/>
                      </a:lnTo>
                      <a:lnTo>
                        <a:pt x="593" y="224"/>
                      </a:lnTo>
                      <a:lnTo>
                        <a:pt x="596" y="299"/>
                      </a:lnTo>
                      <a:lnTo>
                        <a:pt x="596" y="325"/>
                      </a:lnTo>
                      <a:lnTo>
                        <a:pt x="599" y="304"/>
                      </a:lnTo>
                      <a:lnTo>
                        <a:pt x="599" y="251"/>
                      </a:lnTo>
                      <a:lnTo>
                        <a:pt x="601" y="280"/>
                      </a:lnTo>
                      <a:lnTo>
                        <a:pt x="601" y="240"/>
                      </a:lnTo>
                      <a:lnTo>
                        <a:pt x="604" y="200"/>
                      </a:lnTo>
                      <a:lnTo>
                        <a:pt x="604" y="288"/>
                      </a:lnTo>
                      <a:lnTo>
                        <a:pt x="607" y="184"/>
                      </a:lnTo>
                      <a:lnTo>
                        <a:pt x="607" y="245"/>
                      </a:lnTo>
                      <a:lnTo>
                        <a:pt x="609" y="416"/>
                      </a:lnTo>
                      <a:lnTo>
                        <a:pt x="609" y="472"/>
                      </a:lnTo>
                      <a:lnTo>
                        <a:pt x="612" y="142"/>
                      </a:lnTo>
                      <a:lnTo>
                        <a:pt x="615" y="86"/>
                      </a:lnTo>
                      <a:lnTo>
                        <a:pt x="615" y="0"/>
                      </a:lnTo>
                      <a:lnTo>
                        <a:pt x="617" y="197"/>
                      </a:lnTo>
                      <a:lnTo>
                        <a:pt x="617" y="158"/>
                      </a:lnTo>
                      <a:lnTo>
                        <a:pt x="620" y="397"/>
                      </a:lnTo>
                      <a:lnTo>
                        <a:pt x="620" y="174"/>
                      </a:lnTo>
                      <a:lnTo>
                        <a:pt x="623" y="213"/>
                      </a:lnTo>
                      <a:lnTo>
                        <a:pt x="623" y="251"/>
                      </a:lnTo>
                      <a:lnTo>
                        <a:pt x="625" y="160"/>
                      </a:lnTo>
                      <a:lnTo>
                        <a:pt x="625" y="251"/>
                      </a:lnTo>
                      <a:lnTo>
                        <a:pt x="628" y="142"/>
                      </a:lnTo>
                      <a:lnTo>
                        <a:pt x="628" y="147"/>
                      </a:lnTo>
                      <a:lnTo>
                        <a:pt x="631" y="235"/>
                      </a:lnTo>
                      <a:lnTo>
                        <a:pt x="633" y="363"/>
                      </a:lnTo>
                      <a:lnTo>
                        <a:pt x="633" y="442"/>
                      </a:lnTo>
                      <a:lnTo>
                        <a:pt x="636" y="267"/>
                      </a:lnTo>
                      <a:lnTo>
                        <a:pt x="636" y="325"/>
                      </a:lnTo>
                      <a:lnTo>
                        <a:pt x="639" y="64"/>
                      </a:lnTo>
                      <a:lnTo>
                        <a:pt x="639" y="147"/>
                      </a:lnTo>
                      <a:lnTo>
                        <a:pt x="641" y="280"/>
                      </a:lnTo>
                      <a:lnTo>
                        <a:pt x="641" y="315"/>
                      </a:lnTo>
                      <a:lnTo>
                        <a:pt x="644" y="288"/>
                      </a:lnTo>
                      <a:lnTo>
                        <a:pt x="644" y="320"/>
                      </a:lnTo>
                      <a:lnTo>
                        <a:pt x="647" y="320"/>
                      </a:lnTo>
                      <a:lnTo>
                        <a:pt x="647" y="429"/>
                      </a:lnTo>
                      <a:lnTo>
                        <a:pt x="649" y="283"/>
                      </a:lnTo>
                      <a:lnTo>
                        <a:pt x="652" y="269"/>
                      </a:lnTo>
                      <a:lnTo>
                        <a:pt x="652" y="368"/>
                      </a:lnTo>
                      <a:lnTo>
                        <a:pt x="655" y="392"/>
                      </a:lnTo>
                      <a:lnTo>
                        <a:pt x="655" y="344"/>
                      </a:lnTo>
                      <a:lnTo>
                        <a:pt x="657" y="387"/>
                      </a:lnTo>
                      <a:lnTo>
                        <a:pt x="657" y="221"/>
                      </a:lnTo>
                      <a:lnTo>
                        <a:pt x="660" y="283"/>
                      </a:lnTo>
                      <a:lnTo>
                        <a:pt x="660" y="381"/>
                      </a:lnTo>
                      <a:lnTo>
                        <a:pt x="663" y="187"/>
                      </a:lnTo>
                      <a:lnTo>
                        <a:pt x="663" y="293"/>
                      </a:lnTo>
                      <a:lnTo>
                        <a:pt x="665" y="235"/>
                      </a:lnTo>
                      <a:lnTo>
                        <a:pt x="665" y="195"/>
                      </a:lnTo>
                      <a:lnTo>
                        <a:pt x="668" y="200"/>
                      </a:lnTo>
                      <a:lnTo>
                        <a:pt x="671" y="176"/>
                      </a:lnTo>
                      <a:lnTo>
                        <a:pt x="671" y="227"/>
                      </a:lnTo>
                      <a:lnTo>
                        <a:pt x="673" y="211"/>
                      </a:lnTo>
                      <a:lnTo>
                        <a:pt x="673" y="237"/>
                      </a:lnTo>
                      <a:lnTo>
                        <a:pt x="676" y="168"/>
                      </a:lnTo>
                      <a:lnTo>
                        <a:pt x="676" y="192"/>
                      </a:lnTo>
                      <a:lnTo>
                        <a:pt x="679" y="243"/>
                      </a:lnTo>
                      <a:lnTo>
                        <a:pt x="679" y="152"/>
                      </a:lnTo>
                      <a:lnTo>
                        <a:pt x="681" y="200"/>
                      </a:lnTo>
                      <a:lnTo>
                        <a:pt x="681" y="203"/>
                      </a:lnTo>
                      <a:lnTo>
                        <a:pt x="684" y="261"/>
                      </a:lnTo>
                      <a:lnTo>
                        <a:pt x="684" y="341"/>
                      </a:lnTo>
                      <a:lnTo>
                        <a:pt x="687" y="304"/>
                      </a:lnTo>
                      <a:lnTo>
                        <a:pt x="689" y="240"/>
                      </a:lnTo>
                      <a:lnTo>
                        <a:pt x="689" y="219"/>
                      </a:lnTo>
                      <a:lnTo>
                        <a:pt x="692" y="237"/>
                      </a:lnTo>
                      <a:lnTo>
                        <a:pt x="692" y="248"/>
                      </a:lnTo>
                      <a:lnTo>
                        <a:pt x="695" y="312"/>
                      </a:lnTo>
                      <a:lnTo>
                        <a:pt x="695" y="304"/>
                      </a:lnTo>
                      <a:lnTo>
                        <a:pt x="697" y="333"/>
                      </a:lnTo>
                      <a:lnTo>
                        <a:pt x="700" y="368"/>
                      </a:lnTo>
                      <a:lnTo>
                        <a:pt x="700" y="373"/>
                      </a:lnTo>
                      <a:lnTo>
                        <a:pt x="703" y="333"/>
                      </a:lnTo>
                      <a:lnTo>
                        <a:pt x="703" y="248"/>
                      </a:lnTo>
                      <a:lnTo>
                        <a:pt x="705" y="277"/>
                      </a:lnTo>
                      <a:lnTo>
                        <a:pt x="708" y="387"/>
                      </a:lnTo>
                      <a:lnTo>
                        <a:pt x="708" y="347"/>
                      </a:lnTo>
                      <a:lnTo>
                        <a:pt x="711" y="307"/>
                      </a:lnTo>
                      <a:lnTo>
                        <a:pt x="711" y="437"/>
                      </a:lnTo>
                      <a:lnTo>
                        <a:pt x="713" y="464"/>
                      </a:lnTo>
                      <a:lnTo>
                        <a:pt x="713" y="336"/>
                      </a:lnTo>
                      <a:lnTo>
                        <a:pt x="716" y="251"/>
                      </a:lnTo>
                      <a:lnTo>
                        <a:pt x="716" y="336"/>
                      </a:lnTo>
                      <a:lnTo>
                        <a:pt x="719" y="190"/>
                      </a:lnTo>
                      <a:lnTo>
                        <a:pt x="719" y="299"/>
                      </a:lnTo>
                      <a:lnTo>
                        <a:pt x="721" y="285"/>
                      </a:lnTo>
                      <a:lnTo>
                        <a:pt x="721" y="259"/>
                      </a:lnTo>
                      <a:lnTo>
                        <a:pt x="724" y="315"/>
                      </a:lnTo>
                      <a:lnTo>
                        <a:pt x="727" y="312"/>
                      </a:lnTo>
                      <a:lnTo>
                        <a:pt x="727" y="408"/>
                      </a:lnTo>
                      <a:lnTo>
                        <a:pt x="729" y="379"/>
                      </a:lnTo>
                      <a:lnTo>
                        <a:pt x="729" y="307"/>
                      </a:lnTo>
                      <a:lnTo>
                        <a:pt x="732" y="482"/>
                      </a:lnTo>
                      <a:lnTo>
                        <a:pt x="732" y="347"/>
                      </a:lnTo>
                      <a:lnTo>
                        <a:pt x="735" y="538"/>
                      </a:lnTo>
                      <a:lnTo>
                        <a:pt x="735" y="411"/>
                      </a:lnTo>
                      <a:lnTo>
                        <a:pt x="737" y="373"/>
                      </a:lnTo>
                      <a:lnTo>
                        <a:pt x="737" y="341"/>
                      </a:lnTo>
                      <a:lnTo>
                        <a:pt x="740" y="360"/>
                      </a:lnTo>
                      <a:lnTo>
                        <a:pt x="740" y="336"/>
                      </a:lnTo>
                      <a:lnTo>
                        <a:pt x="743" y="331"/>
                      </a:lnTo>
                      <a:lnTo>
                        <a:pt x="745" y="253"/>
                      </a:lnTo>
                      <a:lnTo>
                        <a:pt x="745" y="328"/>
                      </a:lnTo>
                      <a:lnTo>
                        <a:pt x="748" y="331"/>
                      </a:lnTo>
                      <a:lnTo>
                        <a:pt x="748" y="237"/>
                      </a:lnTo>
                      <a:lnTo>
                        <a:pt x="751" y="213"/>
                      </a:lnTo>
                      <a:lnTo>
                        <a:pt x="751" y="243"/>
                      </a:lnTo>
                      <a:lnTo>
                        <a:pt x="753" y="216"/>
                      </a:lnTo>
                      <a:lnTo>
                        <a:pt x="753" y="237"/>
                      </a:lnTo>
                      <a:lnTo>
                        <a:pt x="756" y="339"/>
                      </a:lnTo>
                      <a:lnTo>
                        <a:pt x="756" y="160"/>
                      </a:lnTo>
                      <a:lnTo>
                        <a:pt x="759" y="232"/>
                      </a:lnTo>
                      <a:lnTo>
                        <a:pt x="759" y="261"/>
                      </a:lnTo>
                      <a:lnTo>
                        <a:pt x="761" y="267"/>
                      </a:lnTo>
                      <a:lnTo>
                        <a:pt x="764" y="261"/>
                      </a:lnTo>
                      <a:lnTo>
                        <a:pt x="764" y="445"/>
                      </a:lnTo>
                      <a:lnTo>
                        <a:pt x="767" y="299"/>
                      </a:lnTo>
                      <a:lnTo>
                        <a:pt x="767" y="245"/>
                      </a:lnTo>
                      <a:lnTo>
                        <a:pt x="769" y="221"/>
                      </a:lnTo>
                      <a:lnTo>
                        <a:pt x="769" y="174"/>
                      </a:lnTo>
                      <a:lnTo>
                        <a:pt x="772" y="243"/>
                      </a:lnTo>
                      <a:lnTo>
                        <a:pt x="772" y="283"/>
                      </a:lnTo>
                      <a:lnTo>
                        <a:pt x="775" y="243"/>
                      </a:lnTo>
                      <a:lnTo>
                        <a:pt x="775" y="229"/>
                      </a:lnTo>
                      <a:lnTo>
                        <a:pt x="777" y="205"/>
                      </a:lnTo>
                      <a:lnTo>
                        <a:pt x="777" y="245"/>
                      </a:lnTo>
                      <a:lnTo>
                        <a:pt x="780" y="355"/>
                      </a:lnTo>
                      <a:lnTo>
                        <a:pt x="783" y="331"/>
                      </a:lnTo>
                      <a:lnTo>
                        <a:pt x="783" y="283"/>
                      </a:lnTo>
                      <a:lnTo>
                        <a:pt x="785" y="171"/>
                      </a:lnTo>
                      <a:lnTo>
                        <a:pt x="785" y="158"/>
                      </a:lnTo>
                      <a:lnTo>
                        <a:pt x="788" y="320"/>
                      </a:lnTo>
                      <a:lnTo>
                        <a:pt x="788" y="269"/>
                      </a:lnTo>
                      <a:lnTo>
                        <a:pt x="791" y="179"/>
                      </a:lnTo>
                      <a:lnTo>
                        <a:pt x="791" y="190"/>
                      </a:lnTo>
                      <a:lnTo>
                        <a:pt x="793" y="182"/>
                      </a:lnTo>
                      <a:lnTo>
                        <a:pt x="793" y="184"/>
                      </a:lnTo>
                      <a:lnTo>
                        <a:pt x="796" y="195"/>
                      </a:lnTo>
                      <a:lnTo>
                        <a:pt x="796" y="267"/>
                      </a:lnTo>
                      <a:lnTo>
                        <a:pt x="799" y="237"/>
                      </a:lnTo>
                      <a:lnTo>
                        <a:pt x="801" y="190"/>
                      </a:lnTo>
                      <a:lnTo>
                        <a:pt x="801" y="203"/>
                      </a:lnTo>
                      <a:lnTo>
                        <a:pt x="804" y="211"/>
                      </a:lnTo>
                      <a:lnTo>
                        <a:pt x="804" y="221"/>
                      </a:lnTo>
                      <a:lnTo>
                        <a:pt x="807" y="192"/>
                      </a:lnTo>
                      <a:lnTo>
                        <a:pt x="807" y="264"/>
                      </a:lnTo>
                      <a:lnTo>
                        <a:pt x="809" y="216"/>
                      </a:lnTo>
                      <a:lnTo>
                        <a:pt x="809" y="219"/>
                      </a:lnTo>
                      <a:lnTo>
                        <a:pt x="812" y="267"/>
                      </a:lnTo>
                      <a:lnTo>
                        <a:pt x="812" y="251"/>
                      </a:lnTo>
                      <a:lnTo>
                        <a:pt x="815" y="261"/>
                      </a:lnTo>
                      <a:lnTo>
                        <a:pt x="815" y="267"/>
                      </a:lnTo>
                      <a:lnTo>
                        <a:pt x="817" y="251"/>
                      </a:lnTo>
                      <a:lnTo>
                        <a:pt x="820" y="211"/>
                      </a:lnTo>
                      <a:lnTo>
                        <a:pt x="820" y="205"/>
                      </a:lnTo>
                      <a:lnTo>
                        <a:pt x="823" y="280"/>
                      </a:lnTo>
                      <a:lnTo>
                        <a:pt x="823" y="277"/>
                      </a:lnTo>
                      <a:lnTo>
                        <a:pt x="825" y="237"/>
                      </a:lnTo>
                      <a:lnTo>
                        <a:pt x="825" y="184"/>
                      </a:lnTo>
                      <a:lnTo>
                        <a:pt x="828" y="229"/>
                      </a:lnTo>
                      <a:lnTo>
                        <a:pt x="828" y="163"/>
                      </a:lnTo>
                      <a:lnTo>
                        <a:pt x="831" y="158"/>
                      </a:lnTo>
                      <a:lnTo>
                        <a:pt x="831" y="176"/>
                      </a:lnTo>
                      <a:lnTo>
                        <a:pt x="833" y="251"/>
                      </a:lnTo>
                      <a:lnTo>
                        <a:pt x="833" y="243"/>
                      </a:lnTo>
                      <a:lnTo>
                        <a:pt x="836" y="179"/>
                      </a:lnTo>
                      <a:lnTo>
                        <a:pt x="839" y="208"/>
                      </a:lnTo>
                      <a:lnTo>
                        <a:pt x="839" y="224"/>
                      </a:lnTo>
                      <a:lnTo>
                        <a:pt x="841" y="237"/>
                      </a:lnTo>
                      <a:lnTo>
                        <a:pt x="841" y="267"/>
                      </a:lnTo>
                      <a:lnTo>
                        <a:pt x="844" y="355"/>
                      </a:lnTo>
                      <a:lnTo>
                        <a:pt x="844" y="251"/>
                      </a:lnTo>
                      <a:lnTo>
                        <a:pt x="846" y="208"/>
                      </a:lnTo>
                      <a:lnTo>
                        <a:pt x="846" y="280"/>
                      </a:lnTo>
                      <a:lnTo>
                        <a:pt x="849" y="197"/>
                      </a:lnTo>
                      <a:lnTo>
                        <a:pt x="849" y="211"/>
                      </a:lnTo>
                      <a:lnTo>
                        <a:pt x="852" y="323"/>
                      </a:lnTo>
                      <a:lnTo>
                        <a:pt x="852" y="192"/>
                      </a:lnTo>
                      <a:lnTo>
                        <a:pt x="854" y="307"/>
                      </a:lnTo>
                      <a:lnTo>
                        <a:pt x="857" y="221"/>
                      </a:lnTo>
                      <a:lnTo>
                        <a:pt x="857" y="155"/>
                      </a:lnTo>
                      <a:lnTo>
                        <a:pt x="860" y="166"/>
                      </a:lnTo>
                      <a:lnTo>
                        <a:pt x="860" y="245"/>
                      </a:lnTo>
                      <a:lnTo>
                        <a:pt x="862" y="272"/>
                      </a:lnTo>
                      <a:lnTo>
                        <a:pt x="862" y="381"/>
                      </a:lnTo>
                      <a:lnTo>
                        <a:pt x="865" y="360"/>
                      </a:lnTo>
                      <a:lnTo>
                        <a:pt x="865" y="131"/>
                      </a:lnTo>
                      <a:lnTo>
                        <a:pt x="868" y="267"/>
                      </a:lnTo>
                      <a:lnTo>
                        <a:pt x="868" y="166"/>
                      </a:lnTo>
                      <a:lnTo>
                        <a:pt x="870" y="221"/>
                      </a:lnTo>
                      <a:lnTo>
                        <a:pt x="870" y="243"/>
                      </a:lnTo>
                      <a:lnTo>
                        <a:pt x="873" y="187"/>
                      </a:lnTo>
                      <a:lnTo>
                        <a:pt x="876" y="123"/>
                      </a:lnTo>
                      <a:lnTo>
                        <a:pt x="876" y="219"/>
                      </a:lnTo>
                      <a:lnTo>
                        <a:pt x="878" y="227"/>
                      </a:lnTo>
                      <a:lnTo>
                        <a:pt x="878" y="192"/>
                      </a:lnTo>
                      <a:lnTo>
                        <a:pt x="881" y="174"/>
                      </a:lnTo>
                      <a:lnTo>
                        <a:pt x="881" y="213"/>
                      </a:lnTo>
                      <a:lnTo>
                        <a:pt x="884" y="163"/>
                      </a:lnTo>
                      <a:lnTo>
                        <a:pt x="884" y="104"/>
                      </a:lnTo>
                      <a:lnTo>
                        <a:pt x="886" y="134"/>
                      </a:lnTo>
                      <a:lnTo>
                        <a:pt x="886" y="227"/>
                      </a:lnTo>
                      <a:lnTo>
                        <a:pt x="889" y="296"/>
                      </a:lnTo>
                      <a:lnTo>
                        <a:pt x="889" y="304"/>
                      </a:lnTo>
                      <a:lnTo>
                        <a:pt x="892" y="139"/>
                      </a:lnTo>
                      <a:lnTo>
                        <a:pt x="894" y="269"/>
                      </a:lnTo>
                      <a:lnTo>
                        <a:pt x="894" y="219"/>
                      </a:lnTo>
                      <a:lnTo>
                        <a:pt x="897" y="155"/>
                      </a:lnTo>
                      <a:lnTo>
                        <a:pt x="897" y="211"/>
                      </a:lnTo>
                      <a:lnTo>
                        <a:pt x="900" y="120"/>
                      </a:lnTo>
                      <a:lnTo>
                        <a:pt x="900" y="123"/>
                      </a:lnTo>
                      <a:lnTo>
                        <a:pt x="902" y="192"/>
                      </a:lnTo>
                      <a:lnTo>
                        <a:pt x="902" y="155"/>
                      </a:lnTo>
                      <a:lnTo>
                        <a:pt x="905" y="166"/>
                      </a:lnTo>
                      <a:lnTo>
                        <a:pt x="905" y="315"/>
                      </a:lnTo>
                      <a:lnTo>
                        <a:pt x="908" y="339"/>
                      </a:lnTo>
                      <a:lnTo>
                        <a:pt x="908" y="264"/>
                      </a:lnTo>
                      <a:lnTo>
                        <a:pt x="910" y="248"/>
                      </a:lnTo>
                      <a:lnTo>
                        <a:pt x="913" y="299"/>
                      </a:lnTo>
                      <a:lnTo>
                        <a:pt x="913" y="203"/>
                      </a:lnTo>
                      <a:lnTo>
                        <a:pt x="916" y="248"/>
                      </a:lnTo>
                      <a:lnTo>
                        <a:pt x="916" y="315"/>
                      </a:lnTo>
                      <a:lnTo>
                        <a:pt x="918" y="245"/>
                      </a:lnTo>
                      <a:lnTo>
                        <a:pt x="918" y="237"/>
                      </a:lnTo>
                      <a:lnTo>
                        <a:pt x="921" y="259"/>
                      </a:lnTo>
                      <a:lnTo>
                        <a:pt x="921" y="176"/>
                      </a:lnTo>
                      <a:lnTo>
                        <a:pt x="924" y="147"/>
                      </a:lnTo>
                      <a:lnTo>
                        <a:pt x="924" y="179"/>
                      </a:lnTo>
                      <a:lnTo>
                        <a:pt x="926" y="166"/>
                      </a:lnTo>
                      <a:lnTo>
                        <a:pt x="926" y="237"/>
                      </a:lnTo>
                      <a:lnTo>
                        <a:pt x="929" y="227"/>
                      </a:lnTo>
                      <a:lnTo>
                        <a:pt x="932" y="309"/>
                      </a:lnTo>
                      <a:lnTo>
                        <a:pt x="932" y="275"/>
                      </a:lnTo>
                      <a:lnTo>
                        <a:pt x="934" y="261"/>
                      </a:lnTo>
                      <a:lnTo>
                        <a:pt x="934" y="253"/>
                      </a:lnTo>
                      <a:lnTo>
                        <a:pt x="937" y="269"/>
                      </a:lnTo>
                      <a:lnTo>
                        <a:pt x="937" y="261"/>
                      </a:lnTo>
                      <a:lnTo>
                        <a:pt x="940" y="251"/>
                      </a:lnTo>
                      <a:lnTo>
                        <a:pt x="940" y="317"/>
                      </a:lnTo>
                      <a:lnTo>
                        <a:pt x="942" y="264"/>
                      </a:lnTo>
                      <a:lnTo>
                        <a:pt x="942" y="280"/>
                      </a:lnTo>
                      <a:lnTo>
                        <a:pt x="945" y="267"/>
                      </a:lnTo>
                      <a:lnTo>
                        <a:pt x="945" y="283"/>
                      </a:lnTo>
                      <a:lnTo>
                        <a:pt x="948" y="248"/>
                      </a:lnTo>
                      <a:lnTo>
                        <a:pt x="950" y="259"/>
                      </a:lnTo>
                      <a:lnTo>
                        <a:pt x="950" y="216"/>
                      </a:lnTo>
                      <a:lnTo>
                        <a:pt x="953" y="224"/>
                      </a:lnTo>
                      <a:lnTo>
                        <a:pt x="953" y="317"/>
                      </a:lnTo>
                      <a:lnTo>
                        <a:pt x="956" y="235"/>
                      </a:lnTo>
                      <a:lnTo>
                        <a:pt x="956" y="323"/>
                      </a:lnTo>
                      <a:lnTo>
                        <a:pt x="958" y="269"/>
                      </a:lnTo>
                      <a:lnTo>
                        <a:pt x="958" y="134"/>
                      </a:lnTo>
                      <a:lnTo>
                        <a:pt x="961" y="275"/>
                      </a:lnTo>
                      <a:lnTo>
                        <a:pt x="961" y="208"/>
                      </a:lnTo>
                      <a:lnTo>
                        <a:pt x="964" y="283"/>
                      </a:lnTo>
                      <a:lnTo>
                        <a:pt x="964" y="336"/>
                      </a:lnTo>
                      <a:lnTo>
                        <a:pt x="966" y="493"/>
                      </a:lnTo>
                      <a:lnTo>
                        <a:pt x="969" y="363"/>
                      </a:lnTo>
                      <a:lnTo>
                        <a:pt x="969" y="371"/>
                      </a:lnTo>
                      <a:lnTo>
                        <a:pt x="972" y="219"/>
                      </a:lnTo>
                      <a:lnTo>
                        <a:pt x="972" y="227"/>
                      </a:lnTo>
                      <a:lnTo>
                        <a:pt x="974" y="251"/>
                      </a:lnTo>
                      <a:lnTo>
                        <a:pt x="977" y="421"/>
                      </a:lnTo>
                      <a:lnTo>
                        <a:pt x="977" y="192"/>
                      </a:lnTo>
                      <a:lnTo>
                        <a:pt x="980" y="288"/>
                      </a:lnTo>
                      <a:lnTo>
                        <a:pt x="980" y="421"/>
                      </a:lnTo>
                      <a:lnTo>
                        <a:pt x="982" y="397"/>
                      </a:lnTo>
                      <a:lnTo>
                        <a:pt x="982" y="365"/>
                      </a:lnTo>
                      <a:lnTo>
                        <a:pt x="985" y="413"/>
                      </a:lnTo>
                      <a:lnTo>
                        <a:pt x="988" y="344"/>
                      </a:lnTo>
                      <a:lnTo>
                        <a:pt x="988" y="288"/>
                      </a:lnTo>
                      <a:lnTo>
                        <a:pt x="990" y="307"/>
                      </a:lnTo>
                      <a:lnTo>
                        <a:pt x="990" y="341"/>
                      </a:lnTo>
                      <a:lnTo>
                        <a:pt x="993" y="400"/>
                      </a:lnTo>
                      <a:lnTo>
                        <a:pt x="993" y="221"/>
                      </a:lnTo>
                      <a:lnTo>
                        <a:pt x="996" y="349"/>
                      </a:lnTo>
                      <a:lnTo>
                        <a:pt x="996" y="285"/>
                      </a:lnTo>
                      <a:lnTo>
                        <a:pt x="998" y="325"/>
                      </a:lnTo>
                      <a:lnTo>
                        <a:pt x="998" y="192"/>
                      </a:lnTo>
                      <a:lnTo>
                        <a:pt x="1001" y="219"/>
                      </a:lnTo>
                      <a:lnTo>
                        <a:pt x="1001" y="280"/>
                      </a:lnTo>
                      <a:lnTo>
                        <a:pt x="1004" y="245"/>
                      </a:lnTo>
                      <a:lnTo>
                        <a:pt x="1006" y="176"/>
                      </a:lnTo>
                      <a:lnTo>
                        <a:pt x="1006" y="147"/>
                      </a:lnTo>
                      <a:lnTo>
                        <a:pt x="1009" y="91"/>
                      </a:lnTo>
                      <a:lnTo>
                        <a:pt x="1009" y="213"/>
                      </a:lnTo>
                      <a:lnTo>
                        <a:pt x="1012" y="285"/>
                      </a:lnTo>
                      <a:lnTo>
                        <a:pt x="1012" y="166"/>
                      </a:lnTo>
                      <a:lnTo>
                        <a:pt x="1014" y="150"/>
                      </a:lnTo>
                      <a:lnTo>
                        <a:pt x="1014" y="211"/>
                      </a:lnTo>
                      <a:lnTo>
                        <a:pt x="1017" y="371"/>
                      </a:lnTo>
                      <a:lnTo>
                        <a:pt x="1017" y="256"/>
                      </a:lnTo>
                      <a:lnTo>
                        <a:pt x="1020" y="277"/>
                      </a:lnTo>
                      <a:lnTo>
                        <a:pt x="1020" y="275"/>
                      </a:lnTo>
                      <a:lnTo>
                        <a:pt x="1022" y="197"/>
                      </a:lnTo>
                      <a:lnTo>
                        <a:pt x="1025" y="110"/>
                      </a:lnTo>
                      <a:lnTo>
                        <a:pt x="1025" y="208"/>
                      </a:lnTo>
                      <a:lnTo>
                        <a:pt x="1028" y="253"/>
                      </a:lnTo>
                      <a:lnTo>
                        <a:pt x="1028" y="240"/>
                      </a:lnTo>
                      <a:lnTo>
                        <a:pt x="1030" y="136"/>
                      </a:lnTo>
                      <a:lnTo>
                        <a:pt x="1030" y="17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14" name="Line 387"/>
                <p:cNvSpPr>
                  <a:spLocks noChangeShapeType="1"/>
                </p:cNvSpPr>
                <p:nvPr/>
              </p:nvSpPr>
              <p:spPr bwMode="auto">
                <a:xfrm flipV="1">
                  <a:off x="376238" y="3314700"/>
                  <a:ext cx="3175"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5" name="Line 388"/>
                <p:cNvSpPr>
                  <a:spLocks noChangeShapeType="1"/>
                </p:cNvSpPr>
                <p:nvPr/>
              </p:nvSpPr>
              <p:spPr bwMode="auto">
                <a:xfrm flipV="1">
                  <a:off x="490538"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6" name="Line 389"/>
                <p:cNvSpPr>
                  <a:spLocks noChangeShapeType="1"/>
                </p:cNvSpPr>
                <p:nvPr/>
              </p:nvSpPr>
              <p:spPr bwMode="auto">
                <a:xfrm flipV="1">
                  <a:off x="608013"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7" name="Line 390"/>
                <p:cNvSpPr>
                  <a:spLocks noChangeShapeType="1"/>
                </p:cNvSpPr>
                <p:nvPr/>
              </p:nvSpPr>
              <p:spPr bwMode="auto">
                <a:xfrm flipV="1">
                  <a:off x="720725"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8" name="Line 391"/>
                <p:cNvSpPr>
                  <a:spLocks noChangeShapeType="1"/>
                </p:cNvSpPr>
                <p:nvPr/>
              </p:nvSpPr>
              <p:spPr bwMode="auto">
                <a:xfrm flipV="1">
                  <a:off x="83502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9" name="Line 392"/>
                <p:cNvSpPr>
                  <a:spLocks noChangeShapeType="1"/>
                </p:cNvSpPr>
                <p:nvPr/>
              </p:nvSpPr>
              <p:spPr bwMode="auto">
                <a:xfrm flipV="1">
                  <a:off x="941388" y="3314700"/>
                  <a:ext cx="3175"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0" name="Rectangle 393"/>
                <p:cNvSpPr>
                  <a:spLocks noChangeArrowheads="1"/>
                </p:cNvSpPr>
                <p:nvPr/>
              </p:nvSpPr>
              <p:spPr bwMode="auto">
                <a:xfrm>
                  <a:off x="869950"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100</a:t>
                  </a:r>
                  <a:endParaRPr lang="en-US" sz="19900"/>
                </a:p>
              </p:txBody>
            </p:sp>
            <p:sp>
              <p:nvSpPr>
                <p:cNvPr id="29821" name="Line 394"/>
                <p:cNvSpPr>
                  <a:spLocks noChangeShapeType="1"/>
                </p:cNvSpPr>
                <p:nvPr/>
              </p:nvSpPr>
              <p:spPr bwMode="auto">
                <a:xfrm flipV="1">
                  <a:off x="1054100"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2" name="Line 395"/>
                <p:cNvSpPr>
                  <a:spLocks noChangeShapeType="1"/>
                </p:cNvSpPr>
                <p:nvPr/>
              </p:nvSpPr>
              <p:spPr bwMode="auto">
                <a:xfrm flipV="1">
                  <a:off x="1168400"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3" name="Line 396"/>
                <p:cNvSpPr>
                  <a:spLocks noChangeShapeType="1"/>
                </p:cNvSpPr>
                <p:nvPr/>
              </p:nvSpPr>
              <p:spPr bwMode="auto">
                <a:xfrm flipV="1">
                  <a:off x="128587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4" name="Line 397"/>
                <p:cNvSpPr>
                  <a:spLocks noChangeShapeType="1"/>
                </p:cNvSpPr>
                <p:nvPr/>
              </p:nvSpPr>
              <p:spPr bwMode="auto">
                <a:xfrm flipV="1">
                  <a:off x="138747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5" name="Line 398"/>
                <p:cNvSpPr>
                  <a:spLocks noChangeShapeType="1"/>
                </p:cNvSpPr>
                <p:nvPr/>
              </p:nvSpPr>
              <p:spPr bwMode="auto">
                <a:xfrm flipV="1">
                  <a:off x="1504950" y="3314700"/>
                  <a:ext cx="4763"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6" name="Rectangle 399"/>
                <p:cNvSpPr>
                  <a:spLocks noChangeArrowheads="1"/>
                </p:cNvSpPr>
                <p:nvPr/>
              </p:nvSpPr>
              <p:spPr bwMode="auto">
                <a:xfrm>
                  <a:off x="1435100"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200</a:t>
                  </a:r>
                  <a:endParaRPr lang="en-US" sz="19900"/>
                </a:p>
              </p:txBody>
            </p:sp>
            <p:sp>
              <p:nvSpPr>
                <p:cNvPr id="29827" name="Line 400"/>
                <p:cNvSpPr>
                  <a:spLocks noChangeShapeType="1"/>
                </p:cNvSpPr>
                <p:nvPr/>
              </p:nvSpPr>
              <p:spPr bwMode="auto">
                <a:xfrm flipV="1">
                  <a:off x="1619250"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8" name="Line 401"/>
                <p:cNvSpPr>
                  <a:spLocks noChangeShapeType="1"/>
                </p:cNvSpPr>
                <p:nvPr/>
              </p:nvSpPr>
              <p:spPr bwMode="auto">
                <a:xfrm flipV="1">
                  <a:off x="1731963"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9" name="Line 402"/>
                <p:cNvSpPr>
                  <a:spLocks noChangeShapeType="1"/>
                </p:cNvSpPr>
                <p:nvPr/>
              </p:nvSpPr>
              <p:spPr bwMode="auto">
                <a:xfrm flipV="1">
                  <a:off x="1846263"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0" name="Line 403"/>
                <p:cNvSpPr>
                  <a:spLocks noChangeShapeType="1"/>
                </p:cNvSpPr>
                <p:nvPr/>
              </p:nvSpPr>
              <p:spPr bwMode="auto">
                <a:xfrm flipV="1">
                  <a:off x="195262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1" name="Line 404"/>
                <p:cNvSpPr>
                  <a:spLocks noChangeShapeType="1"/>
                </p:cNvSpPr>
                <p:nvPr/>
              </p:nvSpPr>
              <p:spPr bwMode="auto">
                <a:xfrm flipV="1">
                  <a:off x="2065338" y="3314700"/>
                  <a:ext cx="4762"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2" name="Rectangle 405"/>
                <p:cNvSpPr>
                  <a:spLocks noChangeArrowheads="1"/>
                </p:cNvSpPr>
                <p:nvPr/>
              </p:nvSpPr>
              <p:spPr bwMode="auto">
                <a:xfrm>
                  <a:off x="1998663"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300</a:t>
                  </a:r>
                  <a:endParaRPr lang="en-US" sz="19900"/>
                </a:p>
              </p:txBody>
            </p:sp>
            <p:sp>
              <p:nvSpPr>
                <p:cNvPr id="29833" name="Line 407"/>
                <p:cNvSpPr>
                  <a:spLocks noChangeShapeType="1"/>
                </p:cNvSpPr>
                <p:nvPr/>
              </p:nvSpPr>
              <p:spPr bwMode="auto">
                <a:xfrm flipV="1">
                  <a:off x="2182813"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4" name="Line 408"/>
                <p:cNvSpPr>
                  <a:spLocks noChangeShapeType="1"/>
                </p:cNvSpPr>
                <p:nvPr/>
              </p:nvSpPr>
              <p:spPr bwMode="auto">
                <a:xfrm flipV="1">
                  <a:off x="2297113"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5" name="Line 409"/>
                <p:cNvSpPr>
                  <a:spLocks noChangeShapeType="1"/>
                </p:cNvSpPr>
                <p:nvPr/>
              </p:nvSpPr>
              <p:spPr bwMode="auto">
                <a:xfrm flipV="1">
                  <a:off x="2401888"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6" name="Line 410"/>
                <p:cNvSpPr>
                  <a:spLocks noChangeShapeType="1"/>
                </p:cNvSpPr>
                <p:nvPr/>
              </p:nvSpPr>
              <p:spPr bwMode="auto">
                <a:xfrm flipV="1">
                  <a:off x="2516188"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7" name="Line 411"/>
                <p:cNvSpPr>
                  <a:spLocks noChangeShapeType="1"/>
                </p:cNvSpPr>
                <p:nvPr/>
              </p:nvSpPr>
              <p:spPr bwMode="auto">
                <a:xfrm flipV="1">
                  <a:off x="2630488" y="3314700"/>
                  <a:ext cx="3175"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8" name="Rectangle 412"/>
                <p:cNvSpPr>
                  <a:spLocks noChangeArrowheads="1"/>
                </p:cNvSpPr>
                <p:nvPr/>
              </p:nvSpPr>
              <p:spPr bwMode="auto">
                <a:xfrm>
                  <a:off x="2551113"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400</a:t>
                  </a:r>
                  <a:endParaRPr lang="en-US" sz="19900"/>
                </a:p>
              </p:txBody>
            </p:sp>
            <p:sp>
              <p:nvSpPr>
                <p:cNvPr id="29839" name="Line 413"/>
                <p:cNvSpPr>
                  <a:spLocks noChangeShapeType="1"/>
                </p:cNvSpPr>
                <p:nvPr/>
              </p:nvSpPr>
              <p:spPr bwMode="auto">
                <a:xfrm flipV="1">
                  <a:off x="2743200"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0" name="Line 414"/>
                <p:cNvSpPr>
                  <a:spLocks noChangeShapeType="1"/>
                </p:cNvSpPr>
                <p:nvPr/>
              </p:nvSpPr>
              <p:spPr bwMode="auto">
                <a:xfrm flipV="1">
                  <a:off x="2849563"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1" name="Line 415"/>
                <p:cNvSpPr>
                  <a:spLocks noChangeShapeType="1"/>
                </p:cNvSpPr>
                <p:nvPr/>
              </p:nvSpPr>
              <p:spPr bwMode="auto">
                <a:xfrm flipV="1">
                  <a:off x="2963863"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2" name="Line 416"/>
                <p:cNvSpPr>
                  <a:spLocks noChangeShapeType="1"/>
                </p:cNvSpPr>
                <p:nvPr/>
              </p:nvSpPr>
              <p:spPr bwMode="auto">
                <a:xfrm flipV="1">
                  <a:off x="3081338"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3" name="Line 417"/>
                <p:cNvSpPr>
                  <a:spLocks noChangeShapeType="1"/>
                </p:cNvSpPr>
                <p:nvPr/>
              </p:nvSpPr>
              <p:spPr bwMode="auto">
                <a:xfrm flipV="1">
                  <a:off x="3194050" y="3314700"/>
                  <a:ext cx="4763"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4" name="Rectangle 418"/>
                <p:cNvSpPr>
                  <a:spLocks noChangeArrowheads="1"/>
                </p:cNvSpPr>
                <p:nvPr/>
              </p:nvSpPr>
              <p:spPr bwMode="auto">
                <a:xfrm>
                  <a:off x="3116263" y="3346450"/>
                  <a:ext cx="122731"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500</a:t>
                  </a:r>
                  <a:endParaRPr lang="en-US" sz="19900"/>
                </a:p>
              </p:txBody>
            </p:sp>
            <p:sp>
              <p:nvSpPr>
                <p:cNvPr id="29845" name="Line 419"/>
                <p:cNvSpPr>
                  <a:spLocks noChangeShapeType="1"/>
                </p:cNvSpPr>
                <p:nvPr/>
              </p:nvSpPr>
              <p:spPr bwMode="auto">
                <a:xfrm flipV="1">
                  <a:off x="3308350"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6" name="Line 420"/>
                <p:cNvSpPr>
                  <a:spLocks noChangeShapeType="1"/>
                </p:cNvSpPr>
                <p:nvPr/>
              </p:nvSpPr>
              <p:spPr bwMode="auto">
                <a:xfrm flipV="1">
                  <a:off x="3413125"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7" name="Line 421"/>
                <p:cNvSpPr>
                  <a:spLocks noChangeShapeType="1"/>
                </p:cNvSpPr>
                <p:nvPr/>
              </p:nvSpPr>
              <p:spPr bwMode="auto">
                <a:xfrm flipV="1">
                  <a:off x="3527425"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8" name="Line 422"/>
                <p:cNvSpPr>
                  <a:spLocks noChangeShapeType="1"/>
                </p:cNvSpPr>
                <p:nvPr/>
              </p:nvSpPr>
              <p:spPr bwMode="auto">
                <a:xfrm flipV="1">
                  <a:off x="3644900" y="3322638"/>
                  <a:ext cx="4763"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9" name="Line 423"/>
                <p:cNvSpPr>
                  <a:spLocks noChangeShapeType="1"/>
                </p:cNvSpPr>
                <p:nvPr/>
              </p:nvSpPr>
              <p:spPr bwMode="auto">
                <a:xfrm flipV="1">
                  <a:off x="3759200" y="3314700"/>
                  <a:ext cx="3175"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0" name="Rectangle 424"/>
                <p:cNvSpPr>
                  <a:spLocks noChangeArrowheads="1"/>
                </p:cNvSpPr>
                <p:nvPr/>
              </p:nvSpPr>
              <p:spPr bwMode="auto">
                <a:xfrm>
                  <a:off x="3676650"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600</a:t>
                  </a:r>
                  <a:endParaRPr lang="en-US" sz="19900"/>
                </a:p>
              </p:txBody>
            </p:sp>
            <p:sp>
              <p:nvSpPr>
                <p:cNvPr id="29851" name="Line 425"/>
                <p:cNvSpPr>
                  <a:spLocks noChangeShapeType="1"/>
                </p:cNvSpPr>
                <p:nvPr/>
              </p:nvSpPr>
              <p:spPr bwMode="auto">
                <a:xfrm flipV="1">
                  <a:off x="3860800"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2" name="Line 426"/>
                <p:cNvSpPr>
                  <a:spLocks noChangeShapeType="1"/>
                </p:cNvSpPr>
                <p:nvPr/>
              </p:nvSpPr>
              <p:spPr bwMode="auto">
                <a:xfrm flipV="1">
                  <a:off x="397827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3" name="Line 427"/>
                <p:cNvSpPr>
                  <a:spLocks noChangeShapeType="1"/>
                </p:cNvSpPr>
                <p:nvPr/>
              </p:nvSpPr>
              <p:spPr bwMode="auto">
                <a:xfrm flipV="1">
                  <a:off x="4092575" y="3322638"/>
                  <a:ext cx="3175"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4" name="Line 428"/>
                <p:cNvSpPr>
                  <a:spLocks noChangeShapeType="1"/>
                </p:cNvSpPr>
                <p:nvPr/>
              </p:nvSpPr>
              <p:spPr bwMode="auto">
                <a:xfrm flipV="1">
                  <a:off x="4205288"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5" name="Line 429"/>
                <p:cNvSpPr>
                  <a:spLocks noChangeShapeType="1"/>
                </p:cNvSpPr>
                <p:nvPr/>
              </p:nvSpPr>
              <p:spPr bwMode="auto">
                <a:xfrm flipV="1">
                  <a:off x="4311650" y="3314700"/>
                  <a:ext cx="3175" cy="15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6" name="Rectangle 430"/>
                <p:cNvSpPr>
                  <a:spLocks noChangeArrowheads="1"/>
                </p:cNvSpPr>
                <p:nvPr/>
              </p:nvSpPr>
              <p:spPr bwMode="auto">
                <a:xfrm>
                  <a:off x="4240213" y="334645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700</a:t>
                  </a:r>
                  <a:endParaRPr lang="en-US" sz="19900"/>
                </a:p>
              </p:txBody>
            </p:sp>
            <p:sp>
              <p:nvSpPr>
                <p:cNvPr id="29857" name="Line 431"/>
                <p:cNvSpPr>
                  <a:spLocks noChangeShapeType="1"/>
                </p:cNvSpPr>
                <p:nvPr/>
              </p:nvSpPr>
              <p:spPr bwMode="auto">
                <a:xfrm flipV="1">
                  <a:off x="4424363" y="3322638"/>
                  <a:ext cx="4762" cy="793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8" name="Line 432"/>
                <p:cNvSpPr>
                  <a:spLocks noChangeShapeType="1"/>
                </p:cNvSpPr>
                <p:nvPr/>
              </p:nvSpPr>
              <p:spPr bwMode="auto">
                <a:xfrm>
                  <a:off x="293688" y="3330575"/>
                  <a:ext cx="4217987"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9" name="Line 433"/>
                <p:cNvSpPr>
                  <a:spLocks noChangeShapeType="1"/>
                </p:cNvSpPr>
                <p:nvPr/>
              </p:nvSpPr>
              <p:spPr bwMode="auto">
                <a:xfrm>
                  <a:off x="376238" y="4121150"/>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0" name="Rectangle 434"/>
                <p:cNvSpPr>
                  <a:spLocks noChangeArrowheads="1"/>
                </p:cNvSpPr>
                <p:nvPr/>
              </p:nvSpPr>
              <p:spPr bwMode="auto">
                <a:xfrm>
                  <a:off x="198340" y="4090988"/>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861" name="Rectangle 435"/>
                <p:cNvSpPr>
                  <a:spLocks noChangeArrowheads="1"/>
                </p:cNvSpPr>
                <p:nvPr/>
              </p:nvSpPr>
              <p:spPr bwMode="auto">
                <a:xfrm>
                  <a:off x="242888" y="4095750"/>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25</a:t>
                  </a:r>
                  <a:endParaRPr lang="en-US" sz="19900"/>
                </a:p>
              </p:txBody>
            </p:sp>
            <p:sp>
              <p:nvSpPr>
                <p:cNvPr id="29862" name="Line 436"/>
                <p:cNvSpPr>
                  <a:spLocks noChangeShapeType="1"/>
                </p:cNvSpPr>
                <p:nvPr/>
              </p:nvSpPr>
              <p:spPr bwMode="auto">
                <a:xfrm>
                  <a:off x="376238" y="40862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3" name="Line 437"/>
                <p:cNvSpPr>
                  <a:spLocks noChangeShapeType="1"/>
                </p:cNvSpPr>
                <p:nvPr/>
              </p:nvSpPr>
              <p:spPr bwMode="auto">
                <a:xfrm>
                  <a:off x="376238" y="405447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4" name="Line 438"/>
                <p:cNvSpPr>
                  <a:spLocks noChangeShapeType="1"/>
                </p:cNvSpPr>
                <p:nvPr/>
              </p:nvSpPr>
              <p:spPr bwMode="auto">
                <a:xfrm>
                  <a:off x="376238" y="40227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5" name="Line 439"/>
                <p:cNvSpPr>
                  <a:spLocks noChangeShapeType="1"/>
                </p:cNvSpPr>
                <p:nvPr/>
              </p:nvSpPr>
              <p:spPr bwMode="auto">
                <a:xfrm>
                  <a:off x="376238" y="39941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6" name="Line 440"/>
                <p:cNvSpPr>
                  <a:spLocks noChangeShapeType="1"/>
                </p:cNvSpPr>
                <p:nvPr/>
              </p:nvSpPr>
              <p:spPr bwMode="auto">
                <a:xfrm>
                  <a:off x="376238" y="3962400"/>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7" name="Rectangle 441"/>
                <p:cNvSpPr>
                  <a:spLocks noChangeArrowheads="1"/>
                </p:cNvSpPr>
                <p:nvPr/>
              </p:nvSpPr>
              <p:spPr bwMode="auto">
                <a:xfrm>
                  <a:off x="198340" y="3932238"/>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868" name="Rectangle 442"/>
                <p:cNvSpPr>
                  <a:spLocks noChangeArrowheads="1"/>
                </p:cNvSpPr>
                <p:nvPr/>
              </p:nvSpPr>
              <p:spPr bwMode="auto">
                <a:xfrm>
                  <a:off x="242888" y="3936999"/>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a:t>
                  </a:r>
                  <a:endParaRPr lang="en-US" sz="19900"/>
                </a:p>
              </p:txBody>
            </p:sp>
            <p:sp>
              <p:nvSpPr>
                <p:cNvPr id="29869" name="Line 443"/>
                <p:cNvSpPr>
                  <a:spLocks noChangeShapeType="1"/>
                </p:cNvSpPr>
                <p:nvPr/>
              </p:nvSpPr>
              <p:spPr bwMode="auto">
                <a:xfrm>
                  <a:off x="376238" y="39306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0" name="Line 444"/>
                <p:cNvSpPr>
                  <a:spLocks noChangeShapeType="1"/>
                </p:cNvSpPr>
                <p:nvPr/>
              </p:nvSpPr>
              <p:spPr bwMode="auto">
                <a:xfrm>
                  <a:off x="376238" y="39004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1" name="Line 445"/>
                <p:cNvSpPr>
                  <a:spLocks noChangeShapeType="1"/>
                </p:cNvSpPr>
                <p:nvPr/>
              </p:nvSpPr>
              <p:spPr bwMode="auto">
                <a:xfrm>
                  <a:off x="376238" y="38687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2" name="Line 446"/>
                <p:cNvSpPr>
                  <a:spLocks noChangeShapeType="1"/>
                </p:cNvSpPr>
                <p:nvPr/>
              </p:nvSpPr>
              <p:spPr bwMode="auto">
                <a:xfrm>
                  <a:off x="376238" y="383381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3" name="Line 447"/>
                <p:cNvSpPr>
                  <a:spLocks noChangeShapeType="1"/>
                </p:cNvSpPr>
                <p:nvPr/>
              </p:nvSpPr>
              <p:spPr bwMode="auto">
                <a:xfrm>
                  <a:off x="376238" y="3803650"/>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4" name="Rectangle 448"/>
                <p:cNvSpPr>
                  <a:spLocks noChangeArrowheads="1"/>
                </p:cNvSpPr>
                <p:nvPr/>
              </p:nvSpPr>
              <p:spPr bwMode="auto">
                <a:xfrm>
                  <a:off x="198340" y="3778250"/>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875" name="Rectangle 449"/>
                <p:cNvSpPr>
                  <a:spLocks noChangeArrowheads="1"/>
                </p:cNvSpPr>
                <p:nvPr/>
              </p:nvSpPr>
              <p:spPr bwMode="auto">
                <a:xfrm>
                  <a:off x="242888" y="3783012"/>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15</a:t>
                  </a:r>
                  <a:endParaRPr lang="en-US" sz="19900"/>
                </a:p>
              </p:txBody>
            </p:sp>
            <p:sp>
              <p:nvSpPr>
                <p:cNvPr id="29876" name="Line 450"/>
                <p:cNvSpPr>
                  <a:spLocks noChangeShapeType="1"/>
                </p:cNvSpPr>
                <p:nvPr/>
              </p:nvSpPr>
              <p:spPr bwMode="auto">
                <a:xfrm>
                  <a:off x="376238" y="37734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7" name="Line 451"/>
                <p:cNvSpPr>
                  <a:spLocks noChangeShapeType="1"/>
                </p:cNvSpPr>
                <p:nvPr/>
              </p:nvSpPr>
              <p:spPr bwMode="auto">
                <a:xfrm>
                  <a:off x="376238" y="37417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8" name="Line 452"/>
                <p:cNvSpPr>
                  <a:spLocks noChangeShapeType="1"/>
                </p:cNvSpPr>
                <p:nvPr/>
              </p:nvSpPr>
              <p:spPr bwMode="auto">
                <a:xfrm>
                  <a:off x="376238" y="37099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9" name="Line 453"/>
                <p:cNvSpPr>
                  <a:spLocks noChangeShapeType="1"/>
                </p:cNvSpPr>
                <p:nvPr/>
              </p:nvSpPr>
              <p:spPr bwMode="auto">
                <a:xfrm>
                  <a:off x="376238" y="36798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0" name="Line 454"/>
                <p:cNvSpPr>
                  <a:spLocks noChangeShapeType="1"/>
                </p:cNvSpPr>
                <p:nvPr/>
              </p:nvSpPr>
              <p:spPr bwMode="auto">
                <a:xfrm>
                  <a:off x="376238" y="3649663"/>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1" name="Rectangle 455"/>
                <p:cNvSpPr>
                  <a:spLocks noChangeArrowheads="1"/>
                </p:cNvSpPr>
                <p:nvPr/>
              </p:nvSpPr>
              <p:spPr bwMode="auto">
                <a:xfrm>
                  <a:off x="198340" y="3619500"/>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882" name="Rectangle 456"/>
                <p:cNvSpPr>
                  <a:spLocks noChangeArrowheads="1"/>
                </p:cNvSpPr>
                <p:nvPr/>
              </p:nvSpPr>
              <p:spPr bwMode="auto">
                <a:xfrm>
                  <a:off x="242888" y="3624262"/>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sp>
              <p:nvSpPr>
                <p:cNvPr id="29883" name="Line 457"/>
                <p:cNvSpPr>
                  <a:spLocks noChangeShapeType="1"/>
                </p:cNvSpPr>
                <p:nvPr/>
              </p:nvSpPr>
              <p:spPr bwMode="auto">
                <a:xfrm>
                  <a:off x="376238" y="36147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4" name="Line 458"/>
                <p:cNvSpPr>
                  <a:spLocks noChangeShapeType="1"/>
                </p:cNvSpPr>
                <p:nvPr/>
              </p:nvSpPr>
              <p:spPr bwMode="auto">
                <a:xfrm>
                  <a:off x="376238" y="35829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5" name="Line 459"/>
                <p:cNvSpPr>
                  <a:spLocks noChangeShapeType="1"/>
                </p:cNvSpPr>
                <p:nvPr/>
              </p:nvSpPr>
              <p:spPr bwMode="auto">
                <a:xfrm>
                  <a:off x="376238" y="35512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6" name="Line 460"/>
                <p:cNvSpPr>
                  <a:spLocks noChangeShapeType="1"/>
                </p:cNvSpPr>
                <p:nvPr/>
              </p:nvSpPr>
              <p:spPr bwMode="auto">
                <a:xfrm>
                  <a:off x="376238" y="352107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7" name="Line 461"/>
                <p:cNvSpPr>
                  <a:spLocks noChangeShapeType="1"/>
                </p:cNvSpPr>
                <p:nvPr/>
              </p:nvSpPr>
              <p:spPr bwMode="auto">
                <a:xfrm>
                  <a:off x="376238" y="3489325"/>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8" name="Rectangle 462"/>
                <p:cNvSpPr>
                  <a:spLocks noChangeArrowheads="1"/>
                </p:cNvSpPr>
                <p:nvPr/>
              </p:nvSpPr>
              <p:spPr bwMode="auto">
                <a:xfrm>
                  <a:off x="249140" y="3460750"/>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889" name="Rectangle 463"/>
                <p:cNvSpPr>
                  <a:spLocks noChangeArrowheads="1"/>
                </p:cNvSpPr>
                <p:nvPr/>
              </p:nvSpPr>
              <p:spPr bwMode="auto">
                <a:xfrm>
                  <a:off x="293688" y="3465512"/>
                  <a:ext cx="45586"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29890" name="Line 464"/>
                <p:cNvSpPr>
                  <a:spLocks noChangeShapeType="1"/>
                </p:cNvSpPr>
                <p:nvPr/>
              </p:nvSpPr>
              <p:spPr bwMode="auto">
                <a:xfrm>
                  <a:off x="376238" y="3457575"/>
                  <a:ext cx="31750" cy="3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1" name="Line 465"/>
                <p:cNvSpPr>
                  <a:spLocks noChangeShapeType="1"/>
                </p:cNvSpPr>
                <p:nvPr/>
              </p:nvSpPr>
              <p:spPr bwMode="auto">
                <a:xfrm>
                  <a:off x="376238" y="34290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2" name="Line 466"/>
                <p:cNvSpPr>
                  <a:spLocks noChangeShapeType="1"/>
                </p:cNvSpPr>
                <p:nvPr/>
              </p:nvSpPr>
              <p:spPr bwMode="auto">
                <a:xfrm>
                  <a:off x="376238" y="33972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3" name="Line 467"/>
                <p:cNvSpPr>
                  <a:spLocks noChangeShapeType="1"/>
                </p:cNvSpPr>
                <p:nvPr/>
              </p:nvSpPr>
              <p:spPr bwMode="auto">
                <a:xfrm>
                  <a:off x="376238" y="33623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4" name="Line 468"/>
                <p:cNvSpPr>
                  <a:spLocks noChangeShapeType="1"/>
                </p:cNvSpPr>
                <p:nvPr/>
              </p:nvSpPr>
              <p:spPr bwMode="auto">
                <a:xfrm>
                  <a:off x="376238" y="3330575"/>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5" name="Line 469"/>
                <p:cNvSpPr>
                  <a:spLocks noChangeShapeType="1"/>
                </p:cNvSpPr>
                <p:nvPr/>
              </p:nvSpPr>
              <p:spPr bwMode="auto">
                <a:xfrm>
                  <a:off x="376238" y="330041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6" name="Line 470"/>
                <p:cNvSpPr>
                  <a:spLocks noChangeShapeType="1"/>
                </p:cNvSpPr>
                <p:nvPr/>
              </p:nvSpPr>
              <p:spPr bwMode="auto">
                <a:xfrm>
                  <a:off x="376238" y="32702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7" name="Line 471"/>
                <p:cNvSpPr>
                  <a:spLocks noChangeShapeType="1"/>
                </p:cNvSpPr>
                <p:nvPr/>
              </p:nvSpPr>
              <p:spPr bwMode="auto">
                <a:xfrm>
                  <a:off x="376238" y="32385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8" name="Line 472"/>
                <p:cNvSpPr>
                  <a:spLocks noChangeShapeType="1"/>
                </p:cNvSpPr>
                <p:nvPr/>
              </p:nvSpPr>
              <p:spPr bwMode="auto">
                <a:xfrm>
                  <a:off x="376238" y="32083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9" name="Line 473"/>
                <p:cNvSpPr>
                  <a:spLocks noChangeShapeType="1"/>
                </p:cNvSpPr>
                <p:nvPr/>
              </p:nvSpPr>
              <p:spPr bwMode="auto">
                <a:xfrm>
                  <a:off x="376238" y="3176588"/>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0" name="Rectangle 474"/>
                <p:cNvSpPr>
                  <a:spLocks noChangeArrowheads="1"/>
                </p:cNvSpPr>
                <p:nvPr/>
              </p:nvSpPr>
              <p:spPr bwMode="auto">
                <a:xfrm>
                  <a:off x="293688" y="3151188"/>
                  <a:ext cx="45586"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29901" name="Line 475"/>
                <p:cNvSpPr>
                  <a:spLocks noChangeShapeType="1"/>
                </p:cNvSpPr>
                <p:nvPr/>
              </p:nvSpPr>
              <p:spPr bwMode="auto">
                <a:xfrm>
                  <a:off x="376238" y="31448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2" name="Line 476"/>
                <p:cNvSpPr>
                  <a:spLocks noChangeShapeType="1"/>
                </p:cNvSpPr>
                <p:nvPr/>
              </p:nvSpPr>
              <p:spPr bwMode="auto">
                <a:xfrm>
                  <a:off x="376238" y="310991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3" name="Line 477"/>
                <p:cNvSpPr>
                  <a:spLocks noChangeShapeType="1"/>
                </p:cNvSpPr>
                <p:nvPr/>
              </p:nvSpPr>
              <p:spPr bwMode="auto">
                <a:xfrm>
                  <a:off x="376238" y="30797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4" name="Line 478"/>
                <p:cNvSpPr>
                  <a:spLocks noChangeShapeType="1"/>
                </p:cNvSpPr>
                <p:nvPr/>
              </p:nvSpPr>
              <p:spPr bwMode="auto">
                <a:xfrm>
                  <a:off x="376238" y="30495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5" name="Line 479"/>
                <p:cNvSpPr>
                  <a:spLocks noChangeShapeType="1"/>
                </p:cNvSpPr>
                <p:nvPr/>
              </p:nvSpPr>
              <p:spPr bwMode="auto">
                <a:xfrm>
                  <a:off x="376238" y="3017838"/>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6" name="Line 481"/>
                <p:cNvSpPr>
                  <a:spLocks noChangeShapeType="1"/>
                </p:cNvSpPr>
                <p:nvPr/>
              </p:nvSpPr>
              <p:spPr bwMode="auto">
                <a:xfrm flipV="1">
                  <a:off x="376238" y="3017838"/>
                  <a:ext cx="3175" cy="110331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7" name="TextBox 877"/>
                <p:cNvSpPr txBox="1">
                  <a:spLocks noChangeArrowheads="1"/>
                </p:cNvSpPr>
                <p:nvPr/>
              </p:nvSpPr>
              <p:spPr bwMode="auto">
                <a:xfrm>
                  <a:off x="2325688" y="3902077"/>
                  <a:ext cx="508524" cy="2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0000"/>
                      </a:solidFill>
                    </a:rPr>
                    <a:t>8.4 years</a:t>
                  </a:r>
                </a:p>
              </p:txBody>
            </p:sp>
            <p:sp>
              <p:nvSpPr>
                <p:cNvPr id="29908" name="TextBox 925"/>
                <p:cNvSpPr txBox="1">
                  <a:spLocks noChangeArrowheads="1"/>
                </p:cNvSpPr>
                <p:nvPr/>
              </p:nvSpPr>
              <p:spPr bwMode="auto">
                <a:xfrm>
                  <a:off x="3464528" y="3788828"/>
                  <a:ext cx="283628" cy="3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366FF"/>
                      </a:solidFill>
                    </a:rPr>
                    <a:t>x16</a:t>
                  </a:r>
                </a:p>
              </p:txBody>
            </p:sp>
            <p:sp>
              <p:nvSpPr>
                <p:cNvPr id="29909" name="TextBox 4"/>
                <p:cNvSpPr txBox="1">
                  <a:spLocks noChangeArrowheads="1"/>
                </p:cNvSpPr>
                <p:nvPr/>
              </p:nvSpPr>
              <p:spPr bwMode="auto">
                <a:xfrm>
                  <a:off x="-87313" y="3079750"/>
                  <a:ext cx="213201" cy="3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aseline="30000">
                      <a:solidFill>
                        <a:srgbClr val="FF0000"/>
                      </a:solidFill>
                    </a:rPr>
                    <a:t>o</a:t>
                  </a:r>
                  <a:r>
                    <a:rPr lang="en-US" sz="1800">
                      <a:solidFill>
                        <a:srgbClr val="FF0000"/>
                      </a:solidFill>
                    </a:rPr>
                    <a:t>C</a:t>
                  </a:r>
                </a:p>
              </p:txBody>
            </p:sp>
          </p:grpSp>
        </p:grpSp>
        <p:grpSp>
          <p:nvGrpSpPr>
            <p:cNvPr id="29715" name="Group 8"/>
            <p:cNvGrpSpPr>
              <a:grpSpLocks/>
            </p:cNvGrpSpPr>
            <p:nvPr/>
          </p:nvGrpSpPr>
          <p:grpSpPr bwMode="auto">
            <a:xfrm>
              <a:off x="201813" y="3068960"/>
              <a:ext cx="4309862" cy="1368151"/>
              <a:chOff x="201813" y="5602288"/>
              <a:chExt cx="4309862" cy="1368151"/>
            </a:xfrm>
          </p:grpSpPr>
          <p:sp>
            <p:nvSpPr>
              <p:cNvPr id="29716" name="Freeform 768"/>
              <p:cNvSpPr>
                <a:spLocks/>
              </p:cNvSpPr>
              <p:nvPr/>
            </p:nvSpPr>
            <p:spPr bwMode="auto">
              <a:xfrm>
                <a:off x="387350" y="5643563"/>
                <a:ext cx="4037013" cy="1022350"/>
              </a:xfrm>
              <a:custGeom>
                <a:avLst/>
                <a:gdLst>
                  <a:gd name="T0" fmla="*/ 2147483647 w 1030"/>
                  <a:gd name="T1" fmla="*/ 2147483647 h 617"/>
                  <a:gd name="T2" fmla="*/ 2147483647 w 1030"/>
                  <a:gd name="T3" fmla="*/ 2147483647 h 617"/>
                  <a:gd name="T4" fmla="*/ 2147483647 w 1030"/>
                  <a:gd name="T5" fmla="*/ 2147483647 h 617"/>
                  <a:gd name="T6" fmla="*/ 2147483647 w 1030"/>
                  <a:gd name="T7" fmla="*/ 2147483647 h 617"/>
                  <a:gd name="T8" fmla="*/ 2147483647 w 1030"/>
                  <a:gd name="T9" fmla="*/ 2147483647 h 617"/>
                  <a:gd name="T10" fmla="*/ 2147483647 w 1030"/>
                  <a:gd name="T11" fmla="*/ 2147483647 h 617"/>
                  <a:gd name="T12" fmla="*/ 2147483647 w 1030"/>
                  <a:gd name="T13" fmla="*/ 2147483647 h 617"/>
                  <a:gd name="T14" fmla="*/ 2147483647 w 1030"/>
                  <a:gd name="T15" fmla="*/ 2147483647 h 617"/>
                  <a:gd name="T16" fmla="*/ 2147483647 w 1030"/>
                  <a:gd name="T17" fmla="*/ 2147483647 h 617"/>
                  <a:gd name="T18" fmla="*/ 2147483647 w 1030"/>
                  <a:gd name="T19" fmla="*/ 2147483647 h 617"/>
                  <a:gd name="T20" fmla="*/ 2147483647 w 1030"/>
                  <a:gd name="T21" fmla="*/ 2147483647 h 617"/>
                  <a:gd name="T22" fmla="*/ 2147483647 w 1030"/>
                  <a:gd name="T23" fmla="*/ 2147483647 h 617"/>
                  <a:gd name="T24" fmla="*/ 2147483647 w 1030"/>
                  <a:gd name="T25" fmla="*/ 2147483647 h 617"/>
                  <a:gd name="T26" fmla="*/ 2147483647 w 1030"/>
                  <a:gd name="T27" fmla="*/ 2147483647 h 617"/>
                  <a:gd name="T28" fmla="*/ 2147483647 w 1030"/>
                  <a:gd name="T29" fmla="*/ 2147483647 h 617"/>
                  <a:gd name="T30" fmla="*/ 2147483647 w 1030"/>
                  <a:gd name="T31" fmla="*/ 2147483647 h 617"/>
                  <a:gd name="T32" fmla="*/ 2147483647 w 1030"/>
                  <a:gd name="T33" fmla="*/ 2147483647 h 617"/>
                  <a:gd name="T34" fmla="*/ 2147483647 w 1030"/>
                  <a:gd name="T35" fmla="*/ 2147483647 h 617"/>
                  <a:gd name="T36" fmla="*/ 2147483647 w 1030"/>
                  <a:gd name="T37" fmla="*/ 2147483647 h 617"/>
                  <a:gd name="T38" fmla="*/ 2147483647 w 1030"/>
                  <a:gd name="T39" fmla="*/ 2147483647 h 617"/>
                  <a:gd name="T40" fmla="*/ 2147483647 w 1030"/>
                  <a:gd name="T41" fmla="*/ 2147483647 h 617"/>
                  <a:gd name="T42" fmla="*/ 2147483647 w 1030"/>
                  <a:gd name="T43" fmla="*/ 2147483647 h 617"/>
                  <a:gd name="T44" fmla="*/ 2147483647 w 1030"/>
                  <a:gd name="T45" fmla="*/ 2147483647 h 617"/>
                  <a:gd name="T46" fmla="*/ 2147483647 w 1030"/>
                  <a:gd name="T47" fmla="*/ 2147483647 h 617"/>
                  <a:gd name="T48" fmla="*/ 2147483647 w 1030"/>
                  <a:gd name="T49" fmla="*/ 2147483647 h 617"/>
                  <a:gd name="T50" fmla="*/ 2147483647 w 1030"/>
                  <a:gd name="T51" fmla="*/ 2147483647 h 617"/>
                  <a:gd name="T52" fmla="*/ 2147483647 w 1030"/>
                  <a:gd name="T53" fmla="*/ 2147483647 h 617"/>
                  <a:gd name="T54" fmla="*/ 2147483647 w 1030"/>
                  <a:gd name="T55" fmla="*/ 2147483647 h 617"/>
                  <a:gd name="T56" fmla="*/ 2147483647 w 1030"/>
                  <a:gd name="T57" fmla="*/ 2147483647 h 617"/>
                  <a:gd name="T58" fmla="*/ 2147483647 w 1030"/>
                  <a:gd name="T59" fmla="*/ 2147483647 h 617"/>
                  <a:gd name="T60" fmla="*/ 2147483647 w 1030"/>
                  <a:gd name="T61" fmla="*/ 2147483647 h 617"/>
                  <a:gd name="T62" fmla="*/ 2147483647 w 1030"/>
                  <a:gd name="T63" fmla="*/ 2147483647 h 617"/>
                  <a:gd name="T64" fmla="*/ 2147483647 w 1030"/>
                  <a:gd name="T65" fmla="*/ 2147483647 h 617"/>
                  <a:gd name="T66" fmla="*/ 2147483647 w 1030"/>
                  <a:gd name="T67" fmla="*/ 2147483647 h 617"/>
                  <a:gd name="T68" fmla="*/ 2147483647 w 1030"/>
                  <a:gd name="T69" fmla="*/ 2147483647 h 617"/>
                  <a:gd name="T70" fmla="*/ 2147483647 w 1030"/>
                  <a:gd name="T71" fmla="*/ 2147483647 h 617"/>
                  <a:gd name="T72" fmla="*/ 2147483647 w 1030"/>
                  <a:gd name="T73" fmla="*/ 2147483647 h 617"/>
                  <a:gd name="T74" fmla="*/ 2147483647 w 1030"/>
                  <a:gd name="T75" fmla="*/ 2147483647 h 617"/>
                  <a:gd name="T76" fmla="*/ 2147483647 w 1030"/>
                  <a:gd name="T77" fmla="*/ 2147483647 h 617"/>
                  <a:gd name="T78" fmla="*/ 2147483647 w 1030"/>
                  <a:gd name="T79" fmla="*/ 2147483647 h 617"/>
                  <a:gd name="T80" fmla="*/ 2147483647 w 1030"/>
                  <a:gd name="T81" fmla="*/ 2147483647 h 617"/>
                  <a:gd name="T82" fmla="*/ 2147483647 w 1030"/>
                  <a:gd name="T83" fmla="*/ 2147483647 h 617"/>
                  <a:gd name="T84" fmla="*/ 2147483647 w 1030"/>
                  <a:gd name="T85" fmla="*/ 2147483647 h 617"/>
                  <a:gd name="T86" fmla="*/ 2147483647 w 1030"/>
                  <a:gd name="T87" fmla="*/ 2147483647 h 617"/>
                  <a:gd name="T88" fmla="*/ 2147483647 w 1030"/>
                  <a:gd name="T89" fmla="*/ 2147483647 h 617"/>
                  <a:gd name="T90" fmla="*/ 2147483647 w 1030"/>
                  <a:gd name="T91" fmla="*/ 2147483647 h 617"/>
                  <a:gd name="T92" fmla="*/ 2147483647 w 1030"/>
                  <a:gd name="T93" fmla="*/ 2147483647 h 617"/>
                  <a:gd name="T94" fmla="*/ 2147483647 w 1030"/>
                  <a:gd name="T95" fmla="*/ 2147483647 h 617"/>
                  <a:gd name="T96" fmla="*/ 2147483647 w 1030"/>
                  <a:gd name="T97" fmla="*/ 2147483647 h 617"/>
                  <a:gd name="T98" fmla="*/ 2147483647 w 1030"/>
                  <a:gd name="T99" fmla="*/ 2147483647 h 617"/>
                  <a:gd name="T100" fmla="*/ 2147483647 w 1030"/>
                  <a:gd name="T101" fmla="*/ 2147483647 h 617"/>
                  <a:gd name="T102" fmla="*/ 2147483647 w 1030"/>
                  <a:gd name="T103" fmla="*/ 2147483647 h 617"/>
                  <a:gd name="T104" fmla="*/ 2147483647 w 1030"/>
                  <a:gd name="T105" fmla="*/ 2147483647 h 617"/>
                  <a:gd name="T106" fmla="*/ 2147483647 w 1030"/>
                  <a:gd name="T107" fmla="*/ 2147483647 h 617"/>
                  <a:gd name="T108" fmla="*/ 2147483647 w 1030"/>
                  <a:gd name="T109" fmla="*/ 2147483647 h 617"/>
                  <a:gd name="T110" fmla="*/ 2147483647 w 1030"/>
                  <a:gd name="T111" fmla="*/ 2147483647 h 617"/>
                  <a:gd name="T112" fmla="*/ 2147483647 w 1030"/>
                  <a:gd name="T113" fmla="*/ 2147483647 h 617"/>
                  <a:gd name="T114" fmla="*/ 2147483647 w 1030"/>
                  <a:gd name="T115" fmla="*/ 2147483647 h 617"/>
                  <a:gd name="T116" fmla="*/ 2147483647 w 1030"/>
                  <a:gd name="T117" fmla="*/ 2147483647 h 617"/>
                  <a:gd name="T118" fmla="*/ 2147483647 w 1030"/>
                  <a:gd name="T119" fmla="*/ 2147483647 h 6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0" h="617">
                    <a:moveTo>
                      <a:pt x="0" y="380"/>
                    </a:moveTo>
                    <a:lnTo>
                      <a:pt x="2" y="380"/>
                    </a:lnTo>
                    <a:lnTo>
                      <a:pt x="2" y="330"/>
                    </a:lnTo>
                    <a:lnTo>
                      <a:pt x="5" y="269"/>
                    </a:lnTo>
                    <a:lnTo>
                      <a:pt x="5" y="234"/>
                    </a:lnTo>
                    <a:lnTo>
                      <a:pt x="8" y="215"/>
                    </a:lnTo>
                    <a:lnTo>
                      <a:pt x="8" y="218"/>
                    </a:lnTo>
                    <a:lnTo>
                      <a:pt x="10" y="274"/>
                    </a:lnTo>
                    <a:lnTo>
                      <a:pt x="10" y="402"/>
                    </a:lnTo>
                    <a:lnTo>
                      <a:pt x="13" y="458"/>
                    </a:lnTo>
                    <a:lnTo>
                      <a:pt x="13" y="412"/>
                    </a:lnTo>
                    <a:lnTo>
                      <a:pt x="16" y="426"/>
                    </a:lnTo>
                    <a:lnTo>
                      <a:pt x="18" y="495"/>
                    </a:lnTo>
                    <a:lnTo>
                      <a:pt x="18" y="559"/>
                    </a:lnTo>
                    <a:lnTo>
                      <a:pt x="21" y="431"/>
                    </a:lnTo>
                    <a:lnTo>
                      <a:pt x="21" y="364"/>
                    </a:lnTo>
                    <a:lnTo>
                      <a:pt x="24" y="290"/>
                    </a:lnTo>
                    <a:lnTo>
                      <a:pt x="24" y="242"/>
                    </a:lnTo>
                    <a:lnTo>
                      <a:pt x="26" y="157"/>
                    </a:lnTo>
                    <a:lnTo>
                      <a:pt x="26" y="122"/>
                    </a:lnTo>
                    <a:lnTo>
                      <a:pt x="29" y="133"/>
                    </a:lnTo>
                    <a:lnTo>
                      <a:pt x="29" y="167"/>
                    </a:lnTo>
                    <a:lnTo>
                      <a:pt x="32" y="210"/>
                    </a:lnTo>
                    <a:lnTo>
                      <a:pt x="32" y="250"/>
                    </a:lnTo>
                    <a:lnTo>
                      <a:pt x="34" y="301"/>
                    </a:lnTo>
                    <a:lnTo>
                      <a:pt x="37" y="335"/>
                    </a:lnTo>
                    <a:lnTo>
                      <a:pt x="37" y="346"/>
                    </a:lnTo>
                    <a:lnTo>
                      <a:pt x="40" y="335"/>
                    </a:lnTo>
                    <a:lnTo>
                      <a:pt x="40" y="306"/>
                    </a:lnTo>
                    <a:lnTo>
                      <a:pt x="42" y="293"/>
                    </a:lnTo>
                    <a:lnTo>
                      <a:pt x="42" y="359"/>
                    </a:lnTo>
                    <a:lnTo>
                      <a:pt x="45" y="434"/>
                    </a:lnTo>
                    <a:lnTo>
                      <a:pt x="45" y="436"/>
                    </a:lnTo>
                    <a:lnTo>
                      <a:pt x="48" y="484"/>
                    </a:lnTo>
                    <a:lnTo>
                      <a:pt x="48" y="460"/>
                    </a:lnTo>
                    <a:lnTo>
                      <a:pt x="50" y="439"/>
                    </a:lnTo>
                    <a:lnTo>
                      <a:pt x="50" y="370"/>
                    </a:lnTo>
                    <a:lnTo>
                      <a:pt x="53" y="285"/>
                    </a:lnTo>
                    <a:lnTo>
                      <a:pt x="56" y="229"/>
                    </a:lnTo>
                    <a:lnTo>
                      <a:pt x="56" y="247"/>
                    </a:lnTo>
                    <a:lnTo>
                      <a:pt x="58" y="173"/>
                    </a:lnTo>
                    <a:lnTo>
                      <a:pt x="58" y="130"/>
                    </a:lnTo>
                    <a:lnTo>
                      <a:pt x="61" y="85"/>
                    </a:lnTo>
                    <a:lnTo>
                      <a:pt x="61" y="58"/>
                    </a:lnTo>
                    <a:lnTo>
                      <a:pt x="64" y="50"/>
                    </a:lnTo>
                    <a:lnTo>
                      <a:pt x="64" y="64"/>
                    </a:lnTo>
                    <a:lnTo>
                      <a:pt x="66" y="56"/>
                    </a:lnTo>
                    <a:lnTo>
                      <a:pt x="66" y="48"/>
                    </a:lnTo>
                    <a:lnTo>
                      <a:pt x="69" y="42"/>
                    </a:lnTo>
                    <a:lnTo>
                      <a:pt x="69" y="40"/>
                    </a:lnTo>
                    <a:lnTo>
                      <a:pt x="72" y="48"/>
                    </a:lnTo>
                    <a:lnTo>
                      <a:pt x="74" y="40"/>
                    </a:lnTo>
                    <a:lnTo>
                      <a:pt x="74" y="42"/>
                    </a:lnTo>
                    <a:lnTo>
                      <a:pt x="77" y="61"/>
                    </a:lnTo>
                    <a:lnTo>
                      <a:pt x="77" y="21"/>
                    </a:lnTo>
                    <a:lnTo>
                      <a:pt x="79" y="82"/>
                    </a:lnTo>
                    <a:lnTo>
                      <a:pt x="79" y="69"/>
                    </a:lnTo>
                    <a:lnTo>
                      <a:pt x="82" y="130"/>
                    </a:lnTo>
                    <a:lnTo>
                      <a:pt x="85" y="125"/>
                    </a:lnTo>
                    <a:lnTo>
                      <a:pt x="85" y="93"/>
                    </a:lnTo>
                    <a:lnTo>
                      <a:pt x="87" y="101"/>
                    </a:lnTo>
                    <a:lnTo>
                      <a:pt x="87" y="117"/>
                    </a:lnTo>
                    <a:lnTo>
                      <a:pt x="90" y="138"/>
                    </a:lnTo>
                    <a:lnTo>
                      <a:pt x="93" y="162"/>
                    </a:lnTo>
                    <a:lnTo>
                      <a:pt x="93" y="215"/>
                    </a:lnTo>
                    <a:lnTo>
                      <a:pt x="95" y="269"/>
                    </a:lnTo>
                    <a:lnTo>
                      <a:pt x="95" y="266"/>
                    </a:lnTo>
                    <a:lnTo>
                      <a:pt x="98" y="271"/>
                    </a:lnTo>
                    <a:lnTo>
                      <a:pt x="98" y="325"/>
                    </a:lnTo>
                    <a:lnTo>
                      <a:pt x="101" y="266"/>
                    </a:lnTo>
                    <a:lnTo>
                      <a:pt x="101" y="271"/>
                    </a:lnTo>
                    <a:lnTo>
                      <a:pt x="103" y="298"/>
                    </a:lnTo>
                    <a:lnTo>
                      <a:pt x="103" y="277"/>
                    </a:lnTo>
                    <a:lnTo>
                      <a:pt x="106" y="237"/>
                    </a:lnTo>
                    <a:lnTo>
                      <a:pt x="106" y="229"/>
                    </a:lnTo>
                    <a:lnTo>
                      <a:pt x="109" y="210"/>
                    </a:lnTo>
                    <a:lnTo>
                      <a:pt x="111" y="205"/>
                    </a:lnTo>
                    <a:lnTo>
                      <a:pt x="111" y="181"/>
                    </a:lnTo>
                    <a:lnTo>
                      <a:pt x="114" y="194"/>
                    </a:lnTo>
                    <a:lnTo>
                      <a:pt x="114" y="226"/>
                    </a:lnTo>
                    <a:lnTo>
                      <a:pt x="117" y="274"/>
                    </a:lnTo>
                    <a:lnTo>
                      <a:pt x="117" y="255"/>
                    </a:lnTo>
                    <a:lnTo>
                      <a:pt x="119" y="287"/>
                    </a:lnTo>
                    <a:lnTo>
                      <a:pt x="119" y="327"/>
                    </a:lnTo>
                    <a:lnTo>
                      <a:pt x="122" y="404"/>
                    </a:lnTo>
                    <a:lnTo>
                      <a:pt x="122" y="407"/>
                    </a:lnTo>
                    <a:lnTo>
                      <a:pt x="125" y="383"/>
                    </a:lnTo>
                    <a:lnTo>
                      <a:pt x="125" y="348"/>
                    </a:lnTo>
                    <a:lnTo>
                      <a:pt x="127" y="250"/>
                    </a:lnTo>
                    <a:lnTo>
                      <a:pt x="130" y="223"/>
                    </a:lnTo>
                    <a:lnTo>
                      <a:pt x="130" y="242"/>
                    </a:lnTo>
                    <a:lnTo>
                      <a:pt x="133" y="250"/>
                    </a:lnTo>
                    <a:lnTo>
                      <a:pt x="133" y="234"/>
                    </a:lnTo>
                    <a:lnTo>
                      <a:pt x="135" y="287"/>
                    </a:lnTo>
                    <a:lnTo>
                      <a:pt x="135" y="279"/>
                    </a:lnTo>
                    <a:lnTo>
                      <a:pt x="138" y="285"/>
                    </a:lnTo>
                    <a:lnTo>
                      <a:pt x="138" y="295"/>
                    </a:lnTo>
                    <a:lnTo>
                      <a:pt x="141" y="309"/>
                    </a:lnTo>
                    <a:lnTo>
                      <a:pt x="141" y="263"/>
                    </a:lnTo>
                    <a:lnTo>
                      <a:pt x="143" y="162"/>
                    </a:lnTo>
                    <a:lnTo>
                      <a:pt x="143" y="167"/>
                    </a:lnTo>
                    <a:lnTo>
                      <a:pt x="146" y="133"/>
                    </a:lnTo>
                    <a:lnTo>
                      <a:pt x="149" y="165"/>
                    </a:lnTo>
                    <a:lnTo>
                      <a:pt x="149" y="197"/>
                    </a:lnTo>
                    <a:lnTo>
                      <a:pt x="151" y="215"/>
                    </a:lnTo>
                    <a:lnTo>
                      <a:pt x="151" y="266"/>
                    </a:lnTo>
                    <a:lnTo>
                      <a:pt x="154" y="258"/>
                    </a:lnTo>
                    <a:lnTo>
                      <a:pt x="154" y="269"/>
                    </a:lnTo>
                    <a:lnTo>
                      <a:pt x="157" y="287"/>
                    </a:lnTo>
                    <a:lnTo>
                      <a:pt x="157" y="202"/>
                    </a:lnTo>
                    <a:lnTo>
                      <a:pt x="159" y="167"/>
                    </a:lnTo>
                    <a:lnTo>
                      <a:pt x="159" y="194"/>
                    </a:lnTo>
                    <a:lnTo>
                      <a:pt x="162" y="226"/>
                    </a:lnTo>
                    <a:lnTo>
                      <a:pt x="162" y="229"/>
                    </a:lnTo>
                    <a:lnTo>
                      <a:pt x="165" y="223"/>
                    </a:lnTo>
                    <a:lnTo>
                      <a:pt x="167" y="183"/>
                    </a:lnTo>
                    <a:lnTo>
                      <a:pt x="167" y="181"/>
                    </a:lnTo>
                    <a:lnTo>
                      <a:pt x="170" y="117"/>
                    </a:lnTo>
                    <a:lnTo>
                      <a:pt x="170" y="130"/>
                    </a:lnTo>
                    <a:lnTo>
                      <a:pt x="173" y="117"/>
                    </a:lnTo>
                    <a:lnTo>
                      <a:pt x="175" y="95"/>
                    </a:lnTo>
                    <a:lnTo>
                      <a:pt x="175" y="90"/>
                    </a:lnTo>
                    <a:lnTo>
                      <a:pt x="178" y="69"/>
                    </a:lnTo>
                    <a:lnTo>
                      <a:pt x="178" y="141"/>
                    </a:lnTo>
                    <a:lnTo>
                      <a:pt x="181" y="146"/>
                    </a:lnTo>
                    <a:lnTo>
                      <a:pt x="181" y="162"/>
                    </a:lnTo>
                    <a:lnTo>
                      <a:pt x="183" y="181"/>
                    </a:lnTo>
                    <a:lnTo>
                      <a:pt x="186" y="191"/>
                    </a:lnTo>
                    <a:lnTo>
                      <a:pt x="186" y="199"/>
                    </a:lnTo>
                    <a:lnTo>
                      <a:pt x="189" y="234"/>
                    </a:lnTo>
                    <a:lnTo>
                      <a:pt x="189" y="375"/>
                    </a:lnTo>
                    <a:lnTo>
                      <a:pt x="191" y="436"/>
                    </a:lnTo>
                    <a:lnTo>
                      <a:pt x="191" y="396"/>
                    </a:lnTo>
                    <a:lnTo>
                      <a:pt x="194" y="418"/>
                    </a:lnTo>
                    <a:lnTo>
                      <a:pt x="194" y="506"/>
                    </a:lnTo>
                    <a:lnTo>
                      <a:pt x="197" y="524"/>
                    </a:lnTo>
                    <a:lnTo>
                      <a:pt x="197" y="431"/>
                    </a:lnTo>
                    <a:lnTo>
                      <a:pt x="199" y="418"/>
                    </a:lnTo>
                    <a:lnTo>
                      <a:pt x="199" y="391"/>
                    </a:lnTo>
                    <a:lnTo>
                      <a:pt x="202" y="391"/>
                    </a:lnTo>
                    <a:lnTo>
                      <a:pt x="205" y="394"/>
                    </a:lnTo>
                    <a:lnTo>
                      <a:pt x="205" y="391"/>
                    </a:lnTo>
                    <a:lnTo>
                      <a:pt x="207" y="356"/>
                    </a:lnTo>
                    <a:lnTo>
                      <a:pt x="207" y="309"/>
                    </a:lnTo>
                    <a:lnTo>
                      <a:pt x="210" y="282"/>
                    </a:lnTo>
                    <a:lnTo>
                      <a:pt x="210" y="269"/>
                    </a:lnTo>
                    <a:lnTo>
                      <a:pt x="213" y="245"/>
                    </a:lnTo>
                    <a:lnTo>
                      <a:pt x="213" y="231"/>
                    </a:lnTo>
                    <a:lnTo>
                      <a:pt x="215" y="183"/>
                    </a:lnTo>
                    <a:lnTo>
                      <a:pt x="215" y="197"/>
                    </a:lnTo>
                    <a:lnTo>
                      <a:pt x="218" y="205"/>
                    </a:lnTo>
                    <a:lnTo>
                      <a:pt x="221" y="189"/>
                    </a:lnTo>
                    <a:lnTo>
                      <a:pt x="223" y="226"/>
                    </a:lnTo>
                    <a:lnTo>
                      <a:pt x="223" y="253"/>
                    </a:lnTo>
                    <a:lnTo>
                      <a:pt x="226" y="234"/>
                    </a:lnTo>
                    <a:lnTo>
                      <a:pt x="226" y="194"/>
                    </a:lnTo>
                    <a:lnTo>
                      <a:pt x="229" y="189"/>
                    </a:lnTo>
                    <a:lnTo>
                      <a:pt x="229" y="255"/>
                    </a:lnTo>
                    <a:lnTo>
                      <a:pt x="231" y="362"/>
                    </a:lnTo>
                    <a:lnTo>
                      <a:pt x="231" y="423"/>
                    </a:lnTo>
                    <a:lnTo>
                      <a:pt x="234" y="482"/>
                    </a:lnTo>
                    <a:lnTo>
                      <a:pt x="234" y="474"/>
                    </a:lnTo>
                    <a:lnTo>
                      <a:pt x="237" y="471"/>
                    </a:lnTo>
                    <a:lnTo>
                      <a:pt x="237" y="420"/>
                    </a:lnTo>
                    <a:lnTo>
                      <a:pt x="239" y="375"/>
                    </a:lnTo>
                    <a:lnTo>
                      <a:pt x="242" y="322"/>
                    </a:lnTo>
                    <a:lnTo>
                      <a:pt x="242" y="303"/>
                    </a:lnTo>
                    <a:lnTo>
                      <a:pt x="245" y="255"/>
                    </a:lnTo>
                    <a:lnTo>
                      <a:pt x="245" y="263"/>
                    </a:lnTo>
                    <a:lnTo>
                      <a:pt x="247" y="282"/>
                    </a:lnTo>
                    <a:lnTo>
                      <a:pt x="247" y="314"/>
                    </a:lnTo>
                    <a:lnTo>
                      <a:pt x="250" y="298"/>
                    </a:lnTo>
                    <a:lnTo>
                      <a:pt x="250" y="279"/>
                    </a:lnTo>
                    <a:lnTo>
                      <a:pt x="253" y="245"/>
                    </a:lnTo>
                    <a:lnTo>
                      <a:pt x="253" y="242"/>
                    </a:lnTo>
                    <a:lnTo>
                      <a:pt x="255" y="242"/>
                    </a:lnTo>
                    <a:lnTo>
                      <a:pt x="255" y="285"/>
                    </a:lnTo>
                    <a:lnTo>
                      <a:pt x="258" y="311"/>
                    </a:lnTo>
                    <a:lnTo>
                      <a:pt x="261" y="293"/>
                    </a:lnTo>
                    <a:lnTo>
                      <a:pt x="261" y="253"/>
                    </a:lnTo>
                    <a:lnTo>
                      <a:pt x="263" y="218"/>
                    </a:lnTo>
                    <a:lnTo>
                      <a:pt x="263" y="207"/>
                    </a:lnTo>
                    <a:lnTo>
                      <a:pt x="266" y="229"/>
                    </a:lnTo>
                    <a:lnTo>
                      <a:pt x="266" y="274"/>
                    </a:lnTo>
                    <a:lnTo>
                      <a:pt x="269" y="309"/>
                    </a:lnTo>
                    <a:lnTo>
                      <a:pt x="269" y="330"/>
                    </a:lnTo>
                    <a:lnTo>
                      <a:pt x="271" y="298"/>
                    </a:lnTo>
                    <a:lnTo>
                      <a:pt x="271" y="226"/>
                    </a:lnTo>
                    <a:lnTo>
                      <a:pt x="274" y="175"/>
                    </a:lnTo>
                    <a:lnTo>
                      <a:pt x="277" y="143"/>
                    </a:lnTo>
                    <a:lnTo>
                      <a:pt x="279" y="143"/>
                    </a:lnTo>
                    <a:lnTo>
                      <a:pt x="279" y="178"/>
                    </a:lnTo>
                    <a:lnTo>
                      <a:pt x="282" y="237"/>
                    </a:lnTo>
                    <a:lnTo>
                      <a:pt x="282" y="253"/>
                    </a:lnTo>
                    <a:lnTo>
                      <a:pt x="285" y="258"/>
                    </a:lnTo>
                    <a:lnTo>
                      <a:pt x="285" y="303"/>
                    </a:lnTo>
                    <a:lnTo>
                      <a:pt x="287" y="375"/>
                    </a:lnTo>
                    <a:lnTo>
                      <a:pt x="290" y="372"/>
                    </a:lnTo>
                    <a:lnTo>
                      <a:pt x="290" y="327"/>
                    </a:lnTo>
                    <a:lnTo>
                      <a:pt x="293" y="327"/>
                    </a:lnTo>
                    <a:lnTo>
                      <a:pt x="293" y="340"/>
                    </a:lnTo>
                    <a:lnTo>
                      <a:pt x="295" y="322"/>
                    </a:lnTo>
                    <a:lnTo>
                      <a:pt x="298" y="330"/>
                    </a:lnTo>
                    <a:lnTo>
                      <a:pt x="298" y="325"/>
                    </a:lnTo>
                    <a:lnTo>
                      <a:pt x="301" y="332"/>
                    </a:lnTo>
                    <a:lnTo>
                      <a:pt x="301" y="306"/>
                    </a:lnTo>
                    <a:lnTo>
                      <a:pt x="303" y="247"/>
                    </a:lnTo>
                    <a:lnTo>
                      <a:pt x="303" y="178"/>
                    </a:lnTo>
                    <a:lnTo>
                      <a:pt x="306" y="165"/>
                    </a:lnTo>
                    <a:lnTo>
                      <a:pt x="306" y="98"/>
                    </a:lnTo>
                    <a:lnTo>
                      <a:pt x="309" y="85"/>
                    </a:lnTo>
                    <a:lnTo>
                      <a:pt x="309" y="56"/>
                    </a:lnTo>
                    <a:lnTo>
                      <a:pt x="311" y="45"/>
                    </a:lnTo>
                    <a:lnTo>
                      <a:pt x="311" y="21"/>
                    </a:lnTo>
                    <a:lnTo>
                      <a:pt x="314" y="0"/>
                    </a:lnTo>
                    <a:lnTo>
                      <a:pt x="317" y="18"/>
                    </a:lnTo>
                    <a:lnTo>
                      <a:pt x="317" y="111"/>
                    </a:lnTo>
                    <a:lnTo>
                      <a:pt x="319" y="103"/>
                    </a:lnTo>
                    <a:lnTo>
                      <a:pt x="319" y="151"/>
                    </a:lnTo>
                    <a:lnTo>
                      <a:pt x="322" y="178"/>
                    </a:lnTo>
                    <a:lnTo>
                      <a:pt x="322" y="189"/>
                    </a:lnTo>
                    <a:lnTo>
                      <a:pt x="325" y="162"/>
                    </a:lnTo>
                    <a:lnTo>
                      <a:pt x="325" y="122"/>
                    </a:lnTo>
                    <a:lnTo>
                      <a:pt x="327" y="114"/>
                    </a:lnTo>
                    <a:lnTo>
                      <a:pt x="327" y="106"/>
                    </a:lnTo>
                    <a:lnTo>
                      <a:pt x="330" y="186"/>
                    </a:lnTo>
                    <a:lnTo>
                      <a:pt x="330" y="282"/>
                    </a:lnTo>
                    <a:lnTo>
                      <a:pt x="332" y="370"/>
                    </a:lnTo>
                    <a:lnTo>
                      <a:pt x="335" y="394"/>
                    </a:lnTo>
                    <a:lnTo>
                      <a:pt x="335" y="325"/>
                    </a:lnTo>
                    <a:lnTo>
                      <a:pt x="338" y="266"/>
                    </a:lnTo>
                    <a:lnTo>
                      <a:pt x="338" y="309"/>
                    </a:lnTo>
                    <a:lnTo>
                      <a:pt x="340" y="263"/>
                    </a:lnTo>
                    <a:lnTo>
                      <a:pt x="340" y="269"/>
                    </a:lnTo>
                    <a:lnTo>
                      <a:pt x="343" y="338"/>
                    </a:lnTo>
                    <a:lnTo>
                      <a:pt x="343" y="301"/>
                    </a:lnTo>
                    <a:lnTo>
                      <a:pt x="346" y="332"/>
                    </a:lnTo>
                    <a:lnTo>
                      <a:pt x="346" y="261"/>
                    </a:lnTo>
                    <a:lnTo>
                      <a:pt x="348" y="234"/>
                    </a:lnTo>
                    <a:lnTo>
                      <a:pt x="348" y="154"/>
                    </a:lnTo>
                    <a:lnTo>
                      <a:pt x="351" y="146"/>
                    </a:lnTo>
                    <a:lnTo>
                      <a:pt x="354" y="186"/>
                    </a:lnTo>
                    <a:lnTo>
                      <a:pt x="354" y="181"/>
                    </a:lnTo>
                    <a:lnTo>
                      <a:pt x="356" y="221"/>
                    </a:lnTo>
                    <a:lnTo>
                      <a:pt x="356" y="250"/>
                    </a:lnTo>
                    <a:lnTo>
                      <a:pt x="359" y="218"/>
                    </a:lnTo>
                    <a:lnTo>
                      <a:pt x="359" y="229"/>
                    </a:lnTo>
                    <a:lnTo>
                      <a:pt x="362" y="242"/>
                    </a:lnTo>
                    <a:lnTo>
                      <a:pt x="362" y="258"/>
                    </a:lnTo>
                    <a:lnTo>
                      <a:pt x="364" y="287"/>
                    </a:lnTo>
                    <a:lnTo>
                      <a:pt x="364" y="319"/>
                    </a:lnTo>
                    <a:lnTo>
                      <a:pt x="367" y="340"/>
                    </a:lnTo>
                    <a:lnTo>
                      <a:pt x="367" y="354"/>
                    </a:lnTo>
                    <a:lnTo>
                      <a:pt x="370" y="354"/>
                    </a:lnTo>
                    <a:lnTo>
                      <a:pt x="372" y="404"/>
                    </a:lnTo>
                    <a:lnTo>
                      <a:pt x="372" y="412"/>
                    </a:lnTo>
                    <a:lnTo>
                      <a:pt x="375" y="396"/>
                    </a:lnTo>
                    <a:lnTo>
                      <a:pt x="375" y="245"/>
                    </a:lnTo>
                    <a:lnTo>
                      <a:pt x="378" y="274"/>
                    </a:lnTo>
                    <a:lnTo>
                      <a:pt x="378" y="199"/>
                    </a:lnTo>
                    <a:lnTo>
                      <a:pt x="380" y="197"/>
                    </a:lnTo>
                    <a:lnTo>
                      <a:pt x="380" y="125"/>
                    </a:lnTo>
                    <a:lnTo>
                      <a:pt x="383" y="119"/>
                    </a:lnTo>
                    <a:lnTo>
                      <a:pt x="383" y="95"/>
                    </a:lnTo>
                    <a:lnTo>
                      <a:pt x="386" y="95"/>
                    </a:lnTo>
                    <a:lnTo>
                      <a:pt x="386" y="72"/>
                    </a:lnTo>
                    <a:lnTo>
                      <a:pt x="388" y="61"/>
                    </a:lnTo>
                    <a:lnTo>
                      <a:pt x="391" y="64"/>
                    </a:lnTo>
                    <a:lnTo>
                      <a:pt x="391" y="77"/>
                    </a:lnTo>
                    <a:lnTo>
                      <a:pt x="394" y="101"/>
                    </a:lnTo>
                    <a:lnTo>
                      <a:pt x="394" y="125"/>
                    </a:lnTo>
                    <a:lnTo>
                      <a:pt x="396" y="151"/>
                    </a:lnTo>
                    <a:lnTo>
                      <a:pt x="396" y="162"/>
                    </a:lnTo>
                    <a:lnTo>
                      <a:pt x="399" y="202"/>
                    </a:lnTo>
                    <a:lnTo>
                      <a:pt x="399" y="197"/>
                    </a:lnTo>
                    <a:lnTo>
                      <a:pt x="402" y="162"/>
                    </a:lnTo>
                    <a:lnTo>
                      <a:pt x="402" y="146"/>
                    </a:lnTo>
                    <a:lnTo>
                      <a:pt x="404" y="135"/>
                    </a:lnTo>
                    <a:lnTo>
                      <a:pt x="404" y="130"/>
                    </a:lnTo>
                    <a:lnTo>
                      <a:pt x="407" y="143"/>
                    </a:lnTo>
                    <a:lnTo>
                      <a:pt x="410" y="181"/>
                    </a:lnTo>
                    <a:lnTo>
                      <a:pt x="410" y="237"/>
                    </a:lnTo>
                    <a:lnTo>
                      <a:pt x="412" y="250"/>
                    </a:lnTo>
                    <a:lnTo>
                      <a:pt x="412" y="261"/>
                    </a:lnTo>
                    <a:lnTo>
                      <a:pt x="415" y="266"/>
                    </a:lnTo>
                    <a:lnTo>
                      <a:pt x="415" y="277"/>
                    </a:lnTo>
                    <a:lnTo>
                      <a:pt x="418" y="261"/>
                    </a:lnTo>
                    <a:lnTo>
                      <a:pt x="418" y="226"/>
                    </a:lnTo>
                    <a:lnTo>
                      <a:pt x="420" y="237"/>
                    </a:lnTo>
                    <a:lnTo>
                      <a:pt x="420" y="191"/>
                    </a:lnTo>
                    <a:lnTo>
                      <a:pt x="423" y="173"/>
                    </a:lnTo>
                    <a:lnTo>
                      <a:pt x="423" y="157"/>
                    </a:lnTo>
                    <a:lnTo>
                      <a:pt x="426" y="165"/>
                    </a:lnTo>
                    <a:lnTo>
                      <a:pt x="428" y="146"/>
                    </a:lnTo>
                    <a:lnTo>
                      <a:pt x="428" y="122"/>
                    </a:lnTo>
                    <a:lnTo>
                      <a:pt x="431" y="98"/>
                    </a:lnTo>
                    <a:lnTo>
                      <a:pt x="431" y="90"/>
                    </a:lnTo>
                    <a:lnTo>
                      <a:pt x="434" y="109"/>
                    </a:lnTo>
                    <a:lnTo>
                      <a:pt x="434" y="125"/>
                    </a:lnTo>
                    <a:lnTo>
                      <a:pt x="436" y="141"/>
                    </a:lnTo>
                    <a:lnTo>
                      <a:pt x="436" y="175"/>
                    </a:lnTo>
                    <a:lnTo>
                      <a:pt x="439" y="191"/>
                    </a:lnTo>
                    <a:lnTo>
                      <a:pt x="439" y="231"/>
                    </a:lnTo>
                    <a:lnTo>
                      <a:pt x="442" y="261"/>
                    </a:lnTo>
                    <a:lnTo>
                      <a:pt x="442" y="295"/>
                    </a:lnTo>
                    <a:lnTo>
                      <a:pt x="444" y="346"/>
                    </a:lnTo>
                    <a:lnTo>
                      <a:pt x="447" y="306"/>
                    </a:lnTo>
                    <a:lnTo>
                      <a:pt x="447" y="253"/>
                    </a:lnTo>
                    <a:lnTo>
                      <a:pt x="450" y="223"/>
                    </a:lnTo>
                    <a:lnTo>
                      <a:pt x="450" y="202"/>
                    </a:lnTo>
                    <a:lnTo>
                      <a:pt x="452" y="202"/>
                    </a:lnTo>
                    <a:lnTo>
                      <a:pt x="452" y="173"/>
                    </a:lnTo>
                    <a:lnTo>
                      <a:pt x="455" y="167"/>
                    </a:lnTo>
                    <a:lnTo>
                      <a:pt x="455" y="194"/>
                    </a:lnTo>
                    <a:lnTo>
                      <a:pt x="458" y="229"/>
                    </a:lnTo>
                    <a:lnTo>
                      <a:pt x="458" y="309"/>
                    </a:lnTo>
                    <a:lnTo>
                      <a:pt x="460" y="332"/>
                    </a:lnTo>
                    <a:lnTo>
                      <a:pt x="460" y="412"/>
                    </a:lnTo>
                    <a:lnTo>
                      <a:pt x="463" y="346"/>
                    </a:lnTo>
                    <a:lnTo>
                      <a:pt x="466" y="253"/>
                    </a:lnTo>
                    <a:lnTo>
                      <a:pt x="466" y="242"/>
                    </a:lnTo>
                    <a:lnTo>
                      <a:pt x="468" y="231"/>
                    </a:lnTo>
                    <a:lnTo>
                      <a:pt x="468" y="282"/>
                    </a:lnTo>
                    <a:lnTo>
                      <a:pt x="471" y="322"/>
                    </a:lnTo>
                    <a:lnTo>
                      <a:pt x="471" y="338"/>
                    </a:lnTo>
                    <a:lnTo>
                      <a:pt x="474" y="343"/>
                    </a:lnTo>
                    <a:lnTo>
                      <a:pt x="474" y="340"/>
                    </a:lnTo>
                    <a:lnTo>
                      <a:pt x="476" y="362"/>
                    </a:lnTo>
                    <a:lnTo>
                      <a:pt x="476" y="383"/>
                    </a:lnTo>
                    <a:lnTo>
                      <a:pt x="479" y="418"/>
                    </a:lnTo>
                    <a:lnTo>
                      <a:pt x="479" y="386"/>
                    </a:lnTo>
                    <a:lnTo>
                      <a:pt x="482" y="351"/>
                    </a:lnTo>
                    <a:lnTo>
                      <a:pt x="484" y="332"/>
                    </a:lnTo>
                    <a:lnTo>
                      <a:pt x="484" y="343"/>
                    </a:lnTo>
                    <a:lnTo>
                      <a:pt x="487" y="325"/>
                    </a:lnTo>
                    <a:lnTo>
                      <a:pt x="487" y="332"/>
                    </a:lnTo>
                    <a:lnTo>
                      <a:pt x="490" y="327"/>
                    </a:lnTo>
                    <a:lnTo>
                      <a:pt x="490" y="325"/>
                    </a:lnTo>
                    <a:lnTo>
                      <a:pt x="492" y="354"/>
                    </a:lnTo>
                    <a:lnTo>
                      <a:pt x="492" y="378"/>
                    </a:lnTo>
                    <a:lnTo>
                      <a:pt x="495" y="391"/>
                    </a:lnTo>
                    <a:lnTo>
                      <a:pt x="495" y="367"/>
                    </a:lnTo>
                    <a:lnTo>
                      <a:pt x="498" y="362"/>
                    </a:lnTo>
                    <a:lnTo>
                      <a:pt x="498" y="372"/>
                    </a:lnTo>
                    <a:lnTo>
                      <a:pt x="500" y="383"/>
                    </a:lnTo>
                    <a:lnTo>
                      <a:pt x="503" y="340"/>
                    </a:lnTo>
                    <a:lnTo>
                      <a:pt x="503" y="367"/>
                    </a:lnTo>
                    <a:lnTo>
                      <a:pt x="506" y="364"/>
                    </a:lnTo>
                    <a:lnTo>
                      <a:pt x="506" y="372"/>
                    </a:lnTo>
                    <a:lnTo>
                      <a:pt x="508" y="380"/>
                    </a:lnTo>
                    <a:lnTo>
                      <a:pt x="508" y="343"/>
                    </a:lnTo>
                    <a:lnTo>
                      <a:pt x="511" y="356"/>
                    </a:lnTo>
                    <a:lnTo>
                      <a:pt x="511" y="372"/>
                    </a:lnTo>
                    <a:lnTo>
                      <a:pt x="514" y="370"/>
                    </a:lnTo>
                    <a:lnTo>
                      <a:pt x="514" y="367"/>
                    </a:lnTo>
                    <a:lnTo>
                      <a:pt x="516" y="372"/>
                    </a:lnTo>
                    <a:lnTo>
                      <a:pt x="516" y="370"/>
                    </a:lnTo>
                    <a:lnTo>
                      <a:pt x="519" y="370"/>
                    </a:lnTo>
                    <a:lnTo>
                      <a:pt x="522" y="362"/>
                    </a:lnTo>
                    <a:lnTo>
                      <a:pt x="522" y="322"/>
                    </a:lnTo>
                    <a:lnTo>
                      <a:pt x="524" y="322"/>
                    </a:lnTo>
                    <a:lnTo>
                      <a:pt x="524" y="380"/>
                    </a:lnTo>
                    <a:lnTo>
                      <a:pt x="527" y="402"/>
                    </a:lnTo>
                    <a:lnTo>
                      <a:pt x="527" y="412"/>
                    </a:lnTo>
                    <a:lnTo>
                      <a:pt x="530" y="426"/>
                    </a:lnTo>
                    <a:lnTo>
                      <a:pt x="530" y="474"/>
                    </a:lnTo>
                    <a:lnTo>
                      <a:pt x="532" y="479"/>
                    </a:lnTo>
                    <a:lnTo>
                      <a:pt x="532" y="439"/>
                    </a:lnTo>
                    <a:lnTo>
                      <a:pt x="535" y="439"/>
                    </a:lnTo>
                    <a:lnTo>
                      <a:pt x="535" y="436"/>
                    </a:lnTo>
                    <a:lnTo>
                      <a:pt x="538" y="468"/>
                    </a:lnTo>
                    <a:lnTo>
                      <a:pt x="540" y="474"/>
                    </a:lnTo>
                    <a:lnTo>
                      <a:pt x="540" y="479"/>
                    </a:lnTo>
                    <a:lnTo>
                      <a:pt x="543" y="471"/>
                    </a:lnTo>
                    <a:lnTo>
                      <a:pt x="543" y="423"/>
                    </a:lnTo>
                    <a:lnTo>
                      <a:pt x="546" y="420"/>
                    </a:lnTo>
                    <a:lnTo>
                      <a:pt x="546" y="415"/>
                    </a:lnTo>
                    <a:lnTo>
                      <a:pt x="548" y="372"/>
                    </a:lnTo>
                    <a:lnTo>
                      <a:pt x="548" y="404"/>
                    </a:lnTo>
                    <a:lnTo>
                      <a:pt x="551" y="367"/>
                    </a:lnTo>
                    <a:lnTo>
                      <a:pt x="551" y="325"/>
                    </a:lnTo>
                    <a:lnTo>
                      <a:pt x="554" y="298"/>
                    </a:lnTo>
                    <a:lnTo>
                      <a:pt x="554" y="261"/>
                    </a:lnTo>
                    <a:lnTo>
                      <a:pt x="556" y="229"/>
                    </a:lnTo>
                    <a:lnTo>
                      <a:pt x="559" y="234"/>
                    </a:lnTo>
                    <a:lnTo>
                      <a:pt x="559" y="247"/>
                    </a:lnTo>
                    <a:lnTo>
                      <a:pt x="562" y="231"/>
                    </a:lnTo>
                    <a:lnTo>
                      <a:pt x="562" y="178"/>
                    </a:lnTo>
                    <a:lnTo>
                      <a:pt x="564" y="205"/>
                    </a:lnTo>
                    <a:lnTo>
                      <a:pt x="564" y="189"/>
                    </a:lnTo>
                    <a:lnTo>
                      <a:pt x="567" y="223"/>
                    </a:lnTo>
                    <a:lnTo>
                      <a:pt x="567" y="247"/>
                    </a:lnTo>
                    <a:lnTo>
                      <a:pt x="570" y="269"/>
                    </a:lnTo>
                    <a:lnTo>
                      <a:pt x="570" y="263"/>
                    </a:lnTo>
                    <a:lnTo>
                      <a:pt x="572" y="274"/>
                    </a:lnTo>
                    <a:lnTo>
                      <a:pt x="572" y="218"/>
                    </a:lnTo>
                    <a:lnTo>
                      <a:pt x="575" y="205"/>
                    </a:lnTo>
                    <a:lnTo>
                      <a:pt x="578" y="258"/>
                    </a:lnTo>
                    <a:lnTo>
                      <a:pt x="578" y="245"/>
                    </a:lnTo>
                    <a:lnTo>
                      <a:pt x="580" y="290"/>
                    </a:lnTo>
                    <a:lnTo>
                      <a:pt x="580" y="317"/>
                    </a:lnTo>
                    <a:lnTo>
                      <a:pt x="583" y="335"/>
                    </a:lnTo>
                    <a:lnTo>
                      <a:pt x="586" y="346"/>
                    </a:lnTo>
                    <a:lnTo>
                      <a:pt x="586" y="335"/>
                    </a:lnTo>
                    <a:lnTo>
                      <a:pt x="588" y="338"/>
                    </a:lnTo>
                    <a:lnTo>
                      <a:pt x="588" y="391"/>
                    </a:lnTo>
                    <a:lnTo>
                      <a:pt x="591" y="415"/>
                    </a:lnTo>
                    <a:lnTo>
                      <a:pt x="591" y="391"/>
                    </a:lnTo>
                    <a:lnTo>
                      <a:pt x="593" y="354"/>
                    </a:lnTo>
                    <a:lnTo>
                      <a:pt x="596" y="351"/>
                    </a:lnTo>
                    <a:lnTo>
                      <a:pt x="596" y="364"/>
                    </a:lnTo>
                    <a:lnTo>
                      <a:pt x="599" y="380"/>
                    </a:lnTo>
                    <a:lnTo>
                      <a:pt x="599" y="407"/>
                    </a:lnTo>
                    <a:lnTo>
                      <a:pt x="601" y="386"/>
                    </a:lnTo>
                    <a:lnTo>
                      <a:pt x="601" y="402"/>
                    </a:lnTo>
                    <a:lnTo>
                      <a:pt x="604" y="375"/>
                    </a:lnTo>
                    <a:lnTo>
                      <a:pt x="604" y="380"/>
                    </a:lnTo>
                    <a:lnTo>
                      <a:pt x="607" y="388"/>
                    </a:lnTo>
                    <a:lnTo>
                      <a:pt x="607" y="402"/>
                    </a:lnTo>
                    <a:lnTo>
                      <a:pt x="609" y="383"/>
                    </a:lnTo>
                    <a:lnTo>
                      <a:pt x="609" y="356"/>
                    </a:lnTo>
                    <a:lnTo>
                      <a:pt x="612" y="340"/>
                    </a:lnTo>
                    <a:lnTo>
                      <a:pt x="615" y="346"/>
                    </a:lnTo>
                    <a:lnTo>
                      <a:pt x="615" y="370"/>
                    </a:lnTo>
                    <a:lnTo>
                      <a:pt x="617" y="330"/>
                    </a:lnTo>
                    <a:lnTo>
                      <a:pt x="617" y="319"/>
                    </a:lnTo>
                    <a:lnTo>
                      <a:pt x="620" y="269"/>
                    </a:lnTo>
                    <a:lnTo>
                      <a:pt x="620" y="263"/>
                    </a:lnTo>
                    <a:lnTo>
                      <a:pt x="623" y="253"/>
                    </a:lnTo>
                    <a:lnTo>
                      <a:pt x="623" y="202"/>
                    </a:lnTo>
                    <a:lnTo>
                      <a:pt x="625" y="162"/>
                    </a:lnTo>
                    <a:lnTo>
                      <a:pt x="625" y="167"/>
                    </a:lnTo>
                    <a:lnTo>
                      <a:pt x="628" y="189"/>
                    </a:lnTo>
                    <a:lnTo>
                      <a:pt x="628" y="175"/>
                    </a:lnTo>
                    <a:lnTo>
                      <a:pt x="631" y="181"/>
                    </a:lnTo>
                    <a:lnTo>
                      <a:pt x="633" y="202"/>
                    </a:lnTo>
                    <a:lnTo>
                      <a:pt x="633" y="189"/>
                    </a:lnTo>
                    <a:lnTo>
                      <a:pt x="636" y="213"/>
                    </a:lnTo>
                    <a:lnTo>
                      <a:pt x="636" y="221"/>
                    </a:lnTo>
                    <a:lnTo>
                      <a:pt x="639" y="247"/>
                    </a:lnTo>
                    <a:lnTo>
                      <a:pt x="639" y="263"/>
                    </a:lnTo>
                    <a:lnTo>
                      <a:pt x="641" y="343"/>
                    </a:lnTo>
                    <a:lnTo>
                      <a:pt x="641" y="325"/>
                    </a:lnTo>
                    <a:lnTo>
                      <a:pt x="644" y="348"/>
                    </a:lnTo>
                    <a:lnTo>
                      <a:pt x="644" y="362"/>
                    </a:lnTo>
                    <a:lnTo>
                      <a:pt x="647" y="340"/>
                    </a:lnTo>
                    <a:lnTo>
                      <a:pt x="647" y="330"/>
                    </a:lnTo>
                    <a:lnTo>
                      <a:pt x="649" y="367"/>
                    </a:lnTo>
                    <a:lnTo>
                      <a:pt x="652" y="282"/>
                    </a:lnTo>
                    <a:lnTo>
                      <a:pt x="652" y="269"/>
                    </a:lnTo>
                    <a:lnTo>
                      <a:pt x="655" y="250"/>
                    </a:lnTo>
                    <a:lnTo>
                      <a:pt x="655" y="306"/>
                    </a:lnTo>
                    <a:lnTo>
                      <a:pt x="657" y="317"/>
                    </a:lnTo>
                    <a:lnTo>
                      <a:pt x="657" y="338"/>
                    </a:lnTo>
                    <a:lnTo>
                      <a:pt x="660" y="314"/>
                    </a:lnTo>
                    <a:lnTo>
                      <a:pt x="660" y="343"/>
                    </a:lnTo>
                    <a:lnTo>
                      <a:pt x="663" y="285"/>
                    </a:lnTo>
                    <a:lnTo>
                      <a:pt x="663" y="332"/>
                    </a:lnTo>
                    <a:lnTo>
                      <a:pt x="665" y="314"/>
                    </a:lnTo>
                    <a:lnTo>
                      <a:pt x="665" y="301"/>
                    </a:lnTo>
                    <a:lnTo>
                      <a:pt x="668" y="287"/>
                    </a:lnTo>
                    <a:lnTo>
                      <a:pt x="671" y="247"/>
                    </a:lnTo>
                    <a:lnTo>
                      <a:pt x="671" y="213"/>
                    </a:lnTo>
                    <a:lnTo>
                      <a:pt x="673" y="223"/>
                    </a:lnTo>
                    <a:lnTo>
                      <a:pt x="673" y="226"/>
                    </a:lnTo>
                    <a:lnTo>
                      <a:pt x="676" y="221"/>
                    </a:lnTo>
                    <a:lnTo>
                      <a:pt x="676" y="247"/>
                    </a:lnTo>
                    <a:lnTo>
                      <a:pt x="679" y="250"/>
                    </a:lnTo>
                    <a:lnTo>
                      <a:pt x="679" y="242"/>
                    </a:lnTo>
                    <a:lnTo>
                      <a:pt x="681" y="234"/>
                    </a:lnTo>
                    <a:lnTo>
                      <a:pt x="681" y="226"/>
                    </a:lnTo>
                    <a:lnTo>
                      <a:pt x="684" y="231"/>
                    </a:lnTo>
                    <a:lnTo>
                      <a:pt x="684" y="221"/>
                    </a:lnTo>
                    <a:lnTo>
                      <a:pt x="687" y="229"/>
                    </a:lnTo>
                    <a:lnTo>
                      <a:pt x="689" y="239"/>
                    </a:lnTo>
                    <a:lnTo>
                      <a:pt x="689" y="258"/>
                    </a:lnTo>
                    <a:lnTo>
                      <a:pt x="692" y="255"/>
                    </a:lnTo>
                    <a:lnTo>
                      <a:pt x="692" y="287"/>
                    </a:lnTo>
                    <a:lnTo>
                      <a:pt x="695" y="298"/>
                    </a:lnTo>
                    <a:lnTo>
                      <a:pt x="695" y="314"/>
                    </a:lnTo>
                    <a:lnTo>
                      <a:pt x="697" y="266"/>
                    </a:lnTo>
                    <a:lnTo>
                      <a:pt x="697" y="263"/>
                    </a:lnTo>
                    <a:lnTo>
                      <a:pt x="700" y="183"/>
                    </a:lnTo>
                    <a:lnTo>
                      <a:pt x="700" y="223"/>
                    </a:lnTo>
                    <a:lnTo>
                      <a:pt x="703" y="226"/>
                    </a:lnTo>
                    <a:lnTo>
                      <a:pt x="703" y="255"/>
                    </a:lnTo>
                    <a:lnTo>
                      <a:pt x="705" y="266"/>
                    </a:lnTo>
                    <a:lnTo>
                      <a:pt x="708" y="277"/>
                    </a:lnTo>
                    <a:lnTo>
                      <a:pt x="708" y="253"/>
                    </a:lnTo>
                    <a:lnTo>
                      <a:pt x="711" y="213"/>
                    </a:lnTo>
                    <a:lnTo>
                      <a:pt x="711" y="218"/>
                    </a:lnTo>
                    <a:lnTo>
                      <a:pt x="713" y="229"/>
                    </a:lnTo>
                    <a:lnTo>
                      <a:pt x="713" y="237"/>
                    </a:lnTo>
                    <a:lnTo>
                      <a:pt x="716" y="207"/>
                    </a:lnTo>
                    <a:lnTo>
                      <a:pt x="716" y="175"/>
                    </a:lnTo>
                    <a:lnTo>
                      <a:pt x="719" y="210"/>
                    </a:lnTo>
                    <a:lnTo>
                      <a:pt x="719" y="221"/>
                    </a:lnTo>
                    <a:lnTo>
                      <a:pt x="721" y="279"/>
                    </a:lnTo>
                    <a:lnTo>
                      <a:pt x="721" y="317"/>
                    </a:lnTo>
                    <a:lnTo>
                      <a:pt x="724" y="343"/>
                    </a:lnTo>
                    <a:lnTo>
                      <a:pt x="727" y="319"/>
                    </a:lnTo>
                    <a:lnTo>
                      <a:pt x="727" y="335"/>
                    </a:lnTo>
                    <a:lnTo>
                      <a:pt x="729" y="404"/>
                    </a:lnTo>
                    <a:lnTo>
                      <a:pt x="729" y="426"/>
                    </a:lnTo>
                    <a:lnTo>
                      <a:pt x="732" y="498"/>
                    </a:lnTo>
                    <a:lnTo>
                      <a:pt x="732" y="378"/>
                    </a:lnTo>
                    <a:lnTo>
                      <a:pt x="735" y="410"/>
                    </a:lnTo>
                    <a:lnTo>
                      <a:pt x="735" y="375"/>
                    </a:lnTo>
                    <a:lnTo>
                      <a:pt x="737" y="343"/>
                    </a:lnTo>
                    <a:lnTo>
                      <a:pt x="737" y="380"/>
                    </a:lnTo>
                    <a:lnTo>
                      <a:pt x="740" y="402"/>
                    </a:lnTo>
                    <a:lnTo>
                      <a:pt x="740" y="450"/>
                    </a:lnTo>
                    <a:lnTo>
                      <a:pt x="743" y="482"/>
                    </a:lnTo>
                    <a:lnTo>
                      <a:pt x="745" y="468"/>
                    </a:lnTo>
                    <a:lnTo>
                      <a:pt x="745" y="410"/>
                    </a:lnTo>
                    <a:lnTo>
                      <a:pt x="748" y="402"/>
                    </a:lnTo>
                    <a:lnTo>
                      <a:pt x="748" y="356"/>
                    </a:lnTo>
                    <a:lnTo>
                      <a:pt x="751" y="348"/>
                    </a:lnTo>
                    <a:lnTo>
                      <a:pt x="751" y="359"/>
                    </a:lnTo>
                    <a:lnTo>
                      <a:pt x="753" y="359"/>
                    </a:lnTo>
                    <a:lnTo>
                      <a:pt x="753" y="330"/>
                    </a:lnTo>
                    <a:lnTo>
                      <a:pt x="756" y="314"/>
                    </a:lnTo>
                    <a:lnTo>
                      <a:pt x="756" y="303"/>
                    </a:lnTo>
                    <a:lnTo>
                      <a:pt x="759" y="293"/>
                    </a:lnTo>
                    <a:lnTo>
                      <a:pt x="759" y="303"/>
                    </a:lnTo>
                    <a:lnTo>
                      <a:pt x="761" y="325"/>
                    </a:lnTo>
                    <a:lnTo>
                      <a:pt x="764" y="348"/>
                    </a:lnTo>
                    <a:lnTo>
                      <a:pt x="764" y="386"/>
                    </a:lnTo>
                    <a:lnTo>
                      <a:pt x="767" y="367"/>
                    </a:lnTo>
                    <a:lnTo>
                      <a:pt x="767" y="356"/>
                    </a:lnTo>
                    <a:lnTo>
                      <a:pt x="769" y="362"/>
                    </a:lnTo>
                    <a:lnTo>
                      <a:pt x="769" y="370"/>
                    </a:lnTo>
                    <a:lnTo>
                      <a:pt x="772" y="340"/>
                    </a:lnTo>
                    <a:lnTo>
                      <a:pt x="772" y="327"/>
                    </a:lnTo>
                    <a:lnTo>
                      <a:pt x="775" y="330"/>
                    </a:lnTo>
                    <a:lnTo>
                      <a:pt x="775" y="332"/>
                    </a:lnTo>
                    <a:lnTo>
                      <a:pt x="777" y="340"/>
                    </a:lnTo>
                    <a:lnTo>
                      <a:pt x="777" y="338"/>
                    </a:lnTo>
                    <a:lnTo>
                      <a:pt x="780" y="343"/>
                    </a:lnTo>
                    <a:lnTo>
                      <a:pt x="783" y="348"/>
                    </a:lnTo>
                    <a:lnTo>
                      <a:pt x="783" y="394"/>
                    </a:lnTo>
                    <a:lnTo>
                      <a:pt x="785" y="354"/>
                    </a:lnTo>
                    <a:lnTo>
                      <a:pt x="785" y="332"/>
                    </a:lnTo>
                    <a:lnTo>
                      <a:pt x="788" y="367"/>
                    </a:lnTo>
                    <a:lnTo>
                      <a:pt x="788" y="370"/>
                    </a:lnTo>
                    <a:lnTo>
                      <a:pt x="791" y="364"/>
                    </a:lnTo>
                    <a:lnTo>
                      <a:pt x="791" y="332"/>
                    </a:lnTo>
                    <a:lnTo>
                      <a:pt x="793" y="332"/>
                    </a:lnTo>
                    <a:lnTo>
                      <a:pt x="793" y="207"/>
                    </a:lnTo>
                    <a:lnTo>
                      <a:pt x="796" y="231"/>
                    </a:lnTo>
                    <a:lnTo>
                      <a:pt x="799" y="242"/>
                    </a:lnTo>
                    <a:lnTo>
                      <a:pt x="801" y="141"/>
                    </a:lnTo>
                    <a:lnTo>
                      <a:pt x="801" y="178"/>
                    </a:lnTo>
                    <a:lnTo>
                      <a:pt x="804" y="173"/>
                    </a:lnTo>
                    <a:lnTo>
                      <a:pt x="804" y="175"/>
                    </a:lnTo>
                    <a:lnTo>
                      <a:pt x="807" y="221"/>
                    </a:lnTo>
                    <a:lnTo>
                      <a:pt x="807" y="247"/>
                    </a:lnTo>
                    <a:lnTo>
                      <a:pt x="809" y="282"/>
                    </a:lnTo>
                    <a:lnTo>
                      <a:pt x="809" y="330"/>
                    </a:lnTo>
                    <a:lnTo>
                      <a:pt x="812" y="348"/>
                    </a:lnTo>
                    <a:lnTo>
                      <a:pt x="812" y="303"/>
                    </a:lnTo>
                    <a:lnTo>
                      <a:pt x="815" y="253"/>
                    </a:lnTo>
                    <a:lnTo>
                      <a:pt x="815" y="271"/>
                    </a:lnTo>
                    <a:lnTo>
                      <a:pt x="817" y="274"/>
                    </a:lnTo>
                    <a:lnTo>
                      <a:pt x="820" y="314"/>
                    </a:lnTo>
                    <a:lnTo>
                      <a:pt x="820" y="354"/>
                    </a:lnTo>
                    <a:lnTo>
                      <a:pt x="823" y="383"/>
                    </a:lnTo>
                    <a:lnTo>
                      <a:pt x="823" y="330"/>
                    </a:lnTo>
                    <a:lnTo>
                      <a:pt x="825" y="346"/>
                    </a:lnTo>
                    <a:lnTo>
                      <a:pt x="825" y="237"/>
                    </a:lnTo>
                    <a:lnTo>
                      <a:pt x="828" y="229"/>
                    </a:lnTo>
                    <a:lnTo>
                      <a:pt x="828" y="237"/>
                    </a:lnTo>
                    <a:lnTo>
                      <a:pt x="831" y="194"/>
                    </a:lnTo>
                    <a:lnTo>
                      <a:pt x="831" y="154"/>
                    </a:lnTo>
                    <a:lnTo>
                      <a:pt x="833" y="191"/>
                    </a:lnTo>
                    <a:lnTo>
                      <a:pt x="833" y="205"/>
                    </a:lnTo>
                    <a:lnTo>
                      <a:pt x="836" y="258"/>
                    </a:lnTo>
                    <a:lnTo>
                      <a:pt x="839" y="332"/>
                    </a:lnTo>
                    <a:lnTo>
                      <a:pt x="839" y="404"/>
                    </a:lnTo>
                    <a:lnTo>
                      <a:pt x="841" y="394"/>
                    </a:lnTo>
                    <a:lnTo>
                      <a:pt x="841" y="303"/>
                    </a:lnTo>
                    <a:lnTo>
                      <a:pt x="844" y="287"/>
                    </a:lnTo>
                    <a:lnTo>
                      <a:pt x="844" y="314"/>
                    </a:lnTo>
                    <a:lnTo>
                      <a:pt x="846" y="287"/>
                    </a:lnTo>
                    <a:lnTo>
                      <a:pt x="846" y="359"/>
                    </a:lnTo>
                    <a:lnTo>
                      <a:pt x="849" y="285"/>
                    </a:lnTo>
                    <a:lnTo>
                      <a:pt x="849" y="298"/>
                    </a:lnTo>
                    <a:lnTo>
                      <a:pt x="852" y="303"/>
                    </a:lnTo>
                    <a:lnTo>
                      <a:pt x="854" y="274"/>
                    </a:lnTo>
                    <a:lnTo>
                      <a:pt x="857" y="295"/>
                    </a:lnTo>
                    <a:lnTo>
                      <a:pt x="857" y="213"/>
                    </a:lnTo>
                    <a:lnTo>
                      <a:pt x="860" y="250"/>
                    </a:lnTo>
                    <a:lnTo>
                      <a:pt x="860" y="253"/>
                    </a:lnTo>
                    <a:lnTo>
                      <a:pt x="862" y="266"/>
                    </a:lnTo>
                    <a:lnTo>
                      <a:pt x="862" y="295"/>
                    </a:lnTo>
                    <a:lnTo>
                      <a:pt x="865" y="258"/>
                    </a:lnTo>
                    <a:lnTo>
                      <a:pt x="865" y="221"/>
                    </a:lnTo>
                    <a:lnTo>
                      <a:pt x="868" y="239"/>
                    </a:lnTo>
                    <a:lnTo>
                      <a:pt x="868" y="218"/>
                    </a:lnTo>
                    <a:lnTo>
                      <a:pt x="870" y="218"/>
                    </a:lnTo>
                    <a:lnTo>
                      <a:pt x="870" y="178"/>
                    </a:lnTo>
                    <a:lnTo>
                      <a:pt x="873" y="199"/>
                    </a:lnTo>
                    <a:lnTo>
                      <a:pt x="876" y="205"/>
                    </a:lnTo>
                    <a:lnTo>
                      <a:pt x="876" y="173"/>
                    </a:lnTo>
                    <a:lnTo>
                      <a:pt x="878" y="122"/>
                    </a:lnTo>
                    <a:lnTo>
                      <a:pt x="878" y="143"/>
                    </a:lnTo>
                    <a:lnTo>
                      <a:pt x="881" y="154"/>
                    </a:lnTo>
                    <a:lnTo>
                      <a:pt x="881" y="189"/>
                    </a:lnTo>
                    <a:lnTo>
                      <a:pt x="884" y="191"/>
                    </a:lnTo>
                    <a:lnTo>
                      <a:pt x="886" y="197"/>
                    </a:lnTo>
                    <a:lnTo>
                      <a:pt x="886" y="242"/>
                    </a:lnTo>
                    <a:lnTo>
                      <a:pt x="889" y="202"/>
                    </a:lnTo>
                    <a:lnTo>
                      <a:pt x="889" y="255"/>
                    </a:lnTo>
                    <a:lnTo>
                      <a:pt x="892" y="231"/>
                    </a:lnTo>
                    <a:lnTo>
                      <a:pt x="894" y="245"/>
                    </a:lnTo>
                    <a:lnTo>
                      <a:pt x="894" y="234"/>
                    </a:lnTo>
                    <a:lnTo>
                      <a:pt x="897" y="239"/>
                    </a:lnTo>
                    <a:lnTo>
                      <a:pt x="897" y="183"/>
                    </a:lnTo>
                    <a:lnTo>
                      <a:pt x="900" y="210"/>
                    </a:lnTo>
                    <a:lnTo>
                      <a:pt x="900" y="213"/>
                    </a:lnTo>
                    <a:lnTo>
                      <a:pt x="902" y="215"/>
                    </a:lnTo>
                    <a:lnTo>
                      <a:pt x="902" y="223"/>
                    </a:lnTo>
                    <a:lnTo>
                      <a:pt x="905" y="221"/>
                    </a:lnTo>
                    <a:lnTo>
                      <a:pt x="908" y="237"/>
                    </a:lnTo>
                    <a:lnTo>
                      <a:pt x="908" y="197"/>
                    </a:lnTo>
                    <a:lnTo>
                      <a:pt x="910" y="215"/>
                    </a:lnTo>
                    <a:lnTo>
                      <a:pt x="913" y="231"/>
                    </a:lnTo>
                    <a:lnTo>
                      <a:pt x="913" y="250"/>
                    </a:lnTo>
                    <a:lnTo>
                      <a:pt x="916" y="199"/>
                    </a:lnTo>
                    <a:lnTo>
                      <a:pt x="916" y="205"/>
                    </a:lnTo>
                    <a:lnTo>
                      <a:pt x="918" y="226"/>
                    </a:lnTo>
                    <a:lnTo>
                      <a:pt x="918" y="253"/>
                    </a:lnTo>
                    <a:lnTo>
                      <a:pt x="921" y="277"/>
                    </a:lnTo>
                    <a:lnTo>
                      <a:pt x="921" y="258"/>
                    </a:lnTo>
                    <a:lnTo>
                      <a:pt x="924" y="325"/>
                    </a:lnTo>
                    <a:lnTo>
                      <a:pt x="924" y="362"/>
                    </a:lnTo>
                    <a:lnTo>
                      <a:pt x="926" y="325"/>
                    </a:lnTo>
                    <a:lnTo>
                      <a:pt x="926" y="306"/>
                    </a:lnTo>
                    <a:lnTo>
                      <a:pt x="929" y="309"/>
                    </a:lnTo>
                    <a:lnTo>
                      <a:pt x="932" y="317"/>
                    </a:lnTo>
                    <a:lnTo>
                      <a:pt x="932" y="383"/>
                    </a:lnTo>
                    <a:lnTo>
                      <a:pt x="934" y="394"/>
                    </a:lnTo>
                    <a:lnTo>
                      <a:pt x="934" y="444"/>
                    </a:lnTo>
                    <a:lnTo>
                      <a:pt x="937" y="460"/>
                    </a:lnTo>
                    <a:lnTo>
                      <a:pt x="937" y="524"/>
                    </a:lnTo>
                    <a:lnTo>
                      <a:pt x="940" y="604"/>
                    </a:lnTo>
                    <a:lnTo>
                      <a:pt x="940" y="617"/>
                    </a:lnTo>
                    <a:lnTo>
                      <a:pt x="942" y="500"/>
                    </a:lnTo>
                    <a:lnTo>
                      <a:pt x="942" y="476"/>
                    </a:lnTo>
                    <a:lnTo>
                      <a:pt x="945" y="476"/>
                    </a:lnTo>
                    <a:lnTo>
                      <a:pt x="945" y="527"/>
                    </a:lnTo>
                    <a:lnTo>
                      <a:pt x="948" y="540"/>
                    </a:lnTo>
                    <a:lnTo>
                      <a:pt x="950" y="519"/>
                    </a:lnTo>
                    <a:lnTo>
                      <a:pt x="950" y="474"/>
                    </a:lnTo>
                    <a:lnTo>
                      <a:pt x="953" y="442"/>
                    </a:lnTo>
                    <a:lnTo>
                      <a:pt x="953" y="431"/>
                    </a:lnTo>
                    <a:lnTo>
                      <a:pt x="956" y="434"/>
                    </a:lnTo>
                    <a:lnTo>
                      <a:pt x="956" y="402"/>
                    </a:lnTo>
                    <a:lnTo>
                      <a:pt x="958" y="356"/>
                    </a:lnTo>
                    <a:lnTo>
                      <a:pt x="958" y="354"/>
                    </a:lnTo>
                    <a:lnTo>
                      <a:pt x="961" y="348"/>
                    </a:lnTo>
                    <a:lnTo>
                      <a:pt x="961" y="356"/>
                    </a:lnTo>
                    <a:lnTo>
                      <a:pt x="964" y="359"/>
                    </a:lnTo>
                    <a:lnTo>
                      <a:pt x="964" y="356"/>
                    </a:lnTo>
                    <a:lnTo>
                      <a:pt x="966" y="354"/>
                    </a:lnTo>
                    <a:lnTo>
                      <a:pt x="969" y="343"/>
                    </a:lnTo>
                    <a:lnTo>
                      <a:pt x="969" y="317"/>
                    </a:lnTo>
                    <a:lnTo>
                      <a:pt x="972" y="330"/>
                    </a:lnTo>
                    <a:lnTo>
                      <a:pt x="972" y="301"/>
                    </a:lnTo>
                    <a:lnTo>
                      <a:pt x="974" y="285"/>
                    </a:lnTo>
                    <a:lnTo>
                      <a:pt x="974" y="271"/>
                    </a:lnTo>
                    <a:lnTo>
                      <a:pt x="977" y="298"/>
                    </a:lnTo>
                    <a:lnTo>
                      <a:pt x="977" y="303"/>
                    </a:lnTo>
                    <a:lnTo>
                      <a:pt x="980" y="258"/>
                    </a:lnTo>
                    <a:lnTo>
                      <a:pt x="980" y="303"/>
                    </a:lnTo>
                    <a:lnTo>
                      <a:pt x="982" y="322"/>
                    </a:lnTo>
                    <a:lnTo>
                      <a:pt x="982" y="309"/>
                    </a:lnTo>
                    <a:lnTo>
                      <a:pt x="985" y="279"/>
                    </a:lnTo>
                    <a:lnTo>
                      <a:pt x="988" y="277"/>
                    </a:lnTo>
                    <a:lnTo>
                      <a:pt x="990" y="269"/>
                    </a:lnTo>
                    <a:lnTo>
                      <a:pt x="990" y="279"/>
                    </a:lnTo>
                    <a:lnTo>
                      <a:pt x="993" y="290"/>
                    </a:lnTo>
                    <a:lnTo>
                      <a:pt x="993" y="298"/>
                    </a:lnTo>
                    <a:lnTo>
                      <a:pt x="996" y="322"/>
                    </a:lnTo>
                    <a:lnTo>
                      <a:pt x="996" y="319"/>
                    </a:lnTo>
                    <a:lnTo>
                      <a:pt x="998" y="309"/>
                    </a:lnTo>
                    <a:lnTo>
                      <a:pt x="998" y="301"/>
                    </a:lnTo>
                    <a:lnTo>
                      <a:pt x="1001" y="306"/>
                    </a:lnTo>
                    <a:lnTo>
                      <a:pt x="1001" y="330"/>
                    </a:lnTo>
                    <a:lnTo>
                      <a:pt x="1004" y="351"/>
                    </a:lnTo>
                    <a:lnTo>
                      <a:pt x="1006" y="340"/>
                    </a:lnTo>
                    <a:lnTo>
                      <a:pt x="1006" y="306"/>
                    </a:lnTo>
                    <a:lnTo>
                      <a:pt x="1009" y="290"/>
                    </a:lnTo>
                    <a:lnTo>
                      <a:pt x="1009" y="303"/>
                    </a:lnTo>
                    <a:lnTo>
                      <a:pt x="1012" y="306"/>
                    </a:lnTo>
                    <a:lnTo>
                      <a:pt x="1012" y="290"/>
                    </a:lnTo>
                    <a:lnTo>
                      <a:pt x="1014" y="293"/>
                    </a:lnTo>
                    <a:lnTo>
                      <a:pt x="1014" y="237"/>
                    </a:lnTo>
                    <a:lnTo>
                      <a:pt x="1017" y="245"/>
                    </a:lnTo>
                    <a:lnTo>
                      <a:pt x="1017" y="255"/>
                    </a:lnTo>
                    <a:lnTo>
                      <a:pt x="1020" y="253"/>
                    </a:lnTo>
                    <a:lnTo>
                      <a:pt x="1020" y="250"/>
                    </a:lnTo>
                    <a:lnTo>
                      <a:pt x="1022" y="261"/>
                    </a:lnTo>
                    <a:lnTo>
                      <a:pt x="1025" y="234"/>
                    </a:lnTo>
                    <a:lnTo>
                      <a:pt x="1028" y="221"/>
                    </a:lnTo>
                    <a:lnTo>
                      <a:pt x="1028" y="242"/>
                    </a:lnTo>
                    <a:lnTo>
                      <a:pt x="1030" y="266"/>
                    </a:lnTo>
                    <a:lnTo>
                      <a:pt x="1030" y="30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7" name="Line 769"/>
              <p:cNvSpPr>
                <a:spLocks noChangeShapeType="1"/>
              </p:cNvSpPr>
              <p:nvPr/>
            </p:nvSpPr>
            <p:spPr bwMode="auto">
              <a:xfrm flipV="1">
                <a:off x="376238" y="5924550"/>
                <a:ext cx="3175"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8" name="Line 770"/>
              <p:cNvSpPr>
                <a:spLocks noChangeShapeType="1"/>
              </p:cNvSpPr>
              <p:nvPr/>
            </p:nvSpPr>
            <p:spPr bwMode="auto">
              <a:xfrm flipV="1">
                <a:off x="490538"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9" name="Line 771"/>
              <p:cNvSpPr>
                <a:spLocks noChangeShapeType="1"/>
              </p:cNvSpPr>
              <p:nvPr/>
            </p:nvSpPr>
            <p:spPr bwMode="auto">
              <a:xfrm flipV="1">
                <a:off x="608013"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0" name="Line 772"/>
              <p:cNvSpPr>
                <a:spLocks noChangeShapeType="1"/>
              </p:cNvSpPr>
              <p:nvPr/>
            </p:nvSpPr>
            <p:spPr bwMode="auto">
              <a:xfrm flipV="1">
                <a:off x="720725"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1" name="Line 773"/>
              <p:cNvSpPr>
                <a:spLocks noChangeShapeType="1"/>
              </p:cNvSpPr>
              <p:nvPr/>
            </p:nvSpPr>
            <p:spPr bwMode="auto">
              <a:xfrm flipV="1">
                <a:off x="83502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2" name="Line 774"/>
              <p:cNvSpPr>
                <a:spLocks noChangeShapeType="1"/>
              </p:cNvSpPr>
              <p:nvPr/>
            </p:nvSpPr>
            <p:spPr bwMode="auto">
              <a:xfrm flipV="1">
                <a:off x="941388" y="5924550"/>
                <a:ext cx="3175"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Rectangle 775"/>
              <p:cNvSpPr>
                <a:spLocks noChangeArrowheads="1"/>
              </p:cNvSpPr>
              <p:nvPr/>
            </p:nvSpPr>
            <p:spPr bwMode="auto">
              <a:xfrm>
                <a:off x="869950"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100</a:t>
                </a:r>
                <a:endParaRPr lang="en-US" sz="19900"/>
              </a:p>
            </p:txBody>
          </p:sp>
          <p:sp>
            <p:nvSpPr>
              <p:cNvPr id="29724" name="Line 776"/>
              <p:cNvSpPr>
                <a:spLocks noChangeShapeType="1"/>
              </p:cNvSpPr>
              <p:nvPr/>
            </p:nvSpPr>
            <p:spPr bwMode="auto">
              <a:xfrm flipV="1">
                <a:off x="1054100"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5" name="Line 777"/>
              <p:cNvSpPr>
                <a:spLocks noChangeShapeType="1"/>
              </p:cNvSpPr>
              <p:nvPr/>
            </p:nvSpPr>
            <p:spPr bwMode="auto">
              <a:xfrm flipV="1">
                <a:off x="1168400"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6" name="Line 778"/>
              <p:cNvSpPr>
                <a:spLocks noChangeShapeType="1"/>
              </p:cNvSpPr>
              <p:nvPr/>
            </p:nvSpPr>
            <p:spPr bwMode="auto">
              <a:xfrm flipV="1">
                <a:off x="128587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Line 779"/>
              <p:cNvSpPr>
                <a:spLocks noChangeShapeType="1"/>
              </p:cNvSpPr>
              <p:nvPr/>
            </p:nvSpPr>
            <p:spPr bwMode="auto">
              <a:xfrm flipV="1">
                <a:off x="138747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Line 780"/>
              <p:cNvSpPr>
                <a:spLocks noChangeShapeType="1"/>
              </p:cNvSpPr>
              <p:nvPr/>
            </p:nvSpPr>
            <p:spPr bwMode="auto">
              <a:xfrm flipV="1">
                <a:off x="1504950" y="5924550"/>
                <a:ext cx="4763"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Rectangle 781"/>
              <p:cNvSpPr>
                <a:spLocks noChangeArrowheads="1"/>
              </p:cNvSpPr>
              <p:nvPr/>
            </p:nvSpPr>
            <p:spPr bwMode="auto">
              <a:xfrm>
                <a:off x="1435100"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200</a:t>
                </a:r>
                <a:endParaRPr lang="en-US" sz="19900"/>
              </a:p>
            </p:txBody>
          </p:sp>
          <p:sp>
            <p:nvSpPr>
              <p:cNvPr id="29730" name="Line 782"/>
              <p:cNvSpPr>
                <a:spLocks noChangeShapeType="1"/>
              </p:cNvSpPr>
              <p:nvPr/>
            </p:nvSpPr>
            <p:spPr bwMode="auto">
              <a:xfrm flipV="1">
                <a:off x="1619250"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783"/>
              <p:cNvSpPr>
                <a:spLocks noChangeShapeType="1"/>
              </p:cNvSpPr>
              <p:nvPr/>
            </p:nvSpPr>
            <p:spPr bwMode="auto">
              <a:xfrm flipV="1">
                <a:off x="1731963"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Line 784"/>
              <p:cNvSpPr>
                <a:spLocks noChangeShapeType="1"/>
              </p:cNvSpPr>
              <p:nvPr/>
            </p:nvSpPr>
            <p:spPr bwMode="auto">
              <a:xfrm flipV="1">
                <a:off x="1846263"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3" name="Line 785"/>
              <p:cNvSpPr>
                <a:spLocks noChangeShapeType="1"/>
              </p:cNvSpPr>
              <p:nvPr/>
            </p:nvSpPr>
            <p:spPr bwMode="auto">
              <a:xfrm flipV="1">
                <a:off x="195262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4" name="Line 786"/>
              <p:cNvSpPr>
                <a:spLocks noChangeShapeType="1"/>
              </p:cNvSpPr>
              <p:nvPr/>
            </p:nvSpPr>
            <p:spPr bwMode="auto">
              <a:xfrm flipV="1">
                <a:off x="2065338" y="5924550"/>
                <a:ext cx="4762"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Rectangle 787"/>
              <p:cNvSpPr>
                <a:spLocks noChangeArrowheads="1"/>
              </p:cNvSpPr>
              <p:nvPr/>
            </p:nvSpPr>
            <p:spPr bwMode="auto">
              <a:xfrm>
                <a:off x="1998663"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300</a:t>
                </a:r>
                <a:endParaRPr lang="en-US" sz="19900"/>
              </a:p>
            </p:txBody>
          </p:sp>
          <p:sp>
            <p:nvSpPr>
              <p:cNvPr id="29736" name="Line 788"/>
              <p:cNvSpPr>
                <a:spLocks noChangeShapeType="1"/>
              </p:cNvSpPr>
              <p:nvPr/>
            </p:nvSpPr>
            <p:spPr bwMode="auto">
              <a:xfrm flipV="1">
                <a:off x="2182813"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7" name="Line 789"/>
              <p:cNvSpPr>
                <a:spLocks noChangeShapeType="1"/>
              </p:cNvSpPr>
              <p:nvPr/>
            </p:nvSpPr>
            <p:spPr bwMode="auto">
              <a:xfrm flipV="1">
                <a:off x="2297113"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8" name="Line 790"/>
              <p:cNvSpPr>
                <a:spLocks noChangeShapeType="1"/>
              </p:cNvSpPr>
              <p:nvPr/>
            </p:nvSpPr>
            <p:spPr bwMode="auto">
              <a:xfrm flipV="1">
                <a:off x="2401888"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Line 791"/>
              <p:cNvSpPr>
                <a:spLocks noChangeShapeType="1"/>
              </p:cNvSpPr>
              <p:nvPr/>
            </p:nvSpPr>
            <p:spPr bwMode="auto">
              <a:xfrm flipV="1">
                <a:off x="2516188"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0" name="Line 792"/>
              <p:cNvSpPr>
                <a:spLocks noChangeShapeType="1"/>
              </p:cNvSpPr>
              <p:nvPr/>
            </p:nvSpPr>
            <p:spPr bwMode="auto">
              <a:xfrm flipV="1">
                <a:off x="2630488" y="5924550"/>
                <a:ext cx="3175"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1" name="Rectangle 793"/>
              <p:cNvSpPr>
                <a:spLocks noChangeArrowheads="1"/>
              </p:cNvSpPr>
              <p:nvPr/>
            </p:nvSpPr>
            <p:spPr bwMode="auto">
              <a:xfrm>
                <a:off x="2551113"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400</a:t>
                </a:r>
                <a:endParaRPr lang="en-US" sz="19900"/>
              </a:p>
            </p:txBody>
          </p:sp>
          <p:sp>
            <p:nvSpPr>
              <p:cNvPr id="29742" name="Line 794"/>
              <p:cNvSpPr>
                <a:spLocks noChangeShapeType="1"/>
              </p:cNvSpPr>
              <p:nvPr/>
            </p:nvSpPr>
            <p:spPr bwMode="auto">
              <a:xfrm flipV="1">
                <a:off x="2743200"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3" name="Line 795"/>
              <p:cNvSpPr>
                <a:spLocks noChangeShapeType="1"/>
              </p:cNvSpPr>
              <p:nvPr/>
            </p:nvSpPr>
            <p:spPr bwMode="auto">
              <a:xfrm flipV="1">
                <a:off x="2849563"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4" name="Line 796"/>
              <p:cNvSpPr>
                <a:spLocks noChangeShapeType="1"/>
              </p:cNvSpPr>
              <p:nvPr/>
            </p:nvSpPr>
            <p:spPr bwMode="auto">
              <a:xfrm flipV="1">
                <a:off x="2963863"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5" name="Line 797"/>
              <p:cNvSpPr>
                <a:spLocks noChangeShapeType="1"/>
              </p:cNvSpPr>
              <p:nvPr/>
            </p:nvSpPr>
            <p:spPr bwMode="auto">
              <a:xfrm flipV="1">
                <a:off x="3081338"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6" name="Line 798"/>
              <p:cNvSpPr>
                <a:spLocks noChangeShapeType="1"/>
              </p:cNvSpPr>
              <p:nvPr/>
            </p:nvSpPr>
            <p:spPr bwMode="auto">
              <a:xfrm flipV="1">
                <a:off x="3194050" y="5924550"/>
                <a:ext cx="4763"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7" name="Rectangle 799"/>
              <p:cNvSpPr>
                <a:spLocks noChangeArrowheads="1"/>
              </p:cNvSpPr>
              <p:nvPr/>
            </p:nvSpPr>
            <p:spPr bwMode="auto">
              <a:xfrm>
                <a:off x="3116263" y="5956300"/>
                <a:ext cx="122731"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500</a:t>
                </a:r>
                <a:endParaRPr lang="en-US" sz="19900"/>
              </a:p>
            </p:txBody>
          </p:sp>
          <p:sp>
            <p:nvSpPr>
              <p:cNvPr id="29748" name="Line 800"/>
              <p:cNvSpPr>
                <a:spLocks noChangeShapeType="1"/>
              </p:cNvSpPr>
              <p:nvPr/>
            </p:nvSpPr>
            <p:spPr bwMode="auto">
              <a:xfrm flipV="1">
                <a:off x="3308350"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9" name="Line 801"/>
              <p:cNvSpPr>
                <a:spLocks noChangeShapeType="1"/>
              </p:cNvSpPr>
              <p:nvPr/>
            </p:nvSpPr>
            <p:spPr bwMode="auto">
              <a:xfrm flipV="1">
                <a:off x="3413125"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0" name="Line 802"/>
              <p:cNvSpPr>
                <a:spLocks noChangeShapeType="1"/>
              </p:cNvSpPr>
              <p:nvPr/>
            </p:nvSpPr>
            <p:spPr bwMode="auto">
              <a:xfrm flipV="1">
                <a:off x="3527425"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1" name="Line 803"/>
              <p:cNvSpPr>
                <a:spLocks noChangeShapeType="1"/>
              </p:cNvSpPr>
              <p:nvPr/>
            </p:nvSpPr>
            <p:spPr bwMode="auto">
              <a:xfrm flipV="1">
                <a:off x="3644900" y="5930900"/>
                <a:ext cx="4763"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2" name="Line 804"/>
              <p:cNvSpPr>
                <a:spLocks noChangeShapeType="1"/>
              </p:cNvSpPr>
              <p:nvPr/>
            </p:nvSpPr>
            <p:spPr bwMode="auto">
              <a:xfrm flipV="1">
                <a:off x="3759200" y="5924550"/>
                <a:ext cx="3175"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3" name="Rectangle 805"/>
              <p:cNvSpPr>
                <a:spLocks noChangeArrowheads="1"/>
              </p:cNvSpPr>
              <p:nvPr/>
            </p:nvSpPr>
            <p:spPr bwMode="auto">
              <a:xfrm>
                <a:off x="3676650"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600</a:t>
                </a:r>
                <a:endParaRPr lang="en-US" sz="19900"/>
              </a:p>
            </p:txBody>
          </p:sp>
          <p:sp>
            <p:nvSpPr>
              <p:cNvPr id="29754" name="Line 806"/>
              <p:cNvSpPr>
                <a:spLocks noChangeShapeType="1"/>
              </p:cNvSpPr>
              <p:nvPr/>
            </p:nvSpPr>
            <p:spPr bwMode="auto">
              <a:xfrm flipV="1">
                <a:off x="3860800"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5" name="Line 807"/>
              <p:cNvSpPr>
                <a:spLocks noChangeShapeType="1"/>
              </p:cNvSpPr>
              <p:nvPr/>
            </p:nvSpPr>
            <p:spPr bwMode="auto">
              <a:xfrm flipV="1">
                <a:off x="397827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6" name="Line 809"/>
              <p:cNvSpPr>
                <a:spLocks noChangeShapeType="1"/>
              </p:cNvSpPr>
              <p:nvPr/>
            </p:nvSpPr>
            <p:spPr bwMode="auto">
              <a:xfrm flipV="1">
                <a:off x="4092575" y="5930900"/>
                <a:ext cx="3175"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7" name="Line 810"/>
              <p:cNvSpPr>
                <a:spLocks noChangeShapeType="1"/>
              </p:cNvSpPr>
              <p:nvPr/>
            </p:nvSpPr>
            <p:spPr bwMode="auto">
              <a:xfrm flipV="1">
                <a:off x="4205288"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8" name="Line 811"/>
              <p:cNvSpPr>
                <a:spLocks noChangeShapeType="1"/>
              </p:cNvSpPr>
              <p:nvPr/>
            </p:nvSpPr>
            <p:spPr bwMode="auto">
              <a:xfrm flipV="1">
                <a:off x="4311650" y="5924550"/>
                <a:ext cx="3175" cy="190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9" name="Rectangle 812"/>
              <p:cNvSpPr>
                <a:spLocks noChangeArrowheads="1"/>
              </p:cNvSpPr>
              <p:nvPr/>
            </p:nvSpPr>
            <p:spPr bwMode="auto">
              <a:xfrm>
                <a:off x="4240213" y="5956300"/>
                <a:ext cx="1157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700</a:t>
                </a:r>
                <a:endParaRPr lang="en-US" sz="19900"/>
              </a:p>
            </p:txBody>
          </p:sp>
          <p:sp>
            <p:nvSpPr>
              <p:cNvPr id="29760" name="Line 813"/>
              <p:cNvSpPr>
                <a:spLocks noChangeShapeType="1"/>
              </p:cNvSpPr>
              <p:nvPr/>
            </p:nvSpPr>
            <p:spPr bwMode="auto">
              <a:xfrm flipV="1">
                <a:off x="4424363" y="5930900"/>
                <a:ext cx="4762" cy="12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1" name="Line 814"/>
              <p:cNvSpPr>
                <a:spLocks noChangeShapeType="1"/>
              </p:cNvSpPr>
              <p:nvPr/>
            </p:nvSpPr>
            <p:spPr bwMode="auto">
              <a:xfrm>
                <a:off x="293688" y="5943600"/>
                <a:ext cx="4217987"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2" name="Line 815"/>
              <p:cNvSpPr>
                <a:spLocks noChangeShapeType="1"/>
              </p:cNvSpPr>
              <p:nvPr/>
            </p:nvSpPr>
            <p:spPr bwMode="auto">
              <a:xfrm>
                <a:off x="376238" y="6729413"/>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3" name="Line 818"/>
              <p:cNvSpPr>
                <a:spLocks noChangeShapeType="1"/>
              </p:cNvSpPr>
              <p:nvPr/>
            </p:nvSpPr>
            <p:spPr bwMode="auto">
              <a:xfrm>
                <a:off x="376238" y="669766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4" name="Line 819"/>
              <p:cNvSpPr>
                <a:spLocks noChangeShapeType="1"/>
              </p:cNvSpPr>
              <p:nvPr/>
            </p:nvSpPr>
            <p:spPr bwMode="auto">
              <a:xfrm>
                <a:off x="376238" y="666591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5" name="Line 820"/>
              <p:cNvSpPr>
                <a:spLocks noChangeShapeType="1"/>
              </p:cNvSpPr>
              <p:nvPr/>
            </p:nvSpPr>
            <p:spPr bwMode="auto">
              <a:xfrm>
                <a:off x="376238" y="66357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6" name="Line 821"/>
              <p:cNvSpPr>
                <a:spLocks noChangeShapeType="1"/>
              </p:cNvSpPr>
              <p:nvPr/>
            </p:nvSpPr>
            <p:spPr bwMode="auto">
              <a:xfrm>
                <a:off x="376238" y="65992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7" name="Line 822"/>
              <p:cNvSpPr>
                <a:spLocks noChangeShapeType="1"/>
              </p:cNvSpPr>
              <p:nvPr/>
            </p:nvSpPr>
            <p:spPr bwMode="auto">
              <a:xfrm>
                <a:off x="376238" y="6569075"/>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8" name="Rectangle 823"/>
              <p:cNvSpPr>
                <a:spLocks noChangeArrowheads="1"/>
              </p:cNvSpPr>
              <p:nvPr/>
            </p:nvSpPr>
            <p:spPr bwMode="auto">
              <a:xfrm>
                <a:off x="201813" y="6543675"/>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69" name="Rectangle 824"/>
              <p:cNvSpPr>
                <a:spLocks noChangeArrowheads="1"/>
              </p:cNvSpPr>
              <p:nvPr/>
            </p:nvSpPr>
            <p:spPr bwMode="auto">
              <a:xfrm>
                <a:off x="242888" y="6546850"/>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20</a:t>
                </a:r>
                <a:endParaRPr lang="en-US" sz="19900"/>
              </a:p>
            </p:txBody>
          </p:sp>
          <p:sp>
            <p:nvSpPr>
              <p:cNvPr id="29770" name="Line 825"/>
              <p:cNvSpPr>
                <a:spLocks noChangeShapeType="1"/>
              </p:cNvSpPr>
              <p:nvPr/>
            </p:nvSpPr>
            <p:spPr bwMode="auto">
              <a:xfrm>
                <a:off x="376238" y="653891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1" name="Line 826"/>
              <p:cNvSpPr>
                <a:spLocks noChangeShapeType="1"/>
              </p:cNvSpPr>
              <p:nvPr/>
            </p:nvSpPr>
            <p:spPr bwMode="auto">
              <a:xfrm>
                <a:off x="376238" y="65087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2" name="Line 827"/>
              <p:cNvSpPr>
                <a:spLocks noChangeShapeType="1"/>
              </p:cNvSpPr>
              <p:nvPr/>
            </p:nvSpPr>
            <p:spPr bwMode="auto">
              <a:xfrm>
                <a:off x="376238" y="64770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3" name="Line 828"/>
              <p:cNvSpPr>
                <a:spLocks noChangeShapeType="1"/>
              </p:cNvSpPr>
              <p:nvPr/>
            </p:nvSpPr>
            <p:spPr bwMode="auto">
              <a:xfrm>
                <a:off x="376238" y="64452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4" name="Line 829"/>
              <p:cNvSpPr>
                <a:spLocks noChangeShapeType="1"/>
              </p:cNvSpPr>
              <p:nvPr/>
            </p:nvSpPr>
            <p:spPr bwMode="auto">
              <a:xfrm>
                <a:off x="376238" y="6415088"/>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5" name="Rectangle 830"/>
              <p:cNvSpPr>
                <a:spLocks noChangeArrowheads="1"/>
              </p:cNvSpPr>
              <p:nvPr/>
            </p:nvSpPr>
            <p:spPr bwMode="auto">
              <a:xfrm>
                <a:off x="201813" y="6383338"/>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76" name="Rectangle 831"/>
              <p:cNvSpPr>
                <a:spLocks noChangeArrowheads="1"/>
              </p:cNvSpPr>
              <p:nvPr/>
            </p:nvSpPr>
            <p:spPr bwMode="auto">
              <a:xfrm>
                <a:off x="242888" y="6388100"/>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15</a:t>
                </a:r>
                <a:endParaRPr lang="en-US" sz="19900"/>
              </a:p>
            </p:txBody>
          </p:sp>
          <p:sp>
            <p:nvSpPr>
              <p:cNvPr id="29777" name="Line 832"/>
              <p:cNvSpPr>
                <a:spLocks noChangeShapeType="1"/>
              </p:cNvSpPr>
              <p:nvPr/>
            </p:nvSpPr>
            <p:spPr bwMode="auto">
              <a:xfrm>
                <a:off x="376238" y="637857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8" name="Line 833"/>
              <p:cNvSpPr>
                <a:spLocks noChangeShapeType="1"/>
              </p:cNvSpPr>
              <p:nvPr/>
            </p:nvSpPr>
            <p:spPr bwMode="auto">
              <a:xfrm>
                <a:off x="376238" y="63500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9" name="Line 834"/>
              <p:cNvSpPr>
                <a:spLocks noChangeShapeType="1"/>
              </p:cNvSpPr>
              <p:nvPr/>
            </p:nvSpPr>
            <p:spPr bwMode="auto">
              <a:xfrm>
                <a:off x="376238" y="631825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0" name="Line 835"/>
              <p:cNvSpPr>
                <a:spLocks noChangeShapeType="1"/>
              </p:cNvSpPr>
              <p:nvPr/>
            </p:nvSpPr>
            <p:spPr bwMode="auto">
              <a:xfrm>
                <a:off x="376238" y="62865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1" name="Line 836"/>
              <p:cNvSpPr>
                <a:spLocks noChangeShapeType="1"/>
              </p:cNvSpPr>
              <p:nvPr/>
            </p:nvSpPr>
            <p:spPr bwMode="auto">
              <a:xfrm>
                <a:off x="376238" y="6256338"/>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2" name="Rectangle 837"/>
              <p:cNvSpPr>
                <a:spLocks noChangeArrowheads="1"/>
              </p:cNvSpPr>
              <p:nvPr/>
            </p:nvSpPr>
            <p:spPr bwMode="auto">
              <a:xfrm>
                <a:off x="201813" y="6226175"/>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83" name="Rectangle 838"/>
              <p:cNvSpPr>
                <a:spLocks noChangeArrowheads="1"/>
              </p:cNvSpPr>
              <p:nvPr/>
            </p:nvSpPr>
            <p:spPr bwMode="auto">
              <a:xfrm>
                <a:off x="242888" y="6230938"/>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sp>
            <p:nvSpPr>
              <p:cNvPr id="29784" name="Line 839"/>
              <p:cNvSpPr>
                <a:spLocks noChangeShapeType="1"/>
              </p:cNvSpPr>
              <p:nvPr/>
            </p:nvSpPr>
            <p:spPr bwMode="auto">
              <a:xfrm>
                <a:off x="376238" y="62245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5" name="Line 840"/>
              <p:cNvSpPr>
                <a:spLocks noChangeShapeType="1"/>
              </p:cNvSpPr>
              <p:nvPr/>
            </p:nvSpPr>
            <p:spPr bwMode="auto">
              <a:xfrm>
                <a:off x="376238" y="61928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6" name="Line 841"/>
              <p:cNvSpPr>
                <a:spLocks noChangeShapeType="1"/>
              </p:cNvSpPr>
              <p:nvPr/>
            </p:nvSpPr>
            <p:spPr bwMode="auto">
              <a:xfrm>
                <a:off x="376238" y="616426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7" name="Line 842"/>
              <p:cNvSpPr>
                <a:spLocks noChangeShapeType="1"/>
              </p:cNvSpPr>
              <p:nvPr/>
            </p:nvSpPr>
            <p:spPr bwMode="auto">
              <a:xfrm>
                <a:off x="376238" y="61293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8" name="Line 843"/>
              <p:cNvSpPr>
                <a:spLocks noChangeShapeType="1"/>
              </p:cNvSpPr>
              <p:nvPr/>
            </p:nvSpPr>
            <p:spPr bwMode="auto">
              <a:xfrm>
                <a:off x="376238" y="6097588"/>
                <a:ext cx="42862"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9" name="Rectangle 844"/>
              <p:cNvSpPr>
                <a:spLocks noChangeArrowheads="1"/>
              </p:cNvSpPr>
              <p:nvPr/>
            </p:nvSpPr>
            <p:spPr bwMode="auto">
              <a:xfrm>
                <a:off x="245667" y="6069013"/>
                <a:ext cx="23618"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a:t>
                </a:r>
                <a:endParaRPr lang="en-US" sz="19900"/>
              </a:p>
            </p:txBody>
          </p:sp>
          <p:sp>
            <p:nvSpPr>
              <p:cNvPr id="29790" name="Rectangle 845"/>
              <p:cNvSpPr>
                <a:spLocks noChangeArrowheads="1"/>
              </p:cNvSpPr>
              <p:nvPr/>
            </p:nvSpPr>
            <p:spPr bwMode="auto">
              <a:xfrm>
                <a:off x="293688" y="6075363"/>
                <a:ext cx="45586"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29791" name="Line 846"/>
              <p:cNvSpPr>
                <a:spLocks noChangeShapeType="1"/>
              </p:cNvSpPr>
              <p:nvPr/>
            </p:nvSpPr>
            <p:spPr bwMode="auto">
              <a:xfrm>
                <a:off x="376238" y="60658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2" name="Line 847"/>
              <p:cNvSpPr>
                <a:spLocks noChangeShapeType="1"/>
              </p:cNvSpPr>
              <p:nvPr/>
            </p:nvSpPr>
            <p:spPr bwMode="auto">
              <a:xfrm>
                <a:off x="376238" y="603567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3" name="Line 848"/>
              <p:cNvSpPr>
                <a:spLocks noChangeShapeType="1"/>
              </p:cNvSpPr>
              <p:nvPr/>
            </p:nvSpPr>
            <p:spPr bwMode="auto">
              <a:xfrm>
                <a:off x="376238" y="6003925"/>
                <a:ext cx="31750" cy="3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4" name="Line 849"/>
              <p:cNvSpPr>
                <a:spLocks noChangeShapeType="1"/>
              </p:cNvSpPr>
              <p:nvPr/>
            </p:nvSpPr>
            <p:spPr bwMode="auto">
              <a:xfrm>
                <a:off x="376238" y="597376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5" name="Line 850"/>
              <p:cNvSpPr>
                <a:spLocks noChangeShapeType="1"/>
              </p:cNvSpPr>
              <p:nvPr/>
            </p:nvSpPr>
            <p:spPr bwMode="auto">
              <a:xfrm>
                <a:off x="376238" y="5943600"/>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6" name="Line 851"/>
              <p:cNvSpPr>
                <a:spLocks noChangeShapeType="1"/>
              </p:cNvSpPr>
              <p:nvPr/>
            </p:nvSpPr>
            <p:spPr bwMode="auto">
              <a:xfrm>
                <a:off x="376238" y="59070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7" name="Line 852"/>
              <p:cNvSpPr>
                <a:spLocks noChangeShapeType="1"/>
              </p:cNvSpPr>
              <p:nvPr/>
            </p:nvSpPr>
            <p:spPr bwMode="auto">
              <a:xfrm>
                <a:off x="376238" y="587692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8" name="Line 853"/>
              <p:cNvSpPr>
                <a:spLocks noChangeShapeType="1"/>
              </p:cNvSpPr>
              <p:nvPr/>
            </p:nvSpPr>
            <p:spPr bwMode="auto">
              <a:xfrm>
                <a:off x="376238" y="5845175"/>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9" name="Line 854"/>
              <p:cNvSpPr>
                <a:spLocks noChangeShapeType="1"/>
              </p:cNvSpPr>
              <p:nvPr/>
            </p:nvSpPr>
            <p:spPr bwMode="auto">
              <a:xfrm>
                <a:off x="376238" y="5813425"/>
                <a:ext cx="31750" cy="3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0" name="Line 855"/>
              <p:cNvSpPr>
                <a:spLocks noChangeShapeType="1"/>
              </p:cNvSpPr>
              <p:nvPr/>
            </p:nvSpPr>
            <p:spPr bwMode="auto">
              <a:xfrm>
                <a:off x="376238" y="5784850"/>
                <a:ext cx="42862"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1" name="Rectangle 856"/>
              <p:cNvSpPr>
                <a:spLocks noChangeArrowheads="1"/>
              </p:cNvSpPr>
              <p:nvPr/>
            </p:nvSpPr>
            <p:spPr bwMode="auto">
              <a:xfrm>
                <a:off x="293688" y="5757863"/>
                <a:ext cx="45586"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5</a:t>
                </a:r>
                <a:endParaRPr lang="en-US" sz="19900"/>
              </a:p>
            </p:txBody>
          </p:sp>
          <p:sp>
            <p:nvSpPr>
              <p:cNvPr id="29802" name="Line 857"/>
              <p:cNvSpPr>
                <a:spLocks noChangeShapeType="1"/>
              </p:cNvSpPr>
              <p:nvPr/>
            </p:nvSpPr>
            <p:spPr bwMode="auto">
              <a:xfrm>
                <a:off x="376238" y="5753100"/>
                <a:ext cx="3175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3" name="Line 858"/>
              <p:cNvSpPr>
                <a:spLocks noChangeShapeType="1"/>
              </p:cNvSpPr>
              <p:nvPr/>
            </p:nvSpPr>
            <p:spPr bwMode="auto">
              <a:xfrm>
                <a:off x="376238" y="572293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4" name="Line 859"/>
              <p:cNvSpPr>
                <a:spLocks noChangeShapeType="1"/>
              </p:cNvSpPr>
              <p:nvPr/>
            </p:nvSpPr>
            <p:spPr bwMode="auto">
              <a:xfrm>
                <a:off x="376238" y="5691188"/>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5" name="Line 860"/>
              <p:cNvSpPr>
                <a:spLocks noChangeShapeType="1"/>
              </p:cNvSpPr>
              <p:nvPr/>
            </p:nvSpPr>
            <p:spPr bwMode="auto">
              <a:xfrm>
                <a:off x="376238" y="5656263"/>
                <a:ext cx="3175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6" name="Line 861"/>
              <p:cNvSpPr>
                <a:spLocks noChangeShapeType="1"/>
              </p:cNvSpPr>
              <p:nvPr/>
            </p:nvSpPr>
            <p:spPr bwMode="auto">
              <a:xfrm>
                <a:off x="376238" y="5624513"/>
                <a:ext cx="42862" cy="3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7" name="Rectangle 862"/>
              <p:cNvSpPr>
                <a:spLocks noChangeArrowheads="1"/>
              </p:cNvSpPr>
              <p:nvPr/>
            </p:nvSpPr>
            <p:spPr bwMode="auto">
              <a:xfrm>
                <a:off x="242888" y="5602288"/>
                <a:ext cx="77145" cy="1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charset="0"/>
                  </a:rPr>
                  <a:t>10</a:t>
                </a:r>
                <a:endParaRPr lang="en-US" sz="19900"/>
              </a:p>
            </p:txBody>
          </p:sp>
          <p:sp>
            <p:nvSpPr>
              <p:cNvPr id="29808" name="Line 863"/>
              <p:cNvSpPr>
                <a:spLocks noChangeShapeType="1"/>
              </p:cNvSpPr>
              <p:nvPr/>
            </p:nvSpPr>
            <p:spPr bwMode="auto">
              <a:xfrm flipV="1">
                <a:off x="376238" y="5624513"/>
                <a:ext cx="3175" cy="11049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9" name="TextBox 882"/>
              <p:cNvSpPr txBox="1">
                <a:spLocks noChangeArrowheads="1"/>
              </p:cNvSpPr>
              <p:nvPr/>
            </p:nvSpPr>
            <p:spPr bwMode="auto">
              <a:xfrm>
                <a:off x="2305050" y="6442074"/>
                <a:ext cx="530385" cy="2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0000"/>
                    </a:solidFill>
                  </a:rPr>
                  <a:t>6 months </a:t>
                </a:r>
              </a:p>
            </p:txBody>
          </p:sp>
          <p:sp>
            <p:nvSpPr>
              <p:cNvPr id="29810" name="TextBox 927"/>
              <p:cNvSpPr txBox="1">
                <a:spLocks noChangeArrowheads="1"/>
              </p:cNvSpPr>
              <p:nvPr/>
            </p:nvSpPr>
            <p:spPr bwMode="auto">
              <a:xfrm>
                <a:off x="3417888" y="6654789"/>
                <a:ext cx="610441" cy="31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3366FF"/>
                    </a:solidFill>
                  </a:rPr>
                  <a:t>X 324,000</a:t>
                </a:r>
              </a:p>
            </p:txBody>
          </p:sp>
        </p:grpSp>
      </p:grpSp>
      <p:sp>
        <p:nvSpPr>
          <p:cNvPr id="29699" name="TextBox 930"/>
          <p:cNvSpPr txBox="1">
            <a:spLocks noChangeArrowheads="1"/>
          </p:cNvSpPr>
          <p:nvPr/>
        </p:nvSpPr>
        <p:spPr bwMode="auto">
          <a:xfrm>
            <a:off x="2619376" y="1681193"/>
            <a:ext cx="2150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3366FF"/>
                </a:solidFill>
              </a:rPr>
              <a:t>Fluctuations tend to cancel</a:t>
            </a:r>
          </a:p>
        </p:txBody>
      </p:sp>
      <p:sp>
        <p:nvSpPr>
          <p:cNvPr id="29700" name="TextBox 4"/>
          <p:cNvSpPr txBox="1">
            <a:spLocks noChangeArrowheads="1"/>
          </p:cNvSpPr>
          <p:nvPr/>
        </p:nvSpPr>
        <p:spPr bwMode="auto">
          <a:xfrm>
            <a:off x="77789" y="5080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aseline="30000">
                <a:solidFill>
                  <a:srgbClr val="FF0000"/>
                </a:solidFill>
              </a:rPr>
              <a:t>o</a:t>
            </a:r>
            <a:r>
              <a:rPr lang="en-US" sz="1800">
                <a:solidFill>
                  <a:srgbClr val="FF0000"/>
                </a:solidFill>
              </a:rPr>
              <a:t>C</a:t>
            </a:r>
          </a:p>
        </p:txBody>
      </p:sp>
      <p:sp>
        <p:nvSpPr>
          <p:cNvPr id="29701" name="TextBox 4"/>
          <p:cNvSpPr txBox="1">
            <a:spLocks noChangeArrowheads="1"/>
          </p:cNvSpPr>
          <p:nvPr/>
        </p:nvSpPr>
        <p:spPr bwMode="auto">
          <a:xfrm>
            <a:off x="65089" y="3694113"/>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aseline="30000">
                <a:solidFill>
                  <a:srgbClr val="FF0000"/>
                </a:solidFill>
              </a:rPr>
              <a:t>o</a:t>
            </a:r>
            <a:r>
              <a:rPr lang="en-US" sz="1800">
                <a:solidFill>
                  <a:srgbClr val="FF0000"/>
                </a:solidFill>
              </a:rPr>
              <a:t>C</a:t>
            </a:r>
          </a:p>
        </p:txBody>
      </p:sp>
      <p:sp>
        <p:nvSpPr>
          <p:cNvPr id="29702" name="TextBox 4"/>
          <p:cNvSpPr txBox="1">
            <a:spLocks noChangeArrowheads="1"/>
          </p:cNvSpPr>
          <p:nvPr/>
        </p:nvSpPr>
        <p:spPr bwMode="auto">
          <a:xfrm>
            <a:off x="77789" y="327025"/>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aseline="30000">
                <a:solidFill>
                  <a:srgbClr val="FF0000"/>
                </a:solidFill>
              </a:rPr>
              <a:t>o</a:t>
            </a:r>
            <a:r>
              <a:rPr lang="en-US" sz="1800">
                <a:solidFill>
                  <a:srgbClr val="FF0000"/>
                </a:solidFill>
              </a:rPr>
              <a:t>C</a:t>
            </a:r>
          </a:p>
        </p:txBody>
      </p:sp>
    </p:spTree>
    <p:extLst>
      <p:ext uri="{BB962C8B-B14F-4D97-AF65-F5344CB8AC3E}">
        <p14:creationId xmlns:p14="http://schemas.microsoft.com/office/powerpoint/2010/main" val="36455051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fontScale="90000"/>
          </a:bodyPr>
          <a:lstStyle/>
          <a:p>
            <a:r>
              <a:rPr lang="en-US" dirty="0" smtClean="0">
                <a:solidFill>
                  <a:srgbClr val="FF0000"/>
                </a:solidFill>
              </a:rPr>
              <a:t>How to understand this mind-boggling variability?  (1)</a:t>
            </a:r>
            <a:endParaRPr lang="en-US" dirty="0">
              <a:solidFill>
                <a:srgbClr val="FF0000"/>
              </a:solidFill>
            </a:endParaRPr>
          </a:p>
        </p:txBody>
      </p:sp>
      <p:sp>
        <p:nvSpPr>
          <p:cNvPr id="4" name="TextBox 3"/>
          <p:cNvSpPr txBox="1"/>
          <p:nvPr/>
        </p:nvSpPr>
        <p:spPr>
          <a:xfrm>
            <a:off x="2147450" y="2921000"/>
            <a:ext cx="4548441" cy="584776"/>
          </a:xfrm>
          <a:prstGeom prst="rect">
            <a:avLst/>
          </a:prstGeom>
          <a:noFill/>
        </p:spPr>
        <p:txBody>
          <a:bodyPr wrap="none" rtlCol="0">
            <a:spAutoFit/>
          </a:bodyPr>
          <a:lstStyle/>
          <a:p>
            <a:r>
              <a:rPr lang="en-US" sz="3200" dirty="0" smtClean="0">
                <a:solidFill>
                  <a:srgbClr val="008000"/>
                </a:solidFill>
              </a:rPr>
              <a:t> Deterministic or random?</a:t>
            </a:r>
            <a:endParaRPr lang="en-US" sz="3200" dirty="0">
              <a:solidFill>
                <a:srgbClr val="008000"/>
              </a:solidFill>
            </a:endParaRPr>
          </a:p>
        </p:txBody>
      </p:sp>
      <p:sp>
        <p:nvSpPr>
          <p:cNvPr id="3" name="TextBox 2"/>
          <p:cNvSpPr txBox="1"/>
          <p:nvPr/>
        </p:nvSpPr>
        <p:spPr>
          <a:xfrm>
            <a:off x="1524000" y="2019300"/>
            <a:ext cx="6109164" cy="584776"/>
          </a:xfrm>
          <a:prstGeom prst="rect">
            <a:avLst/>
          </a:prstGeom>
          <a:noFill/>
        </p:spPr>
        <p:txBody>
          <a:bodyPr wrap="none" rtlCol="0">
            <a:spAutoFit/>
          </a:bodyPr>
          <a:lstStyle/>
          <a:p>
            <a:r>
              <a:rPr lang="en-US" sz="3200" dirty="0" smtClean="0"/>
              <a:t>Two strands of atmospheric science</a:t>
            </a:r>
            <a:endParaRPr lang="en-US" sz="3200" dirty="0"/>
          </a:p>
        </p:txBody>
      </p:sp>
    </p:spTree>
    <p:extLst>
      <p:ext uri="{BB962C8B-B14F-4D97-AF65-F5344CB8AC3E}">
        <p14:creationId xmlns:p14="http://schemas.microsoft.com/office/powerpoint/2010/main" val="371768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0625" y="3617076"/>
            <a:ext cx="4673600" cy="2913383"/>
            <a:chOff x="4458388" y="3679980"/>
            <a:chExt cx="4673600" cy="2913383"/>
          </a:xfrm>
        </p:grpSpPr>
        <p:pic>
          <p:nvPicPr>
            <p:cNvPr id="41" name="Picture 40"/>
            <p:cNvPicPr>
              <a:picLocks noChangeAspect="1"/>
            </p:cNvPicPr>
            <p:nvPr/>
          </p:nvPicPr>
          <p:blipFill>
            <a:blip r:embed="rId4"/>
            <a:stretch>
              <a:fillRect/>
            </a:stretch>
          </p:blipFill>
          <p:spPr>
            <a:xfrm>
              <a:off x="4458388" y="3679980"/>
              <a:ext cx="4673600" cy="2888556"/>
            </a:xfrm>
            <a:prstGeom prst="rect">
              <a:avLst/>
            </a:prstGeom>
          </p:spPr>
        </p:pic>
        <p:sp>
          <p:nvSpPr>
            <p:cNvPr id="42" name="Text Box 13"/>
            <p:cNvSpPr txBox="1">
              <a:spLocks noChangeArrowheads="1"/>
            </p:cNvSpPr>
            <p:nvPr/>
          </p:nvSpPr>
          <p:spPr bwMode="auto">
            <a:xfrm>
              <a:off x="7817000" y="6008587"/>
              <a:ext cx="18103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3200" dirty="0" smtClean="0">
                  <a:solidFill>
                    <a:srgbClr val="000000"/>
                  </a:solidFill>
                </a:rPr>
                <a:t>t</a:t>
              </a:r>
              <a:endParaRPr lang="en-US" sz="3200" dirty="0">
                <a:solidFill>
                  <a:srgbClr val="000000"/>
                </a:solidFill>
              </a:endParaRPr>
            </a:p>
          </p:txBody>
        </p:sp>
        <p:sp>
          <p:nvSpPr>
            <p:cNvPr id="43" name="Rectangle 42"/>
            <p:cNvSpPr/>
            <p:nvPr/>
          </p:nvSpPr>
          <p:spPr>
            <a:xfrm>
              <a:off x="4623488" y="3842717"/>
              <a:ext cx="684878" cy="523220"/>
            </a:xfrm>
            <a:prstGeom prst="rect">
              <a:avLst/>
            </a:prstGeom>
            <a:solidFill>
              <a:srgbClr val="FFFFFF"/>
            </a:solidFill>
          </p:spPr>
          <p:txBody>
            <a:bodyPr wrap="none">
              <a:spAutoFit/>
            </a:bodyPr>
            <a:lstStyle/>
            <a:p>
              <a:r>
                <a:rPr lang="en-US" sz="2800" dirty="0" smtClean="0">
                  <a:solidFill>
                    <a:srgbClr val="000000"/>
                  </a:solidFill>
                </a:rPr>
                <a:t>v(t)</a:t>
              </a:r>
              <a:endParaRPr lang="en-US" sz="2800" dirty="0">
                <a:solidFill>
                  <a:srgbClr val="000000"/>
                </a:solidFill>
              </a:endParaRPr>
            </a:p>
          </p:txBody>
        </p:sp>
      </p:grpSp>
      <p:graphicFrame>
        <p:nvGraphicFramePr>
          <p:cNvPr id="28674" name="Object 4"/>
          <p:cNvGraphicFramePr>
            <a:graphicFrameLocks noChangeAspect="1"/>
          </p:cNvGraphicFramePr>
          <p:nvPr>
            <p:extLst>
              <p:ext uri="{D42A27DB-BD31-4B8C-83A1-F6EECF244321}">
                <p14:modId xmlns:p14="http://schemas.microsoft.com/office/powerpoint/2010/main" val="1813194034"/>
              </p:ext>
            </p:extLst>
          </p:nvPr>
        </p:nvGraphicFramePr>
        <p:xfrm>
          <a:off x="2385101" y="681979"/>
          <a:ext cx="7068939" cy="3308048"/>
        </p:xfrm>
        <a:graphic>
          <a:graphicData uri="http://schemas.openxmlformats.org/presentationml/2006/ole">
            <mc:AlternateContent xmlns:mc="http://schemas.openxmlformats.org/markup-compatibility/2006">
              <mc:Choice xmlns:v="urn:schemas-microsoft-com:vml" Requires="v">
                <p:oleObj spid="_x0000_s323586" name="Document" r:id="rId5" imgW="5422900" imgH="3606800" progId="Word.Document.8">
                  <p:embed/>
                </p:oleObj>
              </mc:Choice>
              <mc:Fallback>
                <p:oleObj name="Document" r:id="rId5" imgW="5422900" imgH="3606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101" y="681979"/>
                        <a:ext cx="7068939" cy="3308048"/>
                      </a:xfrm>
                      <a:prstGeom prst="rect">
                        <a:avLst/>
                      </a:prstGeom>
                      <a:noFill/>
                      <a:ln>
                        <a:noFill/>
                      </a:ln>
                      <a:extLst/>
                    </p:spPr>
                  </p:pic>
                </p:oleObj>
              </mc:Fallback>
            </mc:AlternateContent>
          </a:graphicData>
        </a:graphic>
      </p:graphicFrame>
      <p:sp>
        <p:nvSpPr>
          <p:cNvPr id="20" name="Rectangle 19"/>
          <p:cNvSpPr/>
          <p:nvPr/>
        </p:nvSpPr>
        <p:spPr>
          <a:xfrm rot="16200000">
            <a:off x="1167381" y="2046548"/>
            <a:ext cx="2543435" cy="871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10800000">
            <a:off x="2845487" y="3689185"/>
            <a:ext cx="4647517" cy="313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16200000">
            <a:off x="5793410" y="2188291"/>
            <a:ext cx="2421975" cy="6216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rot="10800000">
            <a:off x="451875" y="6480958"/>
            <a:ext cx="4228416" cy="313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6200000">
            <a:off x="3326533" y="4850885"/>
            <a:ext cx="2543435" cy="279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854253" y="1062383"/>
            <a:ext cx="4229096" cy="351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28" name="Group 27"/>
          <p:cNvGrpSpPr/>
          <p:nvPr/>
        </p:nvGrpSpPr>
        <p:grpSpPr>
          <a:xfrm>
            <a:off x="1781181" y="1037053"/>
            <a:ext cx="6482978" cy="2603477"/>
            <a:chOff x="1781181" y="1037053"/>
            <a:chExt cx="6482978" cy="2603477"/>
          </a:xfrm>
        </p:grpSpPr>
        <p:grpSp>
          <p:nvGrpSpPr>
            <p:cNvPr id="5" name="Group 4"/>
            <p:cNvGrpSpPr/>
            <p:nvPr/>
          </p:nvGrpSpPr>
          <p:grpSpPr>
            <a:xfrm>
              <a:off x="2215626" y="1297719"/>
              <a:ext cx="633482" cy="2342811"/>
              <a:chOff x="2524803" y="482600"/>
              <a:chExt cx="633481" cy="2698744"/>
            </a:xfrm>
          </p:grpSpPr>
          <p:sp>
            <p:nvSpPr>
              <p:cNvPr id="2" name="TextBox 1"/>
              <p:cNvSpPr txBox="1"/>
              <p:nvPr/>
            </p:nvSpPr>
            <p:spPr>
              <a:xfrm>
                <a:off x="2524803" y="482600"/>
                <a:ext cx="633481" cy="425443"/>
              </a:xfrm>
              <a:prstGeom prst="rect">
                <a:avLst/>
              </a:prstGeom>
              <a:solidFill>
                <a:srgbClr val="FFFFFF"/>
              </a:solidFill>
            </p:spPr>
            <p:txBody>
              <a:bodyPr wrap="none" rtlCol="0">
                <a:spAutoFit/>
              </a:bodyPr>
              <a:lstStyle/>
              <a:p>
                <a:r>
                  <a:rPr lang="en-US" dirty="0" smtClean="0"/>
                  <a:t>   1.7</a:t>
                </a:r>
                <a:endParaRPr lang="en-US" dirty="0"/>
              </a:p>
            </p:txBody>
          </p:sp>
          <p:sp>
            <p:nvSpPr>
              <p:cNvPr id="16" name="TextBox 15"/>
              <p:cNvSpPr txBox="1"/>
              <p:nvPr/>
            </p:nvSpPr>
            <p:spPr>
              <a:xfrm>
                <a:off x="2524803" y="2755901"/>
                <a:ext cx="633481" cy="425443"/>
              </a:xfrm>
              <a:prstGeom prst="rect">
                <a:avLst/>
              </a:prstGeom>
              <a:solidFill>
                <a:srgbClr val="FFFFFF"/>
              </a:solidFill>
            </p:spPr>
            <p:txBody>
              <a:bodyPr wrap="none" rtlCol="0">
                <a:spAutoFit/>
              </a:bodyPr>
              <a:lstStyle/>
              <a:p>
                <a:r>
                  <a:rPr lang="en-US" dirty="0" smtClean="0"/>
                  <a:t>   1.1</a:t>
                </a:r>
                <a:endParaRPr lang="en-US" dirty="0"/>
              </a:p>
            </p:txBody>
          </p:sp>
          <p:sp>
            <p:nvSpPr>
              <p:cNvPr id="18" name="TextBox 17"/>
              <p:cNvSpPr txBox="1"/>
              <p:nvPr/>
            </p:nvSpPr>
            <p:spPr>
              <a:xfrm>
                <a:off x="2524803" y="1882916"/>
                <a:ext cx="633481" cy="425443"/>
              </a:xfrm>
              <a:prstGeom prst="rect">
                <a:avLst/>
              </a:prstGeom>
              <a:solidFill>
                <a:srgbClr val="FFFFFF"/>
              </a:solidFill>
            </p:spPr>
            <p:txBody>
              <a:bodyPr wrap="none" rtlCol="0">
                <a:spAutoFit/>
              </a:bodyPr>
              <a:lstStyle/>
              <a:p>
                <a:r>
                  <a:rPr lang="en-US" dirty="0" smtClean="0"/>
                  <a:t>   1.3</a:t>
                </a:r>
                <a:endParaRPr lang="en-US" dirty="0"/>
              </a:p>
            </p:txBody>
          </p:sp>
          <p:sp>
            <p:nvSpPr>
              <p:cNvPr id="19" name="TextBox 18"/>
              <p:cNvSpPr txBox="1"/>
              <p:nvPr/>
            </p:nvSpPr>
            <p:spPr>
              <a:xfrm>
                <a:off x="2524803" y="1108217"/>
                <a:ext cx="633481" cy="425443"/>
              </a:xfrm>
              <a:prstGeom prst="rect">
                <a:avLst/>
              </a:prstGeom>
              <a:solidFill>
                <a:srgbClr val="FFFFFF"/>
              </a:solidFill>
            </p:spPr>
            <p:txBody>
              <a:bodyPr wrap="none" rtlCol="0">
                <a:spAutoFit/>
              </a:bodyPr>
              <a:lstStyle/>
              <a:p>
                <a:r>
                  <a:rPr lang="en-US" dirty="0" smtClean="0"/>
                  <a:t>   1.5</a:t>
                </a:r>
                <a:endParaRPr lang="en-US" dirty="0"/>
              </a:p>
            </p:txBody>
          </p:sp>
        </p:grpSp>
        <p:sp>
          <p:nvSpPr>
            <p:cNvPr id="28676" name="TextBox 1"/>
            <p:cNvSpPr txBox="1">
              <a:spLocks noChangeArrowheads="1"/>
            </p:cNvSpPr>
            <p:nvPr/>
          </p:nvSpPr>
          <p:spPr bwMode="auto">
            <a:xfrm rot="16200000">
              <a:off x="724534" y="2093701"/>
              <a:ext cx="2574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t>Wind speed </a:t>
              </a:r>
              <a:r>
                <a:rPr lang="en-US" sz="1800" dirty="0" smtClean="0"/>
                <a:t>(m/s)</a:t>
              </a:r>
              <a:endParaRPr lang="en-US" sz="1800" dirty="0"/>
            </a:p>
          </p:txBody>
        </p:sp>
        <p:sp>
          <p:nvSpPr>
            <p:cNvPr id="29" name="TextBox 28"/>
            <p:cNvSpPr txBox="1"/>
            <p:nvPr/>
          </p:nvSpPr>
          <p:spPr>
            <a:xfrm>
              <a:off x="3213788" y="1037053"/>
              <a:ext cx="3045901" cy="400110"/>
            </a:xfrm>
            <a:prstGeom prst="rect">
              <a:avLst/>
            </a:prstGeom>
            <a:noFill/>
          </p:spPr>
          <p:txBody>
            <a:bodyPr wrap="none" rtlCol="0">
              <a:spAutoFit/>
            </a:bodyPr>
            <a:lstStyle/>
            <a:p>
              <a:r>
                <a:rPr lang="en-US" sz="2000" dirty="0" smtClean="0"/>
                <a:t>1 second, resolution: 0.5ms</a:t>
              </a:r>
              <a:endParaRPr lang="en-US" sz="2000" dirty="0"/>
            </a:p>
          </p:txBody>
        </p:sp>
        <p:cxnSp>
          <p:nvCxnSpPr>
            <p:cNvPr id="3" name="Straight Arrow Connector 2"/>
            <p:cNvCxnSpPr/>
            <p:nvPr/>
          </p:nvCxnSpPr>
          <p:spPr>
            <a:xfrm>
              <a:off x="2907329" y="1442449"/>
              <a:ext cx="3811669" cy="0"/>
            </a:xfrm>
            <a:prstGeom prst="straightConnector1">
              <a:avLst/>
            </a:prstGeom>
            <a:ln w="635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088271" y="1840787"/>
              <a:ext cx="1175888" cy="1292662"/>
            </a:xfrm>
            <a:prstGeom prst="rect">
              <a:avLst/>
            </a:prstGeom>
            <a:noFill/>
          </p:spPr>
          <p:txBody>
            <a:bodyPr wrap="square" rtlCol="0">
              <a:spAutoFit/>
            </a:bodyPr>
            <a:lstStyle/>
            <a:p>
              <a:pPr algn="ctr"/>
              <a:r>
                <a:rPr lang="en-US" sz="2400" dirty="0" smtClean="0">
                  <a:solidFill>
                    <a:srgbClr val="FF0000"/>
                  </a:solidFill>
                </a:rPr>
                <a:t>Data, </a:t>
              </a:r>
              <a:r>
                <a:rPr lang="en-US" dirty="0" smtClean="0">
                  <a:solidFill>
                    <a:srgbClr val="FF0000"/>
                  </a:solidFill>
                </a:rPr>
                <a:t>roof of physics building</a:t>
              </a:r>
              <a:endParaRPr lang="en-US" dirty="0">
                <a:solidFill>
                  <a:srgbClr val="FF0000"/>
                </a:solidFill>
              </a:endParaRPr>
            </a:p>
          </p:txBody>
        </p:sp>
      </p:grpSp>
      <p:sp>
        <p:nvSpPr>
          <p:cNvPr id="10" name="TextBox 9"/>
          <p:cNvSpPr txBox="1"/>
          <p:nvPr/>
        </p:nvSpPr>
        <p:spPr>
          <a:xfrm>
            <a:off x="2176042" y="56749"/>
            <a:ext cx="4928553" cy="1077218"/>
          </a:xfrm>
          <a:prstGeom prst="rect">
            <a:avLst/>
          </a:prstGeom>
          <a:noFill/>
          <a:ln>
            <a:solidFill>
              <a:srgbClr val="FF0000"/>
            </a:solidFill>
          </a:ln>
        </p:spPr>
        <p:txBody>
          <a:bodyPr wrap="none" rtlCol="0">
            <a:spAutoFit/>
          </a:bodyPr>
          <a:lstStyle/>
          <a:p>
            <a:pPr algn="ctr"/>
            <a:r>
              <a:rPr lang="en-US" sz="3200" dirty="0" smtClean="0">
                <a:solidFill>
                  <a:srgbClr val="FF0000"/>
                </a:solidFill>
              </a:rPr>
              <a:t>Which Chaos</a:t>
            </a:r>
            <a:r>
              <a:rPr lang="en-US" sz="3200" dirty="0">
                <a:solidFill>
                  <a:srgbClr val="FF0000"/>
                </a:solidFill>
              </a:rPr>
              <a:t>:</a:t>
            </a:r>
          </a:p>
          <a:p>
            <a:pPr algn="ctr"/>
            <a:r>
              <a:rPr lang="en-US" sz="3200" dirty="0">
                <a:solidFill>
                  <a:srgbClr val="FF0000"/>
                </a:solidFill>
              </a:rPr>
              <a:t>Deterministic or </a:t>
            </a:r>
            <a:r>
              <a:rPr lang="en-US" sz="3200" dirty="0" smtClean="0">
                <a:solidFill>
                  <a:srgbClr val="FF0000"/>
                </a:solidFill>
              </a:rPr>
              <a:t>Stochastic?</a:t>
            </a:r>
            <a:endParaRPr lang="en-US" sz="3200" dirty="0">
              <a:solidFill>
                <a:srgbClr val="FF0000"/>
              </a:solidFill>
            </a:endParaRPr>
          </a:p>
        </p:txBody>
      </p:sp>
      <p:sp>
        <p:nvSpPr>
          <p:cNvPr id="4" name="Rectangle 3"/>
          <p:cNvSpPr/>
          <p:nvPr/>
        </p:nvSpPr>
        <p:spPr>
          <a:xfrm>
            <a:off x="939800" y="6569158"/>
            <a:ext cx="3683688" cy="2888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13"/>
          <p:cNvSpPr txBox="1">
            <a:spLocks noChangeArrowheads="1"/>
          </p:cNvSpPr>
          <p:nvPr/>
        </p:nvSpPr>
        <p:spPr bwMode="auto">
          <a:xfrm>
            <a:off x="6744404" y="3380489"/>
            <a:ext cx="181037" cy="584776"/>
          </a:xfrm>
          <a:prstGeom prst="rect">
            <a:avLst/>
          </a:prstGeom>
          <a:solidFill>
            <a:srgbClr val="FFFFFF"/>
          </a:solidFill>
          <a:ln>
            <a:noFill/>
          </a:ln>
        </p:spPr>
        <p:txBody>
          <a:bodyPr wrap="square">
            <a:spAutoFit/>
          </a:bodyPr>
          <a:lstStyle/>
          <a:p>
            <a:r>
              <a:rPr lang="en-US" sz="3200" dirty="0" smtClean="0">
                <a:solidFill>
                  <a:srgbClr val="000000"/>
                </a:solidFill>
              </a:rPr>
              <a:t>t</a:t>
            </a:r>
            <a:endParaRPr lang="en-US" sz="3200" dirty="0">
              <a:solidFill>
                <a:srgbClr val="000000"/>
              </a:solidFill>
            </a:endParaRPr>
          </a:p>
        </p:txBody>
      </p:sp>
      <p:sp>
        <p:nvSpPr>
          <p:cNvPr id="6" name="TextBox 5"/>
          <p:cNvSpPr txBox="1"/>
          <p:nvPr/>
        </p:nvSpPr>
        <p:spPr>
          <a:xfrm>
            <a:off x="464322" y="6197293"/>
            <a:ext cx="4110315" cy="584776"/>
          </a:xfrm>
          <a:prstGeom prst="rect">
            <a:avLst/>
          </a:prstGeom>
          <a:solidFill>
            <a:srgbClr val="FFFF00"/>
          </a:solidFill>
        </p:spPr>
        <p:txBody>
          <a:bodyPr wrap="square" rtlCol="0">
            <a:spAutoFit/>
          </a:bodyPr>
          <a:lstStyle/>
          <a:p>
            <a:r>
              <a:rPr lang="en-US" sz="1600" dirty="0" err="1">
                <a:solidFill>
                  <a:srgbClr val="660066"/>
                </a:solidFill>
              </a:rPr>
              <a:t>Wierstrasse</a:t>
            </a:r>
            <a:r>
              <a:rPr lang="en-US" sz="1600" dirty="0">
                <a:solidFill>
                  <a:srgbClr val="660066"/>
                </a:solidFill>
              </a:rPr>
              <a:t> function</a:t>
            </a:r>
            <a:r>
              <a:rPr lang="mr-IN" sz="1600" dirty="0">
                <a:solidFill>
                  <a:srgbClr val="660066"/>
                </a:solidFill>
              </a:rPr>
              <a:t>…</a:t>
            </a:r>
            <a:r>
              <a:rPr lang="en-US" sz="1600" dirty="0">
                <a:solidFill>
                  <a:srgbClr val="660066"/>
                </a:solidFill>
              </a:rPr>
              <a:t>proposed by </a:t>
            </a:r>
            <a:r>
              <a:rPr lang="en-US" sz="1600" dirty="0" smtClean="0">
                <a:solidFill>
                  <a:srgbClr val="660066"/>
                </a:solidFill>
              </a:rPr>
              <a:t>Richardson 1926: </a:t>
            </a:r>
            <a:r>
              <a:rPr lang="en-US" sz="1600" dirty="0">
                <a:solidFill>
                  <a:srgbClr val="660066"/>
                </a:solidFill>
              </a:rPr>
              <a:t>“Does the wind have a velocity?”</a:t>
            </a:r>
          </a:p>
        </p:txBody>
      </p:sp>
      <p:sp>
        <p:nvSpPr>
          <p:cNvPr id="53" name="TextBox 52"/>
          <p:cNvSpPr txBox="1"/>
          <p:nvPr/>
        </p:nvSpPr>
        <p:spPr>
          <a:xfrm>
            <a:off x="2087642" y="3879595"/>
            <a:ext cx="1950890" cy="1200329"/>
          </a:xfrm>
          <a:prstGeom prst="rect">
            <a:avLst/>
          </a:prstGeom>
          <a:noFill/>
        </p:spPr>
        <p:txBody>
          <a:bodyPr wrap="square" rtlCol="0">
            <a:spAutoFit/>
          </a:bodyPr>
          <a:lstStyle/>
          <a:p>
            <a:pPr algn="ctr"/>
            <a:r>
              <a:rPr lang="en-US" dirty="0" smtClean="0">
                <a:solidFill>
                  <a:srgbClr val="FF0000"/>
                </a:solidFill>
              </a:rPr>
              <a:t>Deterministic simulation</a:t>
            </a:r>
          </a:p>
          <a:p>
            <a:pPr algn="ctr"/>
            <a:r>
              <a:rPr lang="en-US" dirty="0" smtClean="0">
                <a:solidFill>
                  <a:srgbClr val="FF0000"/>
                </a:solidFill>
              </a:rPr>
              <a:t>(NWPs, GCMs are deterministic) </a:t>
            </a:r>
            <a:endParaRPr lang="en-US" dirty="0">
              <a:solidFill>
                <a:srgbClr val="FF0000"/>
              </a:solidFill>
            </a:endParaRPr>
          </a:p>
        </p:txBody>
      </p:sp>
      <p:sp>
        <p:nvSpPr>
          <p:cNvPr id="54" name="TextBox 53"/>
          <p:cNvSpPr txBox="1"/>
          <p:nvPr/>
        </p:nvSpPr>
        <p:spPr>
          <a:xfrm>
            <a:off x="6433820" y="4006351"/>
            <a:ext cx="1386561" cy="1200329"/>
          </a:xfrm>
          <a:prstGeom prst="rect">
            <a:avLst/>
          </a:prstGeom>
          <a:noFill/>
        </p:spPr>
        <p:txBody>
          <a:bodyPr wrap="square" rtlCol="0">
            <a:spAutoFit/>
          </a:bodyPr>
          <a:lstStyle/>
          <a:p>
            <a:pPr algn="ctr"/>
            <a:r>
              <a:rPr lang="en-US" dirty="0" smtClean="0">
                <a:solidFill>
                  <a:srgbClr val="FF0000"/>
                </a:solidFill>
              </a:rPr>
              <a:t>Stochastic simulation</a:t>
            </a:r>
          </a:p>
          <a:p>
            <a:pPr algn="ctr"/>
            <a:r>
              <a:rPr lang="en-US" dirty="0" smtClean="0">
                <a:solidFill>
                  <a:srgbClr val="FF0000"/>
                </a:solidFill>
              </a:rPr>
              <a:t>(turbulent laws)</a:t>
            </a:r>
            <a:endParaRPr lang="en-US" dirty="0">
              <a:solidFill>
                <a:srgbClr val="FF0000"/>
              </a:solidFill>
            </a:endParaRPr>
          </a:p>
        </p:txBody>
      </p:sp>
      <p:grpSp>
        <p:nvGrpSpPr>
          <p:cNvPr id="28672" name="Group 28671"/>
          <p:cNvGrpSpPr/>
          <p:nvPr/>
        </p:nvGrpSpPr>
        <p:grpSpPr>
          <a:xfrm>
            <a:off x="4532267" y="3721276"/>
            <a:ext cx="4747202" cy="3069572"/>
            <a:chOff x="4532267" y="3721276"/>
            <a:chExt cx="4747202" cy="3069572"/>
          </a:xfrm>
        </p:grpSpPr>
        <p:grpSp>
          <p:nvGrpSpPr>
            <p:cNvPr id="45" name="Group 44"/>
            <p:cNvGrpSpPr/>
            <p:nvPr/>
          </p:nvGrpSpPr>
          <p:grpSpPr>
            <a:xfrm>
              <a:off x="4532267" y="3721276"/>
              <a:ext cx="4591051" cy="2888800"/>
              <a:chOff x="36503" y="3842717"/>
              <a:chExt cx="4591051" cy="2888800"/>
            </a:xfrm>
          </p:grpSpPr>
          <p:pic>
            <p:nvPicPr>
              <p:cNvPr id="46" name="Picture 45"/>
              <p:cNvPicPr>
                <a:picLocks noChangeAspect="1"/>
              </p:cNvPicPr>
              <p:nvPr/>
            </p:nvPicPr>
            <p:blipFill>
              <a:blip r:embed="rId7"/>
              <a:stretch>
                <a:fillRect/>
              </a:stretch>
            </p:blipFill>
            <p:spPr>
              <a:xfrm>
                <a:off x="57085" y="3969211"/>
                <a:ext cx="4544338" cy="2762306"/>
              </a:xfrm>
              <a:prstGeom prst="rect">
                <a:avLst/>
              </a:prstGeom>
            </p:spPr>
          </p:pic>
          <p:sp>
            <p:nvSpPr>
              <p:cNvPr id="47" name="Text Box 13"/>
              <p:cNvSpPr txBox="1">
                <a:spLocks noChangeArrowheads="1"/>
              </p:cNvSpPr>
              <p:nvPr/>
            </p:nvSpPr>
            <p:spPr bwMode="auto">
              <a:xfrm>
                <a:off x="4227821" y="5993124"/>
                <a:ext cx="181037" cy="584776"/>
              </a:xfrm>
              <a:prstGeom prst="rect">
                <a:avLst/>
              </a:prstGeom>
              <a:solidFill>
                <a:srgbClr val="FFFFFF"/>
              </a:solidFill>
              <a:ln>
                <a:noFill/>
              </a:ln>
            </p:spPr>
            <p:txBody>
              <a:bodyPr wrap="square">
                <a:spAutoFit/>
              </a:bodyPr>
              <a:lstStyle/>
              <a:p>
                <a:r>
                  <a:rPr lang="en-US" sz="3200" dirty="0" smtClean="0">
                    <a:solidFill>
                      <a:srgbClr val="000000"/>
                    </a:solidFill>
                  </a:rPr>
                  <a:t>t</a:t>
                </a:r>
                <a:endParaRPr lang="en-US" sz="3200" dirty="0">
                  <a:solidFill>
                    <a:srgbClr val="000000"/>
                  </a:solidFill>
                </a:endParaRPr>
              </a:p>
            </p:txBody>
          </p:sp>
          <p:cxnSp>
            <p:nvCxnSpPr>
              <p:cNvPr id="48" name="Straight Connector 47"/>
              <p:cNvCxnSpPr/>
              <p:nvPr/>
            </p:nvCxnSpPr>
            <p:spPr>
              <a:xfrm flipV="1">
                <a:off x="350482" y="6551254"/>
                <a:ext cx="4277072" cy="17902"/>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6200000">
                <a:off x="-1049002" y="5111228"/>
                <a:ext cx="2543434" cy="3724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13775" y="4285643"/>
                <a:ext cx="0" cy="233918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87303" y="3842717"/>
                <a:ext cx="684878" cy="523220"/>
              </a:xfrm>
              <a:prstGeom prst="rect">
                <a:avLst/>
              </a:prstGeom>
              <a:solidFill>
                <a:srgbClr val="FFFFFF"/>
              </a:solidFill>
            </p:spPr>
            <p:txBody>
              <a:bodyPr wrap="none">
                <a:spAutoFit/>
              </a:bodyPr>
              <a:lstStyle/>
              <a:p>
                <a:r>
                  <a:rPr lang="en-US" sz="2800" dirty="0" smtClean="0">
                    <a:solidFill>
                      <a:srgbClr val="000000"/>
                    </a:solidFill>
                  </a:rPr>
                  <a:t>v(t)</a:t>
                </a:r>
                <a:endParaRPr lang="en-US" sz="2800" dirty="0">
                  <a:solidFill>
                    <a:srgbClr val="000000"/>
                  </a:solidFill>
                </a:endParaRPr>
              </a:p>
            </p:txBody>
          </p:sp>
        </p:grpSp>
        <p:sp>
          <p:nvSpPr>
            <p:cNvPr id="56" name="TextBox 55"/>
            <p:cNvSpPr txBox="1"/>
            <p:nvPr/>
          </p:nvSpPr>
          <p:spPr>
            <a:xfrm>
              <a:off x="4904693" y="6452294"/>
              <a:ext cx="4374776" cy="338554"/>
            </a:xfrm>
            <a:prstGeom prst="rect">
              <a:avLst/>
            </a:prstGeom>
            <a:solidFill>
              <a:schemeClr val="bg1"/>
            </a:solidFill>
          </p:spPr>
          <p:txBody>
            <a:bodyPr wrap="square" rtlCol="0">
              <a:spAutoFit/>
            </a:bodyPr>
            <a:lstStyle/>
            <a:p>
              <a:endParaRPr lang="en-US" sz="1600" dirty="0">
                <a:solidFill>
                  <a:srgbClr val="660066"/>
                </a:solidFill>
              </a:endParaRPr>
            </a:p>
          </p:txBody>
        </p:sp>
      </p:grpSp>
      <p:sp>
        <p:nvSpPr>
          <p:cNvPr id="40" name="TextBox 39"/>
          <p:cNvSpPr txBox="1"/>
          <p:nvPr/>
        </p:nvSpPr>
        <p:spPr>
          <a:xfrm>
            <a:off x="4823016" y="6210262"/>
            <a:ext cx="4374776" cy="584776"/>
          </a:xfrm>
          <a:prstGeom prst="rect">
            <a:avLst/>
          </a:prstGeom>
          <a:solidFill>
            <a:srgbClr val="FFFF00"/>
          </a:solidFill>
        </p:spPr>
        <p:txBody>
          <a:bodyPr wrap="square" rtlCol="0">
            <a:spAutoFit/>
          </a:bodyPr>
          <a:lstStyle/>
          <a:p>
            <a:r>
              <a:rPr lang="en-US" sz="1600" dirty="0" smtClean="0">
                <a:solidFill>
                  <a:srgbClr val="660066"/>
                </a:solidFill>
              </a:rPr>
              <a:t>Highly intermittent, Fractionally Integrated Flux (</a:t>
            </a:r>
            <a:r>
              <a:rPr lang="en-US" sz="1600" dirty="0" err="1" smtClean="0">
                <a:solidFill>
                  <a:srgbClr val="660066"/>
                </a:solidFill>
              </a:rPr>
              <a:t>multifractal</a:t>
            </a:r>
            <a:r>
              <a:rPr lang="en-US" sz="1600" dirty="0" smtClean="0">
                <a:solidFill>
                  <a:srgbClr val="660066"/>
                </a:solidFill>
              </a:rPr>
              <a:t>) cascade model </a:t>
            </a:r>
            <a:r>
              <a:rPr lang="en-US" sz="1100" dirty="0" smtClean="0">
                <a:solidFill>
                  <a:srgbClr val="660066"/>
                </a:solidFill>
              </a:rPr>
              <a:t>(</a:t>
            </a:r>
            <a:r>
              <a:rPr lang="en-US" sz="1100" dirty="0" err="1" smtClean="0">
                <a:solidFill>
                  <a:srgbClr val="660066"/>
                </a:solidFill>
              </a:rPr>
              <a:t>Schertzer</a:t>
            </a:r>
            <a:r>
              <a:rPr lang="en-US" sz="1100" dirty="0" smtClean="0">
                <a:solidFill>
                  <a:srgbClr val="660066"/>
                </a:solidFill>
              </a:rPr>
              <a:t>+ Lovejoy, </a:t>
            </a:r>
            <a:r>
              <a:rPr lang="en-US" sz="1100" dirty="0">
                <a:solidFill>
                  <a:srgbClr val="660066"/>
                </a:solidFill>
              </a:rPr>
              <a:t>1987)</a:t>
            </a:r>
          </a:p>
        </p:txBody>
      </p:sp>
      <p:sp>
        <p:nvSpPr>
          <p:cNvPr id="44" name="Rectangle 43"/>
          <p:cNvSpPr/>
          <p:nvPr/>
        </p:nvSpPr>
        <p:spPr>
          <a:xfrm>
            <a:off x="2160603" y="1210724"/>
            <a:ext cx="684878" cy="523220"/>
          </a:xfrm>
          <a:prstGeom prst="rect">
            <a:avLst/>
          </a:prstGeom>
          <a:solidFill>
            <a:srgbClr val="FFFFFF"/>
          </a:solidFill>
        </p:spPr>
        <p:txBody>
          <a:bodyPr wrap="none">
            <a:spAutoFit/>
          </a:bodyPr>
          <a:lstStyle/>
          <a:p>
            <a:r>
              <a:rPr lang="en-US" sz="2800" dirty="0" smtClean="0">
                <a:solidFill>
                  <a:srgbClr val="000000"/>
                </a:solidFill>
              </a:rPr>
              <a:t>v(t)</a:t>
            </a:r>
            <a:endParaRPr lang="en-US" sz="2800" dirty="0">
              <a:solidFill>
                <a:srgbClr val="000000"/>
              </a:solidFill>
            </a:endParaRPr>
          </a:p>
        </p:txBody>
      </p:sp>
    </p:spTree>
    <p:extLst>
      <p:ext uri="{BB962C8B-B14F-4D97-AF65-F5344CB8AC3E}">
        <p14:creationId xmlns:p14="http://schemas.microsoft.com/office/powerpoint/2010/main" val="95534891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P spid="54" grpId="0"/>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7" y="410637"/>
            <a:ext cx="9054340" cy="804333"/>
          </a:xfrm>
          <a:ln>
            <a:solidFill>
              <a:srgbClr val="FF0000"/>
            </a:solidFill>
          </a:ln>
        </p:spPr>
        <p:txBody>
          <a:bodyPr>
            <a:noAutofit/>
          </a:bodyPr>
          <a:lstStyle/>
          <a:p>
            <a:r>
              <a:rPr lang="en-CA" sz="4000" b="1" dirty="0" smtClean="0">
                <a:solidFill>
                  <a:srgbClr val="FF0000"/>
                </a:solidFill>
              </a:rPr>
              <a:t>Cosmos versus Chaos through the ages  </a:t>
            </a:r>
            <a:endParaRPr lang="en-US" sz="4000" dirty="0">
              <a:solidFill>
                <a:srgbClr val="FF0000"/>
              </a:solidFill>
            </a:endParaRPr>
          </a:p>
        </p:txBody>
      </p:sp>
      <p:sp>
        <p:nvSpPr>
          <p:cNvPr id="3" name="TextBox 2"/>
          <p:cNvSpPr txBox="1"/>
          <p:nvPr/>
        </p:nvSpPr>
        <p:spPr>
          <a:xfrm>
            <a:off x="235177" y="1635462"/>
            <a:ext cx="8819163" cy="646331"/>
          </a:xfrm>
          <a:prstGeom prst="rect">
            <a:avLst/>
          </a:prstGeom>
          <a:noFill/>
        </p:spPr>
        <p:txBody>
          <a:bodyPr wrap="square" rtlCol="0">
            <a:spAutoFit/>
          </a:bodyPr>
          <a:lstStyle/>
          <a:p>
            <a:endParaRPr lang="en-CA" dirty="0"/>
          </a:p>
          <a:p>
            <a:r>
              <a:rPr lang="en-CA" dirty="0" smtClean="0">
                <a:solidFill>
                  <a:srgbClr val="660066"/>
                </a:solidFill>
              </a:rPr>
              <a:t>Determinism: </a:t>
            </a:r>
            <a:r>
              <a:rPr lang="en-CA" dirty="0" smtClean="0"/>
              <a:t>Newton, (1643-1727), Laplace </a:t>
            </a:r>
            <a:r>
              <a:rPr lang="en-CA" dirty="0"/>
              <a:t>(1749-1827</a:t>
            </a:r>
            <a:r>
              <a:rPr lang="en-CA" dirty="0" smtClean="0"/>
              <a:t>)</a:t>
            </a:r>
          </a:p>
        </p:txBody>
      </p:sp>
      <p:sp>
        <p:nvSpPr>
          <p:cNvPr id="7" name="TextBox 6"/>
          <p:cNvSpPr txBox="1"/>
          <p:nvPr/>
        </p:nvSpPr>
        <p:spPr>
          <a:xfrm>
            <a:off x="235183" y="2303068"/>
            <a:ext cx="8019454" cy="646331"/>
          </a:xfrm>
          <a:prstGeom prst="rect">
            <a:avLst/>
          </a:prstGeom>
          <a:noFill/>
        </p:spPr>
        <p:txBody>
          <a:bodyPr wrap="square" rtlCol="0">
            <a:spAutoFit/>
          </a:bodyPr>
          <a:lstStyle/>
          <a:p>
            <a:r>
              <a:rPr lang="en-CA" dirty="0">
                <a:solidFill>
                  <a:srgbClr val="660066"/>
                </a:solidFill>
              </a:rPr>
              <a:t>Chance:  </a:t>
            </a:r>
            <a:r>
              <a:rPr lang="en-CA" dirty="0">
                <a:solidFill>
                  <a:srgbClr val="0000FF"/>
                </a:solidFill>
              </a:rPr>
              <a:t>Ignorance, subjective</a:t>
            </a:r>
          </a:p>
          <a:p>
            <a:r>
              <a:rPr lang="en-CA" dirty="0"/>
              <a:t> 	</a:t>
            </a:r>
            <a:r>
              <a:rPr lang="en-CA" dirty="0" smtClean="0"/>
              <a:t>“</a:t>
            </a:r>
            <a:r>
              <a:rPr lang="en-CA" b="1" dirty="0" smtClean="0"/>
              <a:t>Le </a:t>
            </a:r>
            <a:r>
              <a:rPr lang="en-CA" b="1" dirty="0" err="1"/>
              <a:t>hasard</a:t>
            </a:r>
            <a:r>
              <a:rPr lang="en-CA" b="1" dirty="0"/>
              <a:t> </a:t>
            </a:r>
            <a:r>
              <a:rPr lang="en-CA" b="1" dirty="0" err="1"/>
              <a:t>n'est</a:t>
            </a:r>
            <a:r>
              <a:rPr lang="en-CA" b="1" dirty="0"/>
              <a:t> </a:t>
            </a:r>
            <a:r>
              <a:rPr lang="en-CA" b="1" dirty="0" err="1" smtClean="0"/>
              <a:t>rien</a:t>
            </a:r>
            <a:r>
              <a:rPr lang="mr-IN" b="1" dirty="0" smtClean="0"/>
              <a:t>…</a:t>
            </a:r>
            <a:r>
              <a:rPr lang="en-US" b="1" dirty="0" smtClean="0"/>
              <a:t>”,</a:t>
            </a:r>
            <a:r>
              <a:rPr lang="en-CA" b="1" dirty="0" smtClean="0"/>
              <a:t> </a:t>
            </a:r>
            <a:r>
              <a:rPr lang="en-CA" dirty="0" smtClean="0"/>
              <a:t>“</a:t>
            </a:r>
            <a:r>
              <a:rPr lang="en-CA" dirty="0"/>
              <a:t>Chance is nothing” </a:t>
            </a:r>
            <a:r>
              <a:rPr lang="en-US" dirty="0"/>
              <a:t>Voltaire: </a:t>
            </a:r>
            <a:r>
              <a:rPr lang="en-CA" dirty="0"/>
              <a:t>(1694-1778)</a:t>
            </a:r>
            <a:r>
              <a:rPr lang="en-CA" dirty="0" smtClean="0"/>
              <a:t>.</a:t>
            </a:r>
            <a:endParaRPr lang="en-CA" dirty="0">
              <a:solidFill>
                <a:srgbClr val="FF0000"/>
              </a:solidFill>
            </a:endParaRPr>
          </a:p>
        </p:txBody>
      </p:sp>
      <p:sp>
        <p:nvSpPr>
          <p:cNvPr id="8" name="TextBox 7"/>
          <p:cNvSpPr txBox="1"/>
          <p:nvPr/>
        </p:nvSpPr>
        <p:spPr>
          <a:xfrm>
            <a:off x="235177" y="2933716"/>
            <a:ext cx="6232069" cy="646331"/>
          </a:xfrm>
          <a:prstGeom prst="rect">
            <a:avLst/>
          </a:prstGeom>
          <a:noFill/>
        </p:spPr>
        <p:txBody>
          <a:bodyPr wrap="none" rtlCol="0">
            <a:spAutoFit/>
          </a:bodyPr>
          <a:lstStyle/>
          <a:p>
            <a:r>
              <a:rPr lang="en-CA" dirty="0">
                <a:solidFill>
                  <a:srgbClr val="660066"/>
                </a:solidFill>
              </a:rPr>
              <a:t>Chance: </a:t>
            </a:r>
            <a:r>
              <a:rPr lang="en-CA" dirty="0">
                <a:solidFill>
                  <a:srgbClr val="0000FF"/>
                </a:solidFill>
              </a:rPr>
              <a:t>Irrelevance of the details</a:t>
            </a:r>
          </a:p>
          <a:p>
            <a:r>
              <a:rPr lang="en-CA" dirty="0"/>
              <a:t>	</a:t>
            </a:r>
            <a:r>
              <a:rPr lang="en-CA" dirty="0" smtClean="0"/>
              <a:t>Statistical Physics</a:t>
            </a:r>
            <a:r>
              <a:rPr lang="en-CA" dirty="0"/>
              <a:t>	(Maxwell, Gibbs, </a:t>
            </a:r>
            <a:r>
              <a:rPr lang="en-CA" dirty="0" err="1"/>
              <a:t>Boltzman</a:t>
            </a:r>
            <a:r>
              <a:rPr lang="en-CA" dirty="0"/>
              <a:t>, 1870-1900</a:t>
            </a:r>
            <a:r>
              <a:rPr lang="en-CA" dirty="0" smtClean="0"/>
              <a:t>).</a:t>
            </a:r>
            <a:endParaRPr lang="en-CA" dirty="0"/>
          </a:p>
        </p:txBody>
      </p:sp>
      <p:sp>
        <p:nvSpPr>
          <p:cNvPr id="4" name="TextBox 3"/>
          <p:cNvSpPr txBox="1"/>
          <p:nvPr/>
        </p:nvSpPr>
        <p:spPr>
          <a:xfrm>
            <a:off x="235183" y="4774267"/>
            <a:ext cx="8853029" cy="646331"/>
          </a:xfrm>
          <a:prstGeom prst="rect">
            <a:avLst/>
          </a:prstGeom>
          <a:noFill/>
        </p:spPr>
        <p:txBody>
          <a:bodyPr wrap="square" rtlCol="0">
            <a:spAutoFit/>
          </a:bodyPr>
          <a:lstStyle/>
          <a:p>
            <a:r>
              <a:rPr lang="en-US" dirty="0" smtClean="0">
                <a:solidFill>
                  <a:srgbClr val="660066"/>
                </a:solidFill>
              </a:rPr>
              <a:t>Determinism: </a:t>
            </a:r>
            <a:r>
              <a:rPr lang="en-US" dirty="0" smtClean="0"/>
              <a:t>Random-like </a:t>
            </a:r>
            <a:r>
              <a:rPr lang="en-US" dirty="0" smtClean="0">
                <a:solidFill>
                  <a:srgbClr val="FF0000"/>
                </a:solidFill>
              </a:rPr>
              <a:t>Deterministic Chaos</a:t>
            </a:r>
            <a:r>
              <a:rPr lang="en-US" dirty="0" smtClean="0"/>
              <a:t> systems with few degrees of freedom 	(Lorenz 1963).</a:t>
            </a:r>
            <a:endParaRPr lang="en-US" dirty="0"/>
          </a:p>
        </p:txBody>
      </p:sp>
      <p:grpSp>
        <p:nvGrpSpPr>
          <p:cNvPr id="6" name="Group 5"/>
          <p:cNvGrpSpPr/>
          <p:nvPr/>
        </p:nvGrpSpPr>
        <p:grpSpPr>
          <a:xfrm>
            <a:off x="235183" y="3657616"/>
            <a:ext cx="7993632" cy="1016778"/>
            <a:chOff x="235183" y="3657616"/>
            <a:chExt cx="7993632" cy="1016778"/>
          </a:xfrm>
        </p:grpSpPr>
        <p:sp>
          <p:nvSpPr>
            <p:cNvPr id="9" name="TextBox 8"/>
            <p:cNvSpPr txBox="1"/>
            <p:nvPr/>
          </p:nvSpPr>
          <p:spPr>
            <a:xfrm>
              <a:off x="235183" y="3657616"/>
              <a:ext cx="7993632" cy="369332"/>
            </a:xfrm>
            <a:prstGeom prst="rect">
              <a:avLst/>
            </a:prstGeom>
            <a:noFill/>
          </p:spPr>
          <p:txBody>
            <a:bodyPr wrap="none" rtlCol="0">
              <a:spAutoFit/>
            </a:bodyPr>
            <a:lstStyle/>
            <a:p>
              <a:r>
                <a:rPr lang="en-CA" dirty="0">
                  <a:solidFill>
                    <a:srgbClr val="660066"/>
                  </a:solidFill>
                </a:rPr>
                <a:t>Chance:</a:t>
              </a:r>
              <a:r>
                <a:rPr lang="en-CA" dirty="0"/>
                <a:t> </a:t>
              </a:r>
              <a:r>
                <a:rPr lang="en-CA" dirty="0" smtClean="0">
                  <a:solidFill>
                    <a:srgbClr val="0000FF"/>
                  </a:solidFill>
                </a:rPr>
                <a:t>Objective chance, </a:t>
              </a:r>
              <a:r>
                <a:rPr lang="en-CA" dirty="0" smtClean="0">
                  <a:solidFill>
                    <a:srgbClr val="FF0000"/>
                  </a:solidFill>
                </a:rPr>
                <a:t>Stochastic Chaos </a:t>
              </a:r>
              <a:r>
                <a:rPr lang="en-US" dirty="0" smtClean="0"/>
                <a:t>systems </a:t>
              </a:r>
              <a:r>
                <a:rPr lang="en-US" dirty="0"/>
                <a:t>with </a:t>
              </a:r>
              <a:r>
                <a:rPr lang="en-US" dirty="0" smtClean="0"/>
                <a:t>many degrees </a:t>
              </a:r>
              <a:r>
                <a:rPr lang="en-US" dirty="0"/>
                <a:t>of </a:t>
              </a:r>
              <a:r>
                <a:rPr lang="en-US" dirty="0" smtClean="0"/>
                <a:t>freedom</a:t>
              </a:r>
            </a:p>
          </p:txBody>
        </p:sp>
        <p:sp>
          <p:nvSpPr>
            <p:cNvPr id="5" name="TextBox 4"/>
            <p:cNvSpPr txBox="1"/>
            <p:nvPr/>
          </p:nvSpPr>
          <p:spPr>
            <a:xfrm>
              <a:off x="728120" y="4089618"/>
              <a:ext cx="6178194" cy="584776"/>
            </a:xfrm>
            <a:prstGeom prst="rect">
              <a:avLst/>
            </a:prstGeom>
            <a:noFill/>
          </p:spPr>
          <p:txBody>
            <a:bodyPr wrap="none" rtlCol="0">
              <a:spAutoFit/>
            </a:bodyPr>
            <a:lstStyle/>
            <a:p>
              <a:r>
                <a:rPr lang="en-CA" sz="1600" dirty="0">
                  <a:solidFill>
                    <a:srgbClr val="660066"/>
                  </a:solidFill>
                </a:rPr>
                <a:t>Quantum Mechanics</a:t>
              </a:r>
              <a:r>
                <a:rPr lang="en-CA" sz="1600" dirty="0">
                  <a:solidFill>
                    <a:srgbClr val="008000"/>
                  </a:solidFill>
                </a:rPr>
                <a:t>: Born interpretation of the wave function (1926)</a:t>
              </a:r>
            </a:p>
            <a:p>
              <a:r>
                <a:rPr lang="en-CA" sz="1600" dirty="0" smtClean="0">
                  <a:solidFill>
                    <a:srgbClr val="660066"/>
                  </a:solidFill>
                </a:rPr>
                <a:t>Mathematics</a:t>
              </a:r>
              <a:r>
                <a:rPr lang="en-CA" sz="1600" dirty="0">
                  <a:solidFill>
                    <a:srgbClr val="660066"/>
                  </a:solidFill>
                </a:rPr>
                <a:t>: </a:t>
              </a:r>
              <a:r>
                <a:rPr lang="en-CA" sz="1600" dirty="0">
                  <a:solidFill>
                    <a:srgbClr val="008000"/>
                  </a:solidFill>
                </a:rPr>
                <a:t>Kolmogorov’s </a:t>
              </a:r>
              <a:r>
                <a:rPr lang="en-CA" sz="1600" dirty="0" err="1">
                  <a:solidFill>
                    <a:srgbClr val="008000"/>
                  </a:solidFill>
                </a:rPr>
                <a:t>axiomatization</a:t>
              </a:r>
              <a:r>
                <a:rPr lang="en-CA" sz="1600" dirty="0">
                  <a:solidFill>
                    <a:srgbClr val="008000"/>
                  </a:solidFill>
                </a:rPr>
                <a:t> of probability theory (1933)</a:t>
              </a:r>
              <a:r>
                <a:rPr lang="en-CA" sz="1600" dirty="0" smtClean="0">
                  <a:solidFill>
                    <a:srgbClr val="008000"/>
                  </a:solidFill>
                </a:rPr>
                <a:t>.</a:t>
              </a:r>
              <a:endParaRPr lang="en-US" sz="1600" dirty="0">
                <a:solidFill>
                  <a:srgbClr val="008000"/>
                </a:solidFill>
              </a:endParaRPr>
            </a:p>
          </p:txBody>
        </p:sp>
      </p:grpSp>
    </p:spTree>
    <p:extLst>
      <p:ext uri="{BB962C8B-B14F-4D97-AF65-F5344CB8AC3E}">
        <p14:creationId xmlns:p14="http://schemas.microsoft.com/office/powerpoint/2010/main" val="49384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3|6.7|1|1.9|2"/>
</p:tagLst>
</file>

<file path=ppt/tags/tag2.xml><?xml version="1.0" encoding="utf-8"?>
<p:tagLst xmlns:a="http://schemas.openxmlformats.org/drawingml/2006/main" xmlns:r="http://schemas.openxmlformats.org/officeDocument/2006/relationships" xmlns:p="http://schemas.openxmlformats.org/presentationml/2006/main">
  <p:tag name="TIMING" val="|29.9|29.4|10.3"/>
</p:tagLst>
</file>

<file path=ppt/tags/tag3.xml><?xml version="1.0" encoding="utf-8"?>
<p:tagLst xmlns:a="http://schemas.openxmlformats.org/drawingml/2006/main" xmlns:r="http://schemas.openxmlformats.org/officeDocument/2006/relationships" xmlns:p="http://schemas.openxmlformats.org/presentationml/2006/main">
  <p:tag name="TIMING" val="|32.3|2.5|21.9|0.6"/>
</p:tagLst>
</file>

<file path=ppt/tags/tag4.xml><?xml version="1.0" encoding="utf-8"?>
<p:tagLst xmlns:a="http://schemas.openxmlformats.org/drawingml/2006/main" xmlns:r="http://schemas.openxmlformats.org/officeDocument/2006/relationships" xmlns:p="http://schemas.openxmlformats.org/presentationml/2006/main">
  <p:tag name="TIMING" val="|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20108</TotalTime>
  <Words>3427</Words>
  <Application>Microsoft Macintosh PowerPoint</Application>
  <PresentationFormat>On-screen Show (4:3)</PresentationFormat>
  <Paragraphs>876</Paragraphs>
  <Slides>43</Slides>
  <Notes>23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Office Theme</vt:lpstr>
      <vt:lpstr>Equation</vt:lpstr>
      <vt:lpstr>Microsoft Word 97 - 2004 Document</vt:lpstr>
      <vt:lpstr>PowerPoint Presentation</vt:lpstr>
      <vt:lpstr>PowerPoint Presentation</vt:lpstr>
      <vt:lpstr>PowerPoint Presentation</vt:lpstr>
      <vt:lpstr>PowerPoint Presentation</vt:lpstr>
      <vt:lpstr>PowerPoint Presentation</vt:lpstr>
      <vt:lpstr>PowerPoint Presentation</vt:lpstr>
      <vt:lpstr>How to understand this mind-boggling variability?  (1)</vt:lpstr>
      <vt:lpstr>PowerPoint Presentation</vt:lpstr>
      <vt:lpstr>Cosmos versus Chaos through the ages  </vt:lpstr>
      <vt:lpstr>The pressure tendency at central grid point</vt:lpstr>
      <vt:lpstr>Two revolutions: unity lost</vt:lpstr>
      <vt:lpstr>The neglected strand of atmospheric science: Pioneers of turbulence</vt:lpstr>
      <vt:lpstr>Laws of Atmospheric Turbulence</vt:lpstr>
      <vt:lpstr>How to understand this mind-boggling variability? (2)</vt:lpstr>
      <vt:lpstr>PowerPoint Presentation</vt:lpstr>
      <vt:lpstr>The hierarchy continues</vt:lpstr>
      <vt:lpstr>What about the “details”?</vt:lpstr>
      <vt:lpstr>The details and scale: the  Scalebound view</vt:lpstr>
      <vt:lpstr>PowerPoint Presentation</vt:lpstr>
      <vt:lpstr>PowerPoint Presentation</vt:lpstr>
      <vt:lpstr>PowerPoint Presentation</vt:lpstr>
      <vt:lpstr>Classifying dynamical regimes: Scale Invariance</vt:lpstr>
      <vt:lpstr>PowerPoint Presentation</vt:lpstr>
      <vt:lpstr>PowerPoint Presentation</vt:lpstr>
      <vt:lpstr>PowerPoint Presentation</vt:lpstr>
      <vt:lpstr>PowerPoint Presentation</vt:lpstr>
      <vt:lpstr>Multifractal processes</vt:lpstr>
      <vt:lpstr>PowerPoint Presentation</vt:lpstr>
      <vt:lpstr>PowerPoint Presentation</vt:lpstr>
      <vt:lpstr>PowerPoint Presentation</vt:lpstr>
      <vt:lpstr>How big is a cloud?</vt:lpstr>
      <vt:lpstr>PowerPoint Presentation</vt:lpstr>
      <vt:lpstr>PowerPoint Presentation</vt:lpstr>
      <vt:lpstr>PowerPoint Presentation</vt:lpstr>
      <vt:lpstr>Predictions and projections should be based on real world climates</vt:lpstr>
      <vt:lpstr>Using scaling for macroweather (long range) forecasts</vt:lpstr>
      <vt:lpstr>PowerPoint Presentation</vt:lpstr>
      <vt:lpstr>PowerPoint Presentation</vt:lpstr>
      <vt:lpstr>Using scaling for climate projections</vt:lpstr>
      <vt:lpstr>PowerPoint Presentation</vt:lpstr>
      <vt:lpstr>PowerPoint Presentation</vt:lpstr>
      <vt:lpstr>PowerPoint Presentation</vt:lpstr>
      <vt:lpstr>PowerPoint Presentation</vt:lpstr>
    </vt:vector>
  </TitlesOfParts>
  <Company>McGill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Climate?</dc:title>
  <dc:creator>Lovejoy</dc:creator>
  <cp:lastModifiedBy>Lovejoy</cp:lastModifiedBy>
  <cp:revision>337</cp:revision>
  <dcterms:created xsi:type="dcterms:W3CDTF">2018-11-08T03:50:31Z</dcterms:created>
  <dcterms:modified xsi:type="dcterms:W3CDTF">2019-05-13T13:51:33Z</dcterms:modified>
</cp:coreProperties>
</file>