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9" r:id="rId1"/>
  </p:sldMasterIdLst>
  <p:notesMasterIdLst>
    <p:notesMasterId r:id="rId18"/>
  </p:notesMasterIdLst>
  <p:sldIdLst>
    <p:sldId id="460" r:id="rId2"/>
    <p:sldId id="459" r:id="rId3"/>
    <p:sldId id="421" r:id="rId4"/>
    <p:sldId id="458" r:id="rId5"/>
    <p:sldId id="424" r:id="rId6"/>
    <p:sldId id="423" r:id="rId7"/>
    <p:sldId id="420" r:id="rId8"/>
    <p:sldId id="445" r:id="rId9"/>
    <p:sldId id="461" r:id="rId10"/>
    <p:sldId id="446" r:id="rId11"/>
    <p:sldId id="462" r:id="rId12"/>
    <p:sldId id="447" r:id="rId13"/>
    <p:sldId id="448" r:id="rId14"/>
    <p:sldId id="451" r:id="rId15"/>
    <p:sldId id="449" r:id="rId16"/>
    <p:sldId id="457" r:id="rId17"/>
  </p:sldIdLst>
  <p:sldSz cx="9144000" cy="6858000" type="screen4x3"/>
  <p:notesSz cx="6858000" cy="90805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B21AF"/>
    <a:srgbClr val="3025C1"/>
    <a:srgbClr val="000000"/>
    <a:srgbClr val="CC99FF"/>
    <a:srgbClr val="F0411E"/>
    <a:srgbClr val="FFFF99"/>
    <a:srgbClr val="00CCFF"/>
    <a:srgbClr val="9FFFCA"/>
    <a:srgbClr val="69FFAD"/>
    <a:srgbClr val="ABDB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016" autoAdjust="0"/>
    <p:restoredTop sz="94660"/>
  </p:normalViewPr>
  <p:slideViewPr>
    <p:cSldViewPr>
      <p:cViewPr varScale="1">
        <p:scale>
          <a:sx n="69" d="100"/>
          <a:sy n="69" d="100"/>
        </p:scale>
        <p:origin x="-147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Relationship Id="rId5" Type="http://schemas.openxmlformats.org/officeDocument/2006/relationships/image" Target="../media/image22.wmf"/><Relationship Id="rId4" Type="http://schemas.openxmlformats.org/officeDocument/2006/relationships/image" Target="../media/image21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24.wmf"/><Relationship Id="rId1" Type="http://schemas.openxmlformats.org/officeDocument/2006/relationships/image" Target="../media/image23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image" Target="../media/image26.wmf"/><Relationship Id="rId1" Type="http://schemas.openxmlformats.org/officeDocument/2006/relationships/image" Target="../media/image25.wmf"/><Relationship Id="rId5" Type="http://schemas.openxmlformats.org/officeDocument/2006/relationships/image" Target="../media/image29.wmf"/><Relationship Id="rId4" Type="http://schemas.openxmlformats.org/officeDocument/2006/relationships/image" Target="../media/image28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31.wmf"/><Relationship Id="rId1" Type="http://schemas.openxmlformats.org/officeDocument/2006/relationships/image" Target="../media/image30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34.wmf"/><Relationship Id="rId2" Type="http://schemas.openxmlformats.org/officeDocument/2006/relationships/image" Target="../media/image33.wmf"/><Relationship Id="rId1" Type="http://schemas.openxmlformats.org/officeDocument/2006/relationships/image" Target="../media/image32.wmf"/><Relationship Id="rId4" Type="http://schemas.openxmlformats.org/officeDocument/2006/relationships/image" Target="../media/image35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37.wmf"/><Relationship Id="rId1" Type="http://schemas.openxmlformats.org/officeDocument/2006/relationships/image" Target="../media/image3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40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40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244965-8943-43FE-A1C1-FB35140F4757}" type="datetimeFigureOut">
              <a:rPr lang="en-US" smtClean="0"/>
              <a:pPr/>
              <a:t>4/20/2013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58875" y="681038"/>
            <a:ext cx="4540250" cy="3405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13238"/>
            <a:ext cx="5486400" cy="4086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24888"/>
            <a:ext cx="2971800" cy="4540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24888"/>
            <a:ext cx="2971800" cy="4540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595040-CF76-4C96-8DCD-75B58F8FA09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08174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0463" y="688975"/>
            <a:ext cx="4537075" cy="34036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638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12404"/>
            <a:ext cx="5486400" cy="4086939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D0C03D-9760-446E-B80F-AB5C3E1C7AB4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D0C03D-9760-446E-B80F-AB5C3E1C7AB4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D0C03D-9760-446E-B80F-AB5C3E1C7AB4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D0C03D-9760-446E-B80F-AB5C3E1C7AB4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595040-CF76-4C96-8DCD-75B58F8FA09E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1394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76400"/>
            <a:ext cx="7772400" cy="1828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71395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71396" name="Rectangle 4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7139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7139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2DA850CC-3BBA-41B8-A31D-C27DDB2A4EE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4CE69B-3E5B-47C5-929D-EFA1FA040CF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381000"/>
            <a:ext cx="2057400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01980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9F9848-A777-4A7B-86CD-6BB3FAC6CB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82296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4114800"/>
            <a:ext cx="82296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E4BFE94B-3DE3-478A-B1EA-0F32FA7DC4E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40386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40386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FE6E0E93-1EBC-47B1-B54F-AA1AE3F7354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16A3E439-FABE-40DA-8788-9239CC78071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1339E3-A6B2-4D60-B9BA-DFA60E8A6BB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B5CD41-6E00-486E-8EC4-2FB7CC04259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D10D41-25F7-40C8-8993-D10A1C466A2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E352D1-FFAF-4B93-A9B7-4541C8A7774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313022-8B15-483C-A0BE-171E51DC6FE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CAEB57-2CC3-4406-A089-6E7E9070BA4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002FEB-CF39-4349-942F-C660DEC580B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844477-7461-4993-BE14-5D07FED3489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03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810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703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7037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57037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57037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1pPr>
          </a:lstStyle>
          <a:p>
            <a:fld id="{07820FCE-F89C-4905-A3D6-6706D21D89B1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80" r:id="rId1"/>
    <p:sldLayoutId id="2147483881" r:id="rId2"/>
    <p:sldLayoutId id="2147483882" r:id="rId3"/>
    <p:sldLayoutId id="2147483883" r:id="rId4"/>
    <p:sldLayoutId id="2147483884" r:id="rId5"/>
    <p:sldLayoutId id="2147483885" r:id="rId6"/>
    <p:sldLayoutId id="2147483886" r:id="rId7"/>
    <p:sldLayoutId id="2147483887" r:id="rId8"/>
    <p:sldLayoutId id="2147483888" r:id="rId9"/>
    <p:sldLayoutId id="2147483889" r:id="rId10"/>
    <p:sldLayoutId id="2147483890" r:id="rId11"/>
    <p:sldLayoutId id="2147483891" r:id="rId12"/>
    <p:sldLayoutId id="2147483892" r:id="rId13"/>
    <p:sldLayoutId id="2147483893" r:id="rId14"/>
  </p:sldLayoutIdLst>
  <p:transition>
    <p:fade/>
  </p:transition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wmf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3" Type="http://schemas.openxmlformats.org/officeDocument/2006/relationships/oleObject" Target="../embeddings/oleObject8.bin"/><Relationship Id="rId7" Type="http://schemas.openxmlformats.org/officeDocument/2006/relationships/oleObject" Target="../embeddings/oleObject10.bin"/><Relationship Id="rId12" Type="http://schemas.openxmlformats.org/officeDocument/2006/relationships/image" Target="../media/image2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9.wmf"/><Relationship Id="rId11" Type="http://schemas.openxmlformats.org/officeDocument/2006/relationships/oleObject" Target="../embeddings/oleObject12.bin"/><Relationship Id="rId5" Type="http://schemas.openxmlformats.org/officeDocument/2006/relationships/oleObject" Target="../embeddings/oleObject9.bin"/><Relationship Id="rId10" Type="http://schemas.openxmlformats.org/officeDocument/2006/relationships/image" Target="../media/image21.wmf"/><Relationship Id="rId4" Type="http://schemas.openxmlformats.org/officeDocument/2006/relationships/image" Target="../media/image18.wmf"/><Relationship Id="rId9" Type="http://schemas.openxmlformats.org/officeDocument/2006/relationships/oleObject" Target="../embeddings/oleObject11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4.wmf"/><Relationship Id="rId5" Type="http://schemas.openxmlformats.org/officeDocument/2006/relationships/oleObject" Target="../embeddings/oleObject14.bin"/><Relationship Id="rId4" Type="http://schemas.openxmlformats.org/officeDocument/2006/relationships/image" Target="../media/image23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wmf"/><Relationship Id="rId3" Type="http://schemas.openxmlformats.org/officeDocument/2006/relationships/oleObject" Target="../embeddings/oleObject15.bin"/><Relationship Id="rId7" Type="http://schemas.openxmlformats.org/officeDocument/2006/relationships/oleObject" Target="../embeddings/oleObject17.bin"/><Relationship Id="rId12" Type="http://schemas.openxmlformats.org/officeDocument/2006/relationships/image" Target="../media/image29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26.wmf"/><Relationship Id="rId11" Type="http://schemas.openxmlformats.org/officeDocument/2006/relationships/oleObject" Target="../embeddings/oleObject19.bin"/><Relationship Id="rId5" Type="http://schemas.openxmlformats.org/officeDocument/2006/relationships/oleObject" Target="../embeddings/oleObject16.bin"/><Relationship Id="rId10" Type="http://schemas.openxmlformats.org/officeDocument/2006/relationships/image" Target="../media/image28.wmf"/><Relationship Id="rId4" Type="http://schemas.openxmlformats.org/officeDocument/2006/relationships/image" Target="../media/image25.wmf"/><Relationship Id="rId9" Type="http://schemas.openxmlformats.org/officeDocument/2006/relationships/oleObject" Target="../embeddings/oleObject18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31.wmf"/><Relationship Id="rId5" Type="http://schemas.openxmlformats.org/officeDocument/2006/relationships/oleObject" Target="../embeddings/oleObject21.bin"/><Relationship Id="rId4" Type="http://schemas.openxmlformats.org/officeDocument/2006/relationships/image" Target="../media/image30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wmf"/><Relationship Id="rId3" Type="http://schemas.openxmlformats.org/officeDocument/2006/relationships/oleObject" Target="../embeddings/oleObject22.bin"/><Relationship Id="rId7" Type="http://schemas.openxmlformats.org/officeDocument/2006/relationships/oleObject" Target="../embeddings/oleObject2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33.wmf"/><Relationship Id="rId5" Type="http://schemas.openxmlformats.org/officeDocument/2006/relationships/oleObject" Target="../embeddings/oleObject23.bin"/><Relationship Id="rId10" Type="http://schemas.openxmlformats.org/officeDocument/2006/relationships/image" Target="../media/image35.wmf"/><Relationship Id="rId4" Type="http://schemas.openxmlformats.org/officeDocument/2006/relationships/image" Target="../media/image32.wmf"/><Relationship Id="rId9" Type="http://schemas.openxmlformats.org/officeDocument/2006/relationships/oleObject" Target="../embeddings/oleObject25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37.wmf"/><Relationship Id="rId5" Type="http://schemas.openxmlformats.org/officeDocument/2006/relationships/oleObject" Target="../embeddings/oleObject27.bin"/><Relationship Id="rId4" Type="http://schemas.openxmlformats.org/officeDocument/2006/relationships/image" Target="../media/image36.wmf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7" Type="http://schemas.openxmlformats.org/officeDocument/2006/relationships/image" Target="../media/image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3.wmf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9.wmf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notesSlide" Target="../notesSlides/notesSlide4.xml"/><Relationship Id="rId7" Type="http://schemas.openxmlformats.org/officeDocument/2006/relationships/oleObject" Target="../embeddings/oleObject4.bin"/><Relationship Id="rId12" Type="http://schemas.openxmlformats.org/officeDocument/2006/relationships/image" Target="../media/image1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0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3.bin"/><Relationship Id="rId10" Type="http://schemas.openxmlformats.org/officeDocument/2006/relationships/image" Target="../media/image15.wmf"/><Relationship Id="rId4" Type="http://schemas.openxmlformats.org/officeDocument/2006/relationships/image" Target="../media/image13.jpeg"/><Relationship Id="rId9" Type="http://schemas.openxmlformats.org/officeDocument/2006/relationships/image" Target="../media/image14.w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7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16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02530" name="Picture 2" descr="http://t3.gstatic.com/images?q=tbn:ANd9GcTmtUEwG_JDvrubaYeOJTTDloH2Kzc9mmwR480KYv3w3BGyq4s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49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09600" y="1295400"/>
            <a:ext cx="7848600" cy="5410200"/>
          </a:xfrm>
        </p:spPr>
        <p:txBody>
          <a:bodyPr lIns="90000" tIns="46800" rIns="90000" bIns="46800" rtlCol="0">
            <a:normAutofit/>
          </a:bodyPr>
          <a:lstStyle/>
          <a:p>
            <a:pPr eaLnBrk="1" fontAlgn="auto" hangingPunct="1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Font typeface="Arial" pitchFamily="3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en-US" sz="2800" b="1" dirty="0" smtClean="0"/>
          </a:p>
          <a:p>
            <a:pPr eaLnBrk="1" fontAlgn="auto" hangingPunct="1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Font typeface="Arial" pitchFamily="3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en-US" i="1" dirty="0" smtClean="0"/>
          </a:p>
          <a:p>
            <a:pPr eaLnBrk="1" fontAlgn="auto" hangingPunct="1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Font typeface="Arial" pitchFamily="3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i="1" dirty="0" smtClean="0"/>
              <a:t>Adventures in </a:t>
            </a:r>
            <a:r>
              <a:rPr lang="en-US" i="1" dirty="0" err="1" smtClean="0"/>
              <a:t>Superspace</a:t>
            </a:r>
            <a:endParaRPr lang="en-US" i="1" dirty="0" smtClean="0"/>
          </a:p>
          <a:p>
            <a:pPr eaLnBrk="1" fontAlgn="auto" hangingPunct="1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Font typeface="Arial" pitchFamily="3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en-US" i="1" dirty="0" smtClean="0"/>
          </a:p>
          <a:p>
            <a:pPr fontAlgn="auto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McGill University, 2013</a:t>
            </a:r>
            <a:endParaRPr lang="en-US" i="1" u="sng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fontAlgn="auto" hangingPunct="1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Font typeface="Arial" pitchFamily="3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en-US" sz="2800" b="1" dirty="0" smtClean="0">
              <a:solidFill>
                <a:schemeClr val="accent1">
                  <a:lumMod val="20000"/>
                  <a:lumOff val="80000"/>
                </a:schemeClr>
              </a:solidFill>
              <a:effectLst/>
            </a:endParaRPr>
          </a:p>
          <a:p>
            <a:pPr eaLnBrk="1" fontAlgn="auto" hangingPunct="1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Font typeface="Arial" pitchFamily="3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en-US" sz="2800" b="1" dirty="0" smtClean="0">
              <a:solidFill>
                <a:schemeClr val="accent1">
                  <a:lumMod val="20000"/>
                  <a:lumOff val="80000"/>
                </a:schemeClr>
              </a:solidFill>
              <a:effectLst/>
            </a:endParaRPr>
          </a:p>
          <a:p>
            <a:pPr eaLnBrk="1" fontAlgn="auto" hangingPunct="1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Font typeface="Arial" pitchFamily="3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z="2800" dirty="0" err="1" smtClean="0">
                <a:effectLst/>
              </a:rPr>
              <a:t>Tirtho</a:t>
            </a:r>
            <a:r>
              <a:rPr lang="en-US" sz="2800" dirty="0" smtClean="0">
                <a:effectLst/>
              </a:rPr>
              <a:t> </a:t>
            </a:r>
            <a:r>
              <a:rPr lang="en-US" sz="2800" dirty="0" err="1" smtClean="0">
                <a:effectLst/>
              </a:rPr>
              <a:t>Biswas</a:t>
            </a:r>
            <a:endParaRPr lang="en-US" sz="2800" dirty="0" smtClean="0">
              <a:effectLst/>
            </a:endParaRPr>
          </a:p>
          <a:p>
            <a:pPr eaLnBrk="1" fontAlgn="auto" hangingPunct="1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Font typeface="Arial" pitchFamily="3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en-US" sz="2400" dirty="0" smtClean="0">
              <a:solidFill>
                <a:schemeClr val="bg1"/>
              </a:solidFill>
              <a:effectLst/>
            </a:endParaRPr>
          </a:p>
          <a:p>
            <a:pPr eaLnBrk="1" fontAlgn="auto" hangingPunct="1">
              <a:lnSpc>
                <a:spcPct val="80000"/>
              </a:lnSpc>
              <a:spcBef>
                <a:spcPts val="450"/>
              </a:spcBef>
              <a:spcAft>
                <a:spcPts val="0"/>
              </a:spcAft>
              <a:buFont typeface="Arial" pitchFamily="3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en-US" sz="1800" dirty="0" smtClean="0">
              <a:solidFill>
                <a:schemeClr val="bg1"/>
              </a:solidFill>
              <a:effectLst/>
            </a:endParaRPr>
          </a:p>
          <a:p>
            <a:pPr eaLnBrk="1" fontAlgn="auto" hangingPunct="1">
              <a:lnSpc>
                <a:spcPct val="80000"/>
              </a:lnSpc>
              <a:spcBef>
                <a:spcPts val="450"/>
              </a:spcBef>
              <a:spcAft>
                <a:spcPts val="0"/>
              </a:spcAft>
              <a:buFont typeface="Arial" pitchFamily="3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en-US" sz="1800" dirty="0" smtClean="0">
              <a:solidFill>
                <a:schemeClr val="bg1"/>
              </a:solidFill>
              <a:effectLst/>
            </a:endParaRPr>
          </a:p>
          <a:p>
            <a:pPr eaLnBrk="1" fontAlgn="auto" hangingPunct="1">
              <a:lnSpc>
                <a:spcPct val="80000"/>
              </a:lnSpc>
              <a:spcBef>
                <a:spcPts val="450"/>
              </a:spcBef>
              <a:spcAft>
                <a:spcPts val="0"/>
              </a:spcAft>
              <a:buFont typeface="Arial" pitchFamily="3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en-US" sz="1800" dirty="0" smtClean="0">
              <a:solidFill>
                <a:schemeClr val="bg1"/>
              </a:solidFill>
              <a:effectLst/>
            </a:endParaRPr>
          </a:p>
          <a:p>
            <a:pPr eaLnBrk="1" fontAlgn="auto" hangingPunct="1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Font typeface="Arial" pitchFamily="3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en-US" sz="2800" dirty="0" smtClean="0">
              <a:solidFill>
                <a:schemeClr val="accent1">
                  <a:lumMod val="20000"/>
                  <a:lumOff val="80000"/>
                </a:schemeClr>
              </a:solidFill>
              <a:effectLst/>
            </a:endParaRPr>
          </a:p>
          <a:p>
            <a:pPr eaLnBrk="1" fontAlgn="auto" hangingPunct="1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Font typeface="Arial" pitchFamily="3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en-US" sz="2800" dirty="0" smtClean="0">
              <a:solidFill>
                <a:schemeClr val="accent1">
                  <a:lumMod val="20000"/>
                  <a:lumOff val="80000"/>
                </a:schemeClr>
              </a:solidFill>
              <a:effectLst/>
            </a:endParaRPr>
          </a:p>
          <a:p>
            <a:pPr algn="l" fontAlgn="auto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en-US" sz="1800" dirty="0" smtClean="0">
              <a:solidFill>
                <a:srgbClr val="00CC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304800"/>
            <a:ext cx="7772400" cy="1600200"/>
          </a:xfrm>
          <a:effectLst/>
        </p:spPr>
        <p:txBody>
          <a:bodyPr lIns="90000" tIns="46800" rIns="90000" bIns="46800" rtlCol="0">
            <a:noAutofit/>
          </a:bodyPr>
          <a:lstStyle/>
          <a:p>
            <a:pPr eaLnBrk="1" fontAlgn="auto" hangingPunct="1">
              <a:spcAft>
                <a:spcPts val="0"/>
              </a:spcAft>
              <a:buClr>
                <a:srgbClr val="FF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z="4000" dirty="0" smtClean="0">
                <a:solidFill>
                  <a:schemeClr val="tx1"/>
                </a:solidFill>
                <a:effectLst/>
              </a:rPr>
              <a:t>Towards Consistent Nonlocal Theories of Gravity</a:t>
            </a:r>
            <a:r>
              <a:rPr lang="en-US" sz="4000" u="sng" dirty="0" smtClean="0">
                <a:solidFill>
                  <a:schemeClr val="tx1"/>
                </a:solidFill>
                <a:effectLst/>
              </a:rPr>
              <a:t/>
            </a:r>
            <a:br>
              <a:rPr lang="en-US" sz="4000" u="sng" dirty="0" smtClean="0">
                <a:solidFill>
                  <a:schemeClr val="tx1"/>
                </a:solidFill>
                <a:effectLst/>
              </a:rPr>
            </a:br>
            <a:endParaRPr lang="en-US" sz="4000" u="sng" dirty="0" smtClean="0">
              <a:solidFill>
                <a:schemeClr val="tx1"/>
              </a:solidFill>
            </a:endParaRPr>
          </a:p>
        </p:txBody>
      </p:sp>
      <p:pic>
        <p:nvPicPr>
          <p:cNvPr id="6" name="Picture 5" descr="logomaroon.eps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051942" y="4876800"/>
            <a:ext cx="3040116" cy="99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36711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4572000"/>
          </a:xfrm>
        </p:spPr>
        <p:txBody>
          <a:bodyPr/>
          <a:lstStyle/>
          <a:p>
            <a:pPr>
              <a:buNone/>
            </a:pPr>
            <a:r>
              <a:rPr lang="en-US" sz="2800" b="1" dirty="0" smtClean="0">
                <a:solidFill>
                  <a:srgbClr val="7030A0"/>
                </a:solidFill>
              </a:rPr>
              <a:t>What about fluctuations around (A)</a:t>
            </a:r>
            <a:r>
              <a:rPr lang="en-US" sz="2800" b="1" dirty="0" err="1" smtClean="0">
                <a:solidFill>
                  <a:srgbClr val="7030A0"/>
                </a:solidFill>
              </a:rPr>
              <a:t>dS</a:t>
            </a:r>
            <a:r>
              <a:rPr lang="en-US" sz="2800" b="1" dirty="0">
                <a:solidFill>
                  <a:srgbClr val="7030A0"/>
                </a:solidFill>
              </a:rPr>
              <a:t>?</a:t>
            </a:r>
            <a:endParaRPr lang="en-US" sz="2800" b="1" dirty="0" smtClean="0">
              <a:solidFill>
                <a:srgbClr val="7030A0"/>
              </a:solidFill>
            </a:endParaRPr>
          </a:p>
          <a:p>
            <a:pPr>
              <a:buClrTx/>
              <a:buFont typeface="Wingdings" pitchFamily="2" charset="2"/>
              <a:buChar char="Ø"/>
            </a:pPr>
            <a:r>
              <a:rPr lang="en-US" sz="2200" dirty="0" smtClean="0">
                <a:solidFill>
                  <a:srgbClr val="3025C1"/>
                </a:solidFill>
              </a:rPr>
              <a:t>If we have more than 3 operators, they don’t contribute because </a:t>
            </a:r>
          </a:p>
          <a:p>
            <a:pPr>
              <a:buClrTx/>
              <a:buFont typeface="Wingdings" pitchFamily="2" charset="2"/>
              <a:buChar char="Ø"/>
            </a:pPr>
            <a:endParaRPr lang="en-US" sz="2200" dirty="0">
              <a:solidFill>
                <a:srgbClr val="3025C1"/>
              </a:solidFill>
              <a:effectLst/>
            </a:endParaRPr>
          </a:p>
          <a:p>
            <a:pPr>
              <a:buClrTx/>
              <a:buFont typeface="Wingdings" pitchFamily="2" charset="2"/>
              <a:buChar char="Ø"/>
            </a:pPr>
            <a:endParaRPr lang="en-US" sz="2200" dirty="0" smtClean="0">
              <a:solidFill>
                <a:srgbClr val="3025C1"/>
              </a:solidFill>
              <a:effectLst/>
            </a:endParaRPr>
          </a:p>
          <a:p>
            <a:pPr>
              <a:buClrTx/>
              <a:buFont typeface="Wingdings" pitchFamily="2" charset="2"/>
              <a:buChar char="Ø"/>
            </a:pPr>
            <a:r>
              <a:rPr lang="en-US" sz="2200" dirty="0" smtClean="0">
                <a:solidFill>
                  <a:srgbClr val="3025C1"/>
                </a:solidFill>
                <a:effectLst/>
              </a:rPr>
              <a:t>By repeated integration by parts the relevant part becomes</a:t>
            </a:r>
          </a:p>
          <a:p>
            <a:pPr>
              <a:buClrTx/>
              <a:buFont typeface="Wingdings" pitchFamily="2" charset="2"/>
              <a:buChar char="Ø"/>
            </a:pPr>
            <a:endParaRPr lang="en-US" sz="2200" dirty="0">
              <a:solidFill>
                <a:srgbClr val="3025C1"/>
              </a:solidFill>
              <a:effectLst/>
            </a:endParaRPr>
          </a:p>
          <a:p>
            <a:pPr>
              <a:buClrTx/>
              <a:buFont typeface="Wingdings" pitchFamily="2" charset="2"/>
              <a:buChar char="Ø"/>
            </a:pPr>
            <a:endParaRPr lang="en-US" sz="2200" dirty="0" smtClean="0">
              <a:solidFill>
                <a:srgbClr val="3025C1"/>
              </a:solidFill>
              <a:effectLst/>
            </a:endParaRPr>
          </a:p>
          <a:p>
            <a:pPr>
              <a:buClrTx/>
              <a:buFont typeface="Wingdings" pitchFamily="2" charset="2"/>
              <a:buChar char="Ø"/>
            </a:pPr>
            <a:r>
              <a:rPr lang="en-US" sz="2200" dirty="0" smtClean="0">
                <a:solidFill>
                  <a:srgbClr val="3025C1"/>
                </a:solidFill>
                <a:effectLst/>
              </a:rPr>
              <a:t>Since </a:t>
            </a:r>
            <a:r>
              <a:rPr lang="en-US" sz="2200" dirty="0" smtClean="0">
                <a:solidFill>
                  <a:srgbClr val="3025C1"/>
                </a:solidFill>
                <a:effectLst/>
              </a:rPr>
              <a:t>P</a:t>
            </a:r>
            <a:r>
              <a:rPr lang="en-US" sz="2200" baseline="-25000" dirty="0" smtClean="0">
                <a:solidFill>
                  <a:srgbClr val="3025C1"/>
                </a:solidFill>
                <a:effectLst/>
              </a:rPr>
              <a:t>3</a:t>
            </a:r>
            <a:r>
              <a:rPr lang="en-US" sz="2200" dirty="0" smtClean="0">
                <a:solidFill>
                  <a:srgbClr val="3025C1"/>
                </a:solidFill>
                <a:effectLst/>
              </a:rPr>
              <a:t> </a:t>
            </a:r>
            <a:r>
              <a:rPr lang="en-US" sz="2200" dirty="0" smtClean="0">
                <a:solidFill>
                  <a:srgbClr val="3025C1"/>
                </a:solidFill>
                <a:effectLst/>
              </a:rPr>
              <a:t>takes the background values up to O(h</a:t>
            </a:r>
            <a:r>
              <a:rPr lang="en-US" sz="2200" baseline="30000" dirty="0" smtClean="0">
                <a:solidFill>
                  <a:srgbClr val="3025C1"/>
                </a:solidFill>
                <a:effectLst/>
              </a:rPr>
              <a:t>2</a:t>
            </a:r>
            <a:r>
              <a:rPr lang="en-US" sz="2200" dirty="0" smtClean="0">
                <a:solidFill>
                  <a:srgbClr val="3025C1"/>
                </a:solidFill>
                <a:effectLst/>
              </a:rPr>
              <a:t>) we have</a:t>
            </a:r>
          </a:p>
          <a:p>
            <a:pPr>
              <a:buClrTx/>
              <a:buFont typeface="Wingdings" pitchFamily="2" charset="2"/>
              <a:buChar char="Ø"/>
            </a:pPr>
            <a:endParaRPr lang="en-US" sz="1400" dirty="0" smtClean="0">
              <a:solidFill>
                <a:srgbClr val="000000"/>
              </a:solidFill>
              <a:effectLst/>
            </a:endParaRPr>
          </a:p>
          <a:p>
            <a:pPr>
              <a:buClrTx/>
              <a:buNone/>
            </a:pPr>
            <a:endParaRPr lang="en-US" sz="2200" dirty="0" smtClean="0">
              <a:solidFill>
                <a:srgbClr val="3025C1"/>
              </a:solidFill>
            </a:endParaRPr>
          </a:p>
          <a:p>
            <a:pPr>
              <a:buClrTx/>
              <a:buFont typeface="Wingdings" pitchFamily="2" charset="2"/>
              <a:buChar char="Ø"/>
            </a:pPr>
            <a:r>
              <a:rPr lang="en-US" sz="2200" dirty="0" smtClean="0">
                <a:solidFill>
                  <a:srgbClr val="3025C1"/>
                </a:solidFill>
              </a:rPr>
              <a:t>There are 14 terms involving Ricci scalar, </a:t>
            </a:r>
            <a:r>
              <a:rPr lang="en-US" sz="2200" dirty="0" err="1" smtClean="0">
                <a:solidFill>
                  <a:srgbClr val="3025C1"/>
                </a:solidFill>
              </a:rPr>
              <a:t>Weyl</a:t>
            </a:r>
            <a:r>
              <a:rPr lang="en-US" sz="2200" dirty="0" smtClean="0">
                <a:solidFill>
                  <a:srgbClr val="3025C1"/>
                </a:solidFill>
              </a:rPr>
              <a:t> and S-tensor symmetric and traceless)</a:t>
            </a:r>
          </a:p>
          <a:p>
            <a:pPr>
              <a:buClrTx/>
              <a:buFont typeface="Wingdings" pitchFamily="2" charset="2"/>
              <a:buChar char="Ø"/>
            </a:pPr>
            <a:r>
              <a:rPr lang="en-US" sz="2200" dirty="0" smtClean="0">
                <a:solidFill>
                  <a:srgbClr val="3025C1"/>
                </a:solidFill>
              </a:rPr>
              <a:t>Covariant derivative commutations rise &amp; Bianchi identities</a:t>
            </a:r>
          </a:p>
          <a:p>
            <a:pPr>
              <a:buClrTx/>
              <a:buFont typeface="Wingdings" pitchFamily="2" charset="2"/>
              <a:buChar char="Ø"/>
            </a:pPr>
            <a:endParaRPr lang="en-US" sz="2200" dirty="0" smtClean="0">
              <a:solidFill>
                <a:srgbClr val="3025C1"/>
              </a:solidFill>
            </a:endParaRPr>
          </a:p>
          <a:p>
            <a:pPr>
              <a:buClrTx/>
              <a:buNone/>
            </a:pPr>
            <a:endParaRPr lang="en-US" sz="2200" dirty="0" smtClean="0">
              <a:solidFill>
                <a:srgbClr val="3025C1"/>
              </a:solidFill>
            </a:endParaRPr>
          </a:p>
          <a:p>
            <a:pPr>
              <a:buClrTx/>
              <a:buFont typeface="Wingdings" pitchFamily="2" charset="2"/>
              <a:buChar char="Ø"/>
            </a:pPr>
            <a:endParaRPr lang="en-US" sz="2200" dirty="0" smtClean="0">
              <a:solidFill>
                <a:srgbClr val="3025C1"/>
              </a:solidFill>
            </a:endParaRPr>
          </a:p>
          <a:p>
            <a:endParaRPr lang="en-US" dirty="0"/>
          </a:p>
        </p:txBody>
      </p:sp>
      <p:graphicFrame>
        <p:nvGraphicFramePr>
          <p:cNvPr id="126976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81152024"/>
              </p:ext>
            </p:extLst>
          </p:nvPr>
        </p:nvGraphicFramePr>
        <p:xfrm>
          <a:off x="522288" y="6096000"/>
          <a:ext cx="8288337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70026" name="Equation" r:id="rId3" imgW="4343400" imgH="279360" progId="Equation.3">
                  <p:embed/>
                </p:oleObj>
              </mc:Choice>
              <mc:Fallback>
                <p:oleObj name="Equation" r:id="rId3" imgW="4343400" imgH="27936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2288" y="6096000"/>
                        <a:ext cx="8288337" cy="533400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 w="9525">
                        <a:solidFill>
                          <a:srgbClr val="0000FF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59482099"/>
              </p:ext>
            </p:extLst>
          </p:nvPr>
        </p:nvGraphicFramePr>
        <p:xfrm>
          <a:off x="1600200" y="1905000"/>
          <a:ext cx="58166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70027" name="Equation" r:id="rId5" imgW="3047760" imgH="279360" progId="Equation.3">
                  <p:embed/>
                </p:oleObj>
              </mc:Choice>
              <mc:Fallback>
                <p:oleObj name="Equation" r:id="rId5" imgW="3047760" imgH="27936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1905000"/>
                        <a:ext cx="5816600" cy="533400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 w="9525">
                        <a:solidFill>
                          <a:srgbClr val="0000FF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44366310"/>
              </p:ext>
            </p:extLst>
          </p:nvPr>
        </p:nvGraphicFramePr>
        <p:xfrm>
          <a:off x="2259013" y="2971800"/>
          <a:ext cx="4192587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70028" name="Equation" r:id="rId7" imgW="2197080" imgH="279360" progId="Equation.3">
                  <p:embed/>
                </p:oleObj>
              </mc:Choice>
              <mc:Fallback>
                <p:oleObj name="Equation" r:id="rId7" imgW="2197080" imgH="27936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59013" y="2971800"/>
                        <a:ext cx="4192587" cy="533400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 w="9525">
                        <a:solidFill>
                          <a:srgbClr val="0000FF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75576677"/>
              </p:ext>
            </p:extLst>
          </p:nvPr>
        </p:nvGraphicFramePr>
        <p:xfrm>
          <a:off x="2362200" y="4191000"/>
          <a:ext cx="39497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70029" name="Equation" r:id="rId9" imgW="2070000" imgH="279360" progId="Equation.3">
                  <p:embed/>
                </p:oleObj>
              </mc:Choice>
              <mc:Fallback>
                <p:oleObj name="Equation" r:id="rId9" imgW="2070000" imgH="27936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4191000"/>
                        <a:ext cx="3949700" cy="533400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 w="9525">
                        <a:solidFill>
                          <a:srgbClr val="0000FF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33711147"/>
              </p:ext>
            </p:extLst>
          </p:nvPr>
        </p:nvGraphicFramePr>
        <p:xfrm>
          <a:off x="2362200" y="1295400"/>
          <a:ext cx="4523874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70030" name="Equation" r:id="rId11" imgW="2387520" imgH="241200" progId="Equation.3">
                  <p:embed/>
                </p:oleObj>
              </mc:Choice>
              <mc:Fallback>
                <p:oleObj name="Equation" r:id="rId11" imgW="2387520" imgH="241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2362200" y="1295400"/>
                        <a:ext cx="4523874" cy="457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697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697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029200"/>
          </a:xfrm>
        </p:spPr>
        <p:txBody>
          <a:bodyPr/>
          <a:lstStyle/>
          <a:p>
            <a:pPr>
              <a:buNone/>
            </a:pPr>
            <a:r>
              <a:rPr lang="en-US" sz="2800" b="1" dirty="0" smtClean="0">
                <a:solidFill>
                  <a:srgbClr val="7030A0"/>
                </a:solidFill>
              </a:rPr>
              <a:t>Action around (A)</a:t>
            </a:r>
            <a:r>
              <a:rPr lang="en-US" sz="2800" b="1" dirty="0" err="1" smtClean="0">
                <a:solidFill>
                  <a:srgbClr val="7030A0"/>
                </a:solidFill>
              </a:rPr>
              <a:t>dS</a:t>
            </a:r>
            <a:r>
              <a:rPr lang="en-US" sz="2800" b="1" dirty="0" smtClean="0">
                <a:solidFill>
                  <a:srgbClr val="7030A0"/>
                </a:solidFill>
              </a:rPr>
              <a:t> &amp; </a:t>
            </a:r>
            <a:r>
              <a:rPr lang="en-US" sz="2800" b="1" dirty="0" err="1" smtClean="0">
                <a:solidFill>
                  <a:srgbClr val="7030A0"/>
                </a:solidFill>
              </a:rPr>
              <a:t>Minkowski</a:t>
            </a:r>
            <a:endParaRPr lang="en-US" sz="2800" b="1" dirty="0" smtClean="0">
              <a:solidFill>
                <a:srgbClr val="7030A0"/>
              </a:solidFill>
            </a:endParaRPr>
          </a:p>
          <a:p>
            <a:pPr>
              <a:buNone/>
            </a:pPr>
            <a:endParaRPr lang="en-US" sz="2800" b="1" dirty="0">
              <a:solidFill>
                <a:srgbClr val="7030A0"/>
              </a:solidFill>
            </a:endParaRPr>
          </a:p>
          <a:p>
            <a:pPr>
              <a:buNone/>
            </a:pPr>
            <a:endParaRPr lang="en-US" sz="2800" b="1" dirty="0" smtClean="0">
              <a:solidFill>
                <a:srgbClr val="7030A0"/>
              </a:solidFill>
            </a:endParaRPr>
          </a:p>
          <a:p>
            <a:pPr>
              <a:buNone/>
            </a:pPr>
            <a:r>
              <a:rPr lang="en-US" sz="2800" b="1" dirty="0" smtClean="0">
                <a:solidFill>
                  <a:srgbClr val="7030A0"/>
                </a:solidFill>
              </a:rPr>
              <a:t>Exorcism </a:t>
            </a:r>
            <a:r>
              <a:rPr lang="en-US" sz="2800" b="1" dirty="0" smtClean="0">
                <a:solidFill>
                  <a:srgbClr val="7030A0"/>
                </a:solidFill>
              </a:rPr>
              <a:t>in </a:t>
            </a:r>
            <a:r>
              <a:rPr lang="en-US" sz="2800" b="1" dirty="0" err="1" smtClean="0">
                <a:solidFill>
                  <a:srgbClr val="7030A0"/>
                </a:solidFill>
              </a:rPr>
              <a:t>Minkowski</a:t>
            </a:r>
            <a:r>
              <a:rPr lang="en-US" sz="2800" b="1" dirty="0" smtClean="0">
                <a:solidFill>
                  <a:srgbClr val="7030A0"/>
                </a:solidFill>
              </a:rPr>
              <a:t> vacuum</a:t>
            </a:r>
          </a:p>
          <a:p>
            <a:pPr>
              <a:buClrTx/>
              <a:buNone/>
            </a:pPr>
            <a:endParaRPr lang="en-US" sz="2200" dirty="0" smtClean="0">
              <a:solidFill>
                <a:srgbClr val="3025C1"/>
              </a:solidFill>
            </a:endParaRPr>
          </a:p>
          <a:p>
            <a:pPr>
              <a:buClrTx/>
              <a:buFont typeface="Wingdings" pitchFamily="2" charset="2"/>
              <a:buChar char="Ø"/>
            </a:pPr>
            <a:r>
              <a:rPr lang="en-US" sz="2200" dirty="0" smtClean="0">
                <a:solidFill>
                  <a:srgbClr val="3025C1"/>
                </a:solidFill>
              </a:rPr>
              <a:t>Covariant derivatives must be </a:t>
            </a:r>
            <a:r>
              <a:rPr lang="en-US" sz="2200" dirty="0" err="1" smtClean="0">
                <a:solidFill>
                  <a:srgbClr val="3025C1"/>
                </a:solidFill>
              </a:rPr>
              <a:t>Minkowski</a:t>
            </a:r>
            <a:r>
              <a:rPr lang="en-US" sz="2200" dirty="0" smtClean="0">
                <a:solidFill>
                  <a:srgbClr val="3025C1"/>
                </a:solidFill>
              </a:rPr>
              <a:t> </a:t>
            </a:r>
            <a:r>
              <a:rPr lang="en-US" sz="1600" dirty="0">
                <a:solidFill>
                  <a:srgbClr val="000000"/>
                </a:solidFill>
              </a:rPr>
              <a:t>[van </a:t>
            </a:r>
            <a:r>
              <a:rPr lang="en-US" sz="1600" dirty="0" err="1">
                <a:solidFill>
                  <a:srgbClr val="000000"/>
                </a:solidFill>
              </a:rPr>
              <a:t>Nieuwenhuizen</a:t>
            </a:r>
            <a:r>
              <a:rPr lang="en-US" sz="1600" dirty="0">
                <a:solidFill>
                  <a:srgbClr val="000000"/>
                </a:solidFill>
              </a:rPr>
              <a:t> &amp; </a:t>
            </a:r>
            <a:r>
              <a:rPr lang="en-US" sz="1600" dirty="0" err="1">
                <a:solidFill>
                  <a:srgbClr val="000000"/>
                </a:solidFill>
              </a:rPr>
              <a:t>Sezgin</a:t>
            </a:r>
            <a:r>
              <a:rPr lang="en-US" sz="1600" dirty="0" smtClean="0">
                <a:solidFill>
                  <a:srgbClr val="000000"/>
                </a:solidFill>
              </a:rPr>
              <a:t>]</a:t>
            </a:r>
          </a:p>
          <a:p>
            <a:pPr>
              <a:buClrTx/>
              <a:buFont typeface="Wingdings" pitchFamily="2" charset="2"/>
              <a:buChar char="Ø"/>
            </a:pPr>
            <a:endParaRPr lang="en-US" sz="1600" dirty="0">
              <a:solidFill>
                <a:srgbClr val="000000"/>
              </a:solidFill>
            </a:endParaRPr>
          </a:p>
          <a:p>
            <a:pPr>
              <a:buClrTx/>
              <a:buFont typeface="Wingdings" pitchFamily="2" charset="2"/>
              <a:buChar char="Ø"/>
            </a:pPr>
            <a:endParaRPr lang="en-US" sz="1600" dirty="0" smtClean="0">
              <a:solidFill>
                <a:srgbClr val="000000"/>
              </a:solidFill>
            </a:endParaRPr>
          </a:p>
          <a:p>
            <a:pPr>
              <a:buClrTx/>
              <a:buFont typeface="Wingdings" pitchFamily="2" charset="2"/>
              <a:buChar char="Ø"/>
            </a:pPr>
            <a:endParaRPr lang="en-US" sz="1600" dirty="0">
              <a:solidFill>
                <a:srgbClr val="000000"/>
              </a:solidFill>
            </a:endParaRPr>
          </a:p>
          <a:p>
            <a:pPr>
              <a:buClrTx/>
              <a:buFont typeface="Wingdings" pitchFamily="2" charset="2"/>
              <a:buChar char="Ø"/>
            </a:pPr>
            <a:endParaRPr lang="en-US" sz="1600" dirty="0" smtClean="0">
              <a:solidFill>
                <a:srgbClr val="000000"/>
              </a:solidFill>
            </a:endParaRPr>
          </a:p>
          <a:p>
            <a:pPr marL="0" indent="0">
              <a:buClrTx/>
              <a:buNone/>
            </a:pPr>
            <a:endParaRPr lang="en-US" sz="1600" dirty="0" smtClean="0">
              <a:solidFill>
                <a:srgbClr val="000000"/>
              </a:solidFill>
            </a:endParaRPr>
          </a:p>
          <a:p>
            <a:pPr>
              <a:buClrTx/>
              <a:buFont typeface="Wingdings" pitchFamily="2" charset="2"/>
              <a:buChar char="Ø"/>
            </a:pPr>
            <a:endParaRPr lang="en-US" sz="1600" dirty="0">
              <a:solidFill>
                <a:srgbClr val="000000"/>
              </a:solidFill>
            </a:endParaRPr>
          </a:p>
          <a:p>
            <a:pPr>
              <a:buClrTx/>
              <a:buFont typeface="Wingdings" pitchFamily="2" charset="2"/>
              <a:buChar char="Ø"/>
            </a:pPr>
            <a:r>
              <a:rPr lang="en-US" sz="2400" dirty="0" smtClean="0">
                <a:solidFill>
                  <a:srgbClr val="3025C1"/>
                </a:solidFill>
              </a:rPr>
              <a:t>We noticed       </a:t>
            </a:r>
            <a:r>
              <a:rPr lang="en-US" sz="2400" dirty="0" err="1" smtClean="0">
                <a:solidFill>
                  <a:srgbClr val="FF0000"/>
                </a:solidFill>
              </a:rPr>
              <a:t>a+b</a:t>
            </a:r>
            <a:r>
              <a:rPr lang="en-US" sz="2400" dirty="0" smtClean="0">
                <a:solidFill>
                  <a:srgbClr val="FF0000"/>
                </a:solidFill>
              </a:rPr>
              <a:t> = </a:t>
            </a:r>
            <a:r>
              <a:rPr lang="en-US" sz="2400" dirty="0" err="1" smtClean="0">
                <a:solidFill>
                  <a:srgbClr val="FF0000"/>
                </a:solidFill>
              </a:rPr>
              <a:t>c+d</a:t>
            </a:r>
            <a:r>
              <a:rPr lang="en-US" sz="2400" dirty="0" smtClean="0">
                <a:solidFill>
                  <a:srgbClr val="FF0000"/>
                </a:solidFill>
              </a:rPr>
              <a:t> =</a:t>
            </a:r>
            <a:r>
              <a:rPr lang="en-US" sz="2400" dirty="0" err="1" smtClean="0">
                <a:solidFill>
                  <a:srgbClr val="FF0000"/>
                </a:solidFill>
              </a:rPr>
              <a:t>f+c-a</a:t>
            </a:r>
            <a:r>
              <a:rPr lang="en-US" sz="2400" dirty="0" smtClean="0">
                <a:solidFill>
                  <a:srgbClr val="FF0000"/>
                </a:solidFill>
              </a:rPr>
              <a:t>=0</a:t>
            </a:r>
          </a:p>
          <a:p>
            <a:endParaRPr lang="en-US" dirty="0"/>
          </a:p>
        </p:txBody>
      </p:sp>
      <p:graphicFrame>
        <p:nvGraphicFramePr>
          <p:cNvPr id="126976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30693052"/>
              </p:ext>
            </p:extLst>
          </p:nvPr>
        </p:nvGraphicFramePr>
        <p:xfrm>
          <a:off x="381000" y="1295400"/>
          <a:ext cx="8339137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03633" name="Equation" r:id="rId3" imgW="4368600" imgH="279360" progId="Equation.3">
                  <p:embed/>
                </p:oleObj>
              </mc:Choice>
              <mc:Fallback>
                <p:oleObj name="Equation" r:id="rId3" imgW="4368600" imgH="2793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1295400"/>
                        <a:ext cx="8339137" cy="533400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 w="9525">
                        <a:solidFill>
                          <a:srgbClr val="0000FF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69763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90445635"/>
              </p:ext>
            </p:extLst>
          </p:nvPr>
        </p:nvGraphicFramePr>
        <p:xfrm>
          <a:off x="990600" y="3733800"/>
          <a:ext cx="7221538" cy="1722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03634" name="Equation" r:id="rId5" imgW="3936960" imgH="939600" progId="Equation.3">
                  <p:embed/>
                </p:oleObj>
              </mc:Choice>
              <mc:Fallback>
                <p:oleObj name="Equation" r:id="rId5" imgW="3936960" imgH="939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3733800"/>
                        <a:ext cx="7221538" cy="1722437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 w="9525">
                        <a:solidFill>
                          <a:srgbClr val="0000FF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8307105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697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697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12697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457200"/>
            <a:ext cx="8229600" cy="5638800"/>
          </a:xfrm>
        </p:spPr>
        <p:txBody>
          <a:bodyPr/>
          <a:lstStyle/>
          <a:p>
            <a:pPr>
              <a:buClrTx/>
              <a:buFont typeface="Wingdings" pitchFamily="2" charset="2"/>
              <a:buChar char="Ø"/>
            </a:pPr>
            <a:r>
              <a:rPr lang="en-US" sz="2400" dirty="0" smtClean="0">
                <a:solidFill>
                  <a:srgbClr val="3025C1"/>
                </a:solidFill>
              </a:rPr>
              <a:t>By inverting Field equations we obtain the propagators</a:t>
            </a:r>
          </a:p>
          <a:p>
            <a:pPr>
              <a:buClrTx/>
              <a:buFont typeface="Wingdings" pitchFamily="2" charset="2"/>
              <a:buChar char="Ø"/>
            </a:pPr>
            <a:r>
              <a:rPr lang="en-US" sz="2400" dirty="0" smtClean="0">
                <a:solidFill>
                  <a:srgbClr val="3025C1"/>
                </a:solidFill>
              </a:rPr>
              <a:t>Decouple the different </a:t>
            </a:r>
            <a:r>
              <a:rPr lang="en-US" sz="2400" dirty="0" err="1" smtClean="0">
                <a:solidFill>
                  <a:srgbClr val="3025C1"/>
                </a:solidFill>
              </a:rPr>
              <a:t>multiplets</a:t>
            </a:r>
            <a:r>
              <a:rPr lang="en-US" sz="2400" dirty="0" smtClean="0">
                <a:solidFill>
                  <a:srgbClr val="3025C1"/>
                </a:solidFill>
              </a:rPr>
              <a:t> using projection operators,                  </a:t>
            </a:r>
          </a:p>
          <a:p>
            <a:pPr>
              <a:buClrTx/>
              <a:buFont typeface="Wingdings" pitchFamily="2" charset="2"/>
              <a:buChar char="Ø"/>
            </a:pPr>
            <a:endParaRPr lang="en-US" sz="1600" dirty="0" smtClean="0">
              <a:solidFill>
                <a:srgbClr val="000000"/>
              </a:solidFill>
            </a:endParaRPr>
          </a:p>
          <a:p>
            <a:pPr>
              <a:buClrTx/>
              <a:buFont typeface="Wingdings" pitchFamily="2" charset="2"/>
              <a:buChar char="Ø"/>
            </a:pPr>
            <a:r>
              <a:rPr lang="en-US" sz="2400" dirty="0" smtClean="0">
                <a:solidFill>
                  <a:srgbClr val="3025C1"/>
                </a:solidFill>
              </a:rPr>
              <a:t>           would have gotten the wrong sign but is absent because of the relations which follow from BI</a:t>
            </a:r>
          </a:p>
          <a:p>
            <a:pPr>
              <a:buClrTx/>
              <a:buFont typeface="Wingdings" pitchFamily="2" charset="2"/>
              <a:buChar char="Ø"/>
            </a:pPr>
            <a:r>
              <a:rPr lang="en-US" sz="2400" dirty="0">
                <a:solidFill>
                  <a:srgbClr val="3025C1"/>
                </a:solidFill>
              </a:rPr>
              <a:t>T</a:t>
            </a:r>
            <a:r>
              <a:rPr lang="en-US" sz="2400" dirty="0" smtClean="0">
                <a:solidFill>
                  <a:srgbClr val="3025C1"/>
                </a:solidFill>
              </a:rPr>
              <a:t>he propagator is of the form</a:t>
            </a:r>
          </a:p>
          <a:p>
            <a:pPr>
              <a:buClrTx/>
              <a:buFont typeface="Wingdings" pitchFamily="2" charset="2"/>
              <a:buChar char="Ø"/>
            </a:pPr>
            <a:endParaRPr lang="en-US" sz="2400" dirty="0" smtClean="0">
              <a:solidFill>
                <a:srgbClr val="3025C1"/>
              </a:solidFill>
            </a:endParaRPr>
          </a:p>
          <a:p>
            <a:pPr>
              <a:buClrTx/>
              <a:buFont typeface="Wingdings" pitchFamily="2" charset="2"/>
              <a:buChar char="Ø"/>
            </a:pPr>
            <a:endParaRPr lang="en-US" sz="2400" dirty="0" smtClean="0">
              <a:solidFill>
                <a:srgbClr val="3025C1"/>
              </a:solidFill>
            </a:endParaRPr>
          </a:p>
          <a:p>
            <a:pPr lvl="1">
              <a:buClrTx/>
              <a:buFont typeface="Wingdings" pitchFamily="2" charset="2"/>
              <a:buChar char="§"/>
            </a:pPr>
            <a:r>
              <a:rPr lang="en-US" sz="2000" dirty="0" smtClean="0">
                <a:solidFill>
                  <a:srgbClr val="FF0000"/>
                </a:solidFill>
              </a:rPr>
              <a:t>In GR a = c = 1, scalar ghost cancels the longitudinal mode</a:t>
            </a:r>
          </a:p>
          <a:p>
            <a:pPr lvl="1">
              <a:buClrTx/>
              <a:buFont typeface="Wingdings" pitchFamily="2" charset="2"/>
              <a:buChar char="§"/>
            </a:pPr>
            <a:r>
              <a:rPr lang="en-US" sz="2000" dirty="0" smtClean="0">
                <a:solidFill>
                  <a:srgbClr val="FF0000"/>
                </a:solidFill>
              </a:rPr>
              <a:t>a has to be an entire function, otherwise </a:t>
            </a:r>
            <a:r>
              <a:rPr lang="en-US" sz="2000" dirty="0" err="1" smtClean="0">
                <a:solidFill>
                  <a:srgbClr val="FF0000"/>
                </a:solidFill>
              </a:rPr>
              <a:t>Weyl</a:t>
            </a:r>
            <a:r>
              <a:rPr lang="en-US" sz="2000" dirty="0" smtClean="0">
                <a:solidFill>
                  <a:srgbClr val="FF0000"/>
                </a:solidFill>
              </a:rPr>
              <a:t> ghosts</a:t>
            </a:r>
          </a:p>
          <a:p>
            <a:pPr lvl="1">
              <a:buClrTx/>
              <a:buFont typeface="Wingdings" pitchFamily="2" charset="2"/>
              <a:buChar char="§"/>
            </a:pPr>
            <a:r>
              <a:rPr lang="en-US" sz="2000" dirty="0" smtClean="0">
                <a:solidFill>
                  <a:srgbClr val="FF0000"/>
                </a:solidFill>
              </a:rPr>
              <a:t>a-3c can have a single zero -&gt; f(R)/</a:t>
            </a:r>
            <a:r>
              <a:rPr lang="en-US" sz="2000" dirty="0" err="1" smtClean="0">
                <a:solidFill>
                  <a:srgbClr val="FF0000"/>
                </a:solidFill>
              </a:rPr>
              <a:t>Brans-Dicke</a:t>
            </a:r>
            <a:r>
              <a:rPr lang="en-US" sz="2000" dirty="0" smtClean="0">
                <a:solidFill>
                  <a:srgbClr val="FF0000"/>
                </a:solidFill>
              </a:rPr>
              <a:t> theory</a:t>
            </a:r>
          </a:p>
          <a:p>
            <a:pPr lvl="1">
              <a:buClrTx/>
              <a:buFont typeface="Wingdings" pitchFamily="2" charset="2"/>
              <a:buChar char="§"/>
            </a:pPr>
            <a:r>
              <a:rPr lang="en-US" sz="2000" dirty="0" smtClean="0">
                <a:solidFill>
                  <a:srgbClr val="FF0000"/>
                </a:solidFill>
              </a:rPr>
              <a:t>Exponential non-local Gravity, </a:t>
            </a:r>
            <a:endParaRPr lang="en-US" sz="2000" dirty="0">
              <a:solidFill>
                <a:srgbClr val="FF0000"/>
              </a:solidFill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30346647"/>
              </p:ext>
            </p:extLst>
          </p:nvPr>
        </p:nvGraphicFramePr>
        <p:xfrm>
          <a:off x="2590800" y="1371600"/>
          <a:ext cx="1612231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69035" name="Equation" r:id="rId3" imgW="850680" imgH="241200" progId="Equation.3">
                  <p:embed/>
                </p:oleObj>
              </mc:Choice>
              <mc:Fallback>
                <p:oleObj name="Equation" r:id="rId3" imgW="850680" imgH="241200" progId="Equation.3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1371600"/>
                        <a:ext cx="1612231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76533368"/>
              </p:ext>
            </p:extLst>
          </p:nvPr>
        </p:nvGraphicFramePr>
        <p:xfrm>
          <a:off x="1447800" y="3276600"/>
          <a:ext cx="6575425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69036" name="Equation" r:id="rId5" imgW="3835080" imgH="444240" progId="Equation.3">
                  <p:embed/>
                </p:oleObj>
              </mc:Choice>
              <mc:Fallback>
                <p:oleObj name="Equation" r:id="rId5" imgW="3835080" imgH="4442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3276600"/>
                        <a:ext cx="6575425" cy="762000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 w="9525">
                        <a:solidFill>
                          <a:srgbClr val="0000FF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72838543"/>
              </p:ext>
            </p:extLst>
          </p:nvPr>
        </p:nvGraphicFramePr>
        <p:xfrm>
          <a:off x="762000" y="5791200"/>
          <a:ext cx="2336801" cy="7517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69037" name="Equation" r:id="rId7" imgW="1422360" imgH="330120" progId="Equation.3">
                  <p:embed/>
                </p:oleObj>
              </mc:Choice>
              <mc:Fallback>
                <p:oleObj name="Equation" r:id="rId7" imgW="1422360" imgH="33012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5791200"/>
                        <a:ext cx="2336801" cy="751755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 w="9525">
                        <a:solidFill>
                          <a:srgbClr val="0000FF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13039418"/>
              </p:ext>
            </p:extLst>
          </p:nvPr>
        </p:nvGraphicFramePr>
        <p:xfrm>
          <a:off x="4800600" y="5670283"/>
          <a:ext cx="3809999" cy="8669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69038" name="Equation" r:id="rId9" imgW="2120760" imgH="482400" progId="Equation.3">
                  <p:embed/>
                </p:oleObj>
              </mc:Choice>
              <mc:Fallback>
                <p:oleObj name="Equation" r:id="rId9" imgW="2120760" imgH="4824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0600" y="5670283"/>
                        <a:ext cx="3809999" cy="866945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 w="952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89900810"/>
              </p:ext>
            </p:extLst>
          </p:nvPr>
        </p:nvGraphicFramePr>
        <p:xfrm>
          <a:off x="1219200" y="1981200"/>
          <a:ext cx="769937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69039" name="Equation" r:id="rId11" imgW="406080" imgH="241200" progId="Equation.3">
                  <p:embed/>
                </p:oleObj>
              </mc:Choice>
              <mc:Fallback>
                <p:oleObj name="Equation" r:id="rId11" imgW="406080" imgH="2412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1981200"/>
                        <a:ext cx="769937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486400"/>
          </a:xfrm>
        </p:spPr>
        <p:txBody>
          <a:bodyPr/>
          <a:lstStyle/>
          <a:p>
            <a:pPr>
              <a:buNone/>
            </a:pPr>
            <a:r>
              <a:rPr lang="en-US" b="1" dirty="0" smtClean="0">
                <a:solidFill>
                  <a:srgbClr val="7030A0"/>
                </a:solidFill>
              </a:rPr>
              <a:t>Newtonian Potentials</a:t>
            </a:r>
          </a:p>
          <a:p>
            <a:endParaRPr lang="en-US" b="1" dirty="0" smtClean="0">
              <a:solidFill>
                <a:srgbClr val="7030A0"/>
              </a:solidFill>
            </a:endParaRPr>
          </a:p>
          <a:p>
            <a:pPr>
              <a:buNone/>
            </a:pPr>
            <a:endParaRPr lang="en-US" b="1" dirty="0" smtClean="0">
              <a:solidFill>
                <a:srgbClr val="7030A0"/>
              </a:solidFill>
            </a:endParaRPr>
          </a:p>
          <a:p>
            <a:endParaRPr lang="en-US" b="1" dirty="0" smtClean="0">
              <a:solidFill>
                <a:srgbClr val="7030A0"/>
              </a:solidFill>
            </a:endParaRPr>
          </a:p>
          <a:p>
            <a:pPr>
              <a:buClrTx/>
              <a:buFont typeface="Wingdings" pitchFamily="2" charset="2"/>
              <a:buChar char="Ø"/>
            </a:pPr>
            <a:endParaRPr lang="en-US" sz="2400" dirty="0" smtClean="0">
              <a:solidFill>
                <a:srgbClr val="3025C1"/>
              </a:solidFill>
            </a:endParaRPr>
          </a:p>
          <a:p>
            <a:pPr>
              <a:buClrTx/>
              <a:buFont typeface="Wingdings" pitchFamily="2" charset="2"/>
              <a:buChar char="Ø"/>
            </a:pPr>
            <a:r>
              <a:rPr lang="en-US" sz="2400" dirty="0" smtClean="0">
                <a:solidFill>
                  <a:srgbClr val="3025C1"/>
                </a:solidFill>
              </a:rPr>
              <a:t>Large r, reproduces gravity; small r, asymptotic freedom</a:t>
            </a:r>
          </a:p>
          <a:p>
            <a:pPr>
              <a:buNone/>
            </a:pPr>
            <a:endParaRPr lang="en-US" b="1" dirty="0" smtClean="0">
              <a:solidFill>
                <a:srgbClr val="7030A0"/>
              </a:solidFill>
            </a:endParaRPr>
          </a:p>
          <a:p>
            <a:pPr>
              <a:buNone/>
            </a:pPr>
            <a:r>
              <a:rPr lang="en-US" b="1" dirty="0" smtClean="0">
                <a:solidFill>
                  <a:srgbClr val="7030A0"/>
                </a:solidFill>
              </a:rPr>
              <a:t>Gravity Waves</a:t>
            </a:r>
          </a:p>
          <a:p>
            <a:pPr>
              <a:buClrTx/>
              <a:buFont typeface="Wingdings" pitchFamily="2" charset="2"/>
              <a:buChar char="Ø"/>
            </a:pPr>
            <a:r>
              <a:rPr lang="en-US" sz="2400" dirty="0" smtClean="0">
                <a:solidFill>
                  <a:srgbClr val="3025C1"/>
                </a:solidFill>
                <a:effectLst/>
              </a:rPr>
              <a:t>Similar arguments imply nonsingular Green’s functions for </a:t>
            </a:r>
            <a:r>
              <a:rPr lang="en-US" sz="2400" dirty="0" err="1" smtClean="0">
                <a:solidFill>
                  <a:srgbClr val="3025C1"/>
                </a:solidFill>
                <a:effectLst/>
              </a:rPr>
              <a:t>quadrupole</a:t>
            </a:r>
            <a:r>
              <a:rPr lang="en-US" sz="2400" dirty="0" smtClean="0">
                <a:solidFill>
                  <a:srgbClr val="3025C1"/>
                </a:solidFill>
                <a:effectLst/>
              </a:rPr>
              <a:t> moments</a:t>
            </a:r>
            <a:endParaRPr lang="en-US" b="1" dirty="0" smtClean="0">
              <a:solidFill>
                <a:srgbClr val="7030A0"/>
              </a:solidFill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609600" y="1143000"/>
          <a:ext cx="8061325" cy="561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67851" name="Equation" r:id="rId3" imgW="3454200" imgH="241200" progId="Equation.3">
                  <p:embed/>
                </p:oleObj>
              </mc:Choice>
              <mc:Fallback>
                <p:oleObj name="Equation" r:id="rId3" imgW="3454200" imgH="241200" progId="Equation.3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1143000"/>
                        <a:ext cx="8061325" cy="561975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 w="9525">
                        <a:solidFill>
                          <a:srgbClr val="0000FF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67714" name="Object 2"/>
          <p:cNvGraphicFramePr>
            <a:graphicFrameLocks noChangeAspect="1"/>
          </p:cNvGraphicFramePr>
          <p:nvPr/>
        </p:nvGraphicFramePr>
        <p:xfrm>
          <a:off x="1524000" y="1981200"/>
          <a:ext cx="5897562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67852" name="Equation" r:id="rId5" imgW="2527200" imgH="457200" progId="Equation.3">
                  <p:embed/>
                </p:oleObj>
              </mc:Choice>
              <mc:Fallback>
                <p:oleObj name="Equation" r:id="rId5" imgW="2527200" imgH="4572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1981200"/>
                        <a:ext cx="5897562" cy="1066800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 w="9525">
                        <a:solidFill>
                          <a:srgbClr val="0000FF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62600"/>
          </a:xfrm>
        </p:spPr>
        <p:txBody>
          <a:bodyPr/>
          <a:lstStyle/>
          <a:p>
            <a:pPr>
              <a:buNone/>
            </a:pPr>
            <a:r>
              <a:rPr lang="en-US" b="1" dirty="0" smtClean="0">
                <a:solidFill>
                  <a:srgbClr val="7030A0"/>
                </a:solidFill>
              </a:rPr>
              <a:t>Emergent Cosmology</a:t>
            </a:r>
          </a:p>
          <a:p>
            <a:pPr>
              <a:buClr>
                <a:srgbClr val="3025C1"/>
              </a:buClr>
              <a:buFont typeface="Wingdings" pitchFamily="2" charset="2"/>
              <a:buChar char="Ø"/>
            </a:pPr>
            <a:r>
              <a:rPr lang="en-US" sz="2400" dirty="0" smtClean="0">
                <a:solidFill>
                  <a:srgbClr val="3025C1"/>
                </a:solidFill>
              </a:rPr>
              <a:t>Space-time begins with pure vacuum </a:t>
            </a:r>
          </a:p>
          <a:p>
            <a:pPr>
              <a:buClr>
                <a:srgbClr val="3025C1"/>
              </a:buClr>
              <a:buFont typeface="Wingdings" pitchFamily="2" charset="2"/>
              <a:buChar char="Ø"/>
            </a:pPr>
            <a:endParaRPr lang="en-US" sz="2400" dirty="0" smtClean="0">
              <a:solidFill>
                <a:srgbClr val="3025C1"/>
              </a:solidFill>
            </a:endParaRPr>
          </a:p>
          <a:p>
            <a:pPr>
              <a:buClr>
                <a:srgbClr val="3025C1"/>
              </a:buClr>
              <a:buFont typeface="Wingdings" pitchFamily="2" charset="2"/>
              <a:buChar char="Ø"/>
            </a:pPr>
            <a:endParaRPr lang="en-US" sz="2400" dirty="0" smtClean="0">
              <a:solidFill>
                <a:srgbClr val="3025C1"/>
              </a:solidFill>
            </a:endParaRPr>
          </a:p>
          <a:p>
            <a:pPr>
              <a:buClr>
                <a:srgbClr val="3025C1"/>
              </a:buClr>
              <a:buFont typeface="Wingdings" pitchFamily="2" charset="2"/>
              <a:buChar char="Ø"/>
            </a:pPr>
            <a:endParaRPr lang="en-US" sz="2400" dirty="0" smtClean="0">
              <a:solidFill>
                <a:srgbClr val="3025C1"/>
              </a:solidFill>
            </a:endParaRPr>
          </a:p>
          <a:p>
            <a:pPr>
              <a:buClr>
                <a:srgbClr val="3025C1"/>
              </a:buClr>
              <a:buFont typeface="Wingdings" pitchFamily="2" charset="2"/>
              <a:buChar char="Ø"/>
            </a:pPr>
            <a:endParaRPr lang="en-US" sz="2400" dirty="0" smtClean="0">
              <a:solidFill>
                <a:srgbClr val="3025C1"/>
              </a:solidFill>
            </a:endParaRPr>
          </a:p>
          <a:p>
            <a:pPr>
              <a:buClr>
                <a:srgbClr val="3025C1"/>
              </a:buClr>
              <a:buFont typeface="Wingdings" pitchFamily="2" charset="2"/>
              <a:buChar char="Ø"/>
            </a:pPr>
            <a:endParaRPr lang="en-US" sz="2400" dirty="0" smtClean="0">
              <a:solidFill>
                <a:srgbClr val="3025C1"/>
              </a:solidFill>
            </a:endParaRPr>
          </a:p>
          <a:p>
            <a:pPr>
              <a:buClr>
                <a:srgbClr val="3025C1"/>
              </a:buClr>
              <a:buFont typeface="Wingdings" pitchFamily="2" charset="2"/>
              <a:buChar char="Ø"/>
            </a:pPr>
            <a:endParaRPr lang="en-US" sz="2400" dirty="0" smtClean="0">
              <a:solidFill>
                <a:srgbClr val="3025C1"/>
              </a:solidFill>
            </a:endParaRPr>
          </a:p>
          <a:p>
            <a:pPr>
              <a:buClr>
                <a:srgbClr val="3025C1"/>
              </a:buClr>
              <a:buFont typeface="Wingdings" pitchFamily="2" charset="2"/>
              <a:buChar char="Ø"/>
            </a:pPr>
            <a:r>
              <a:rPr lang="en-US" sz="2400" dirty="0" smtClean="0">
                <a:solidFill>
                  <a:srgbClr val="3025C1"/>
                </a:solidFill>
              </a:rPr>
              <a:t>You cannot find a consistent solution for GR</a:t>
            </a:r>
          </a:p>
          <a:p>
            <a:pPr>
              <a:buClr>
                <a:srgbClr val="3025C1"/>
              </a:buClr>
              <a:buFont typeface="Wingdings" pitchFamily="2" charset="2"/>
              <a:buChar char="Ø"/>
            </a:pPr>
            <a:r>
              <a:rPr lang="en-US" sz="2400" dirty="0" smtClean="0">
                <a:solidFill>
                  <a:srgbClr val="3025C1"/>
                </a:solidFill>
              </a:rPr>
              <a:t>There must be a scalar degree of freedom</a:t>
            </a:r>
          </a:p>
          <a:p>
            <a:endParaRPr lang="en-US" dirty="0" smtClean="0"/>
          </a:p>
          <a:p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905000" y="1828800"/>
          <a:ext cx="5586663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99734" name="Equation" r:id="rId3" imgW="2527200" imgH="241200" progId="Equation.3">
                  <p:embed/>
                </p:oleObj>
              </mc:Choice>
              <mc:Fallback>
                <p:oleObj name="Equation" r:id="rId3" imgW="2527200" imgH="2412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1828800"/>
                        <a:ext cx="5586663" cy="533400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 w="9525">
                        <a:solidFill>
                          <a:srgbClr val="0000FF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2590800" y="2514600"/>
          <a:ext cx="43688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99735" name="Equation" r:id="rId5" imgW="2184120" imgH="228600" progId="Equation.3">
                  <p:embed/>
                </p:oleObj>
              </mc:Choice>
              <mc:Fallback>
                <p:oleObj name="Equation" r:id="rId5" imgW="2184120" imgH="2286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2514600"/>
                        <a:ext cx="4368800" cy="457200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 w="9525">
                        <a:solidFill>
                          <a:srgbClr val="0000FF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3505200" y="3200400"/>
          <a:ext cx="22352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99736" name="Equation" r:id="rId7" imgW="1117440" imgH="228600" progId="Equation.3">
                  <p:embed/>
                </p:oleObj>
              </mc:Choice>
              <mc:Fallback>
                <p:oleObj name="Equation" r:id="rId7" imgW="1117440" imgH="2286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5200" y="3200400"/>
                        <a:ext cx="2235200" cy="457200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 w="9525">
                        <a:solidFill>
                          <a:srgbClr val="3366FF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1384300" y="5181600"/>
          <a:ext cx="68072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99737" name="Equation" r:id="rId9" imgW="3403440" imgH="228600" progId="Equation.3">
                  <p:embed/>
                </p:oleObj>
              </mc:Choice>
              <mc:Fallback>
                <p:oleObj name="Equation" r:id="rId9" imgW="3403440" imgH="2286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84300" y="5181600"/>
                        <a:ext cx="6807200" cy="457200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 w="9525">
                        <a:solidFill>
                          <a:srgbClr val="0000FF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>
                <a:solidFill>
                  <a:srgbClr val="FF0000"/>
                </a:solidFill>
              </a:rPr>
              <a:t>Exact Solutions</a:t>
            </a:r>
            <a:endParaRPr lang="en-US" b="1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495800"/>
          </a:xfrm>
        </p:spPr>
        <p:txBody>
          <a:bodyPr/>
          <a:lstStyle/>
          <a:p>
            <a:pPr>
              <a:buClrTx/>
              <a:buNone/>
            </a:pPr>
            <a:r>
              <a:rPr lang="en-US" sz="2400" b="1" dirty="0" smtClean="0">
                <a:solidFill>
                  <a:srgbClr val="7030A0"/>
                </a:solidFill>
              </a:rPr>
              <a:t>Bouncing Solutions</a:t>
            </a:r>
            <a:endParaRPr lang="en-US" sz="2400" dirty="0" smtClean="0">
              <a:solidFill>
                <a:srgbClr val="7030A0"/>
              </a:solidFill>
            </a:endParaRPr>
          </a:p>
          <a:p>
            <a:pPr>
              <a:buClrTx/>
              <a:buFont typeface="Wingdings" pitchFamily="2" charset="2"/>
              <a:buChar char="Ø"/>
            </a:pPr>
            <a:r>
              <a:rPr lang="en-US" sz="2400" dirty="0" err="1" smtClean="0">
                <a:solidFill>
                  <a:srgbClr val="2B21AF"/>
                </a:solidFill>
              </a:rPr>
              <a:t>deSitter</a:t>
            </a:r>
            <a:r>
              <a:rPr lang="en-US" sz="2400" dirty="0" smtClean="0">
                <a:solidFill>
                  <a:srgbClr val="2B21AF"/>
                </a:solidFill>
              </a:rPr>
              <a:t> completions, a(t) ~ </a:t>
            </a:r>
            <a:r>
              <a:rPr lang="en-US" sz="2400" dirty="0" err="1" smtClean="0">
                <a:solidFill>
                  <a:srgbClr val="2B21AF"/>
                </a:solidFill>
              </a:rPr>
              <a:t>cosh</a:t>
            </a:r>
            <a:r>
              <a:rPr lang="en-US" sz="2400" dirty="0" smtClean="0">
                <a:solidFill>
                  <a:srgbClr val="2B21AF"/>
                </a:solidFill>
              </a:rPr>
              <a:t>(Mt)</a:t>
            </a:r>
          </a:p>
          <a:p>
            <a:pPr>
              <a:buClrTx/>
              <a:buFont typeface="Wingdings" pitchFamily="2" charset="2"/>
              <a:buChar char="Ø"/>
            </a:pPr>
            <a:endParaRPr lang="en-US" sz="2400" dirty="0" smtClean="0">
              <a:solidFill>
                <a:srgbClr val="2B21AF"/>
              </a:solidFill>
            </a:endParaRPr>
          </a:p>
          <a:p>
            <a:pPr>
              <a:buClrTx/>
              <a:buFont typeface="Wingdings" pitchFamily="2" charset="2"/>
              <a:buChar char="Ø"/>
            </a:pPr>
            <a:endParaRPr lang="en-US" sz="2400" dirty="0" smtClean="0">
              <a:solidFill>
                <a:srgbClr val="2B21AF"/>
              </a:solidFill>
            </a:endParaRPr>
          </a:p>
          <a:p>
            <a:pPr>
              <a:buClrTx/>
              <a:buFont typeface="Wingdings" pitchFamily="2" charset="2"/>
              <a:buChar char="Ø"/>
            </a:pPr>
            <a:r>
              <a:rPr lang="en-US" sz="2400" dirty="0" smtClean="0">
                <a:solidFill>
                  <a:srgbClr val="2B21AF"/>
                </a:solidFill>
              </a:rPr>
              <a:t>Stable attractors, but there are singular attractors.</a:t>
            </a:r>
          </a:p>
          <a:p>
            <a:pPr>
              <a:buClrTx/>
              <a:buFont typeface="Wingdings" pitchFamily="2" charset="2"/>
              <a:buChar char="Ø"/>
            </a:pPr>
            <a:endParaRPr lang="en-US" sz="2400" dirty="0" smtClean="0">
              <a:solidFill>
                <a:srgbClr val="2B21AF"/>
              </a:solidFill>
            </a:endParaRPr>
          </a:p>
          <a:p>
            <a:pPr>
              <a:buClrTx/>
              <a:buFont typeface="Wingdings" pitchFamily="2" charset="2"/>
              <a:buChar char="Ø"/>
            </a:pPr>
            <a:r>
              <a:rPr lang="en-US" sz="2400" dirty="0" smtClean="0">
                <a:solidFill>
                  <a:srgbClr val="2B21AF"/>
                </a:solidFill>
              </a:rPr>
              <a:t>Can provide a </a:t>
            </a:r>
            <a:r>
              <a:rPr lang="en-US" sz="2400" dirty="0" err="1" smtClean="0">
                <a:solidFill>
                  <a:srgbClr val="2B21AF"/>
                </a:solidFill>
              </a:rPr>
              <a:t>geodesically</a:t>
            </a:r>
            <a:r>
              <a:rPr lang="en-US" sz="2400" dirty="0" smtClean="0">
                <a:solidFill>
                  <a:srgbClr val="2B21AF"/>
                </a:solidFill>
              </a:rPr>
              <a:t> complete models of inflation.</a:t>
            </a:r>
          </a:p>
          <a:p>
            <a:pPr>
              <a:buClrTx/>
              <a:buFont typeface="Wingdings" pitchFamily="2" charset="2"/>
              <a:buChar char="Ø"/>
            </a:pPr>
            <a:endParaRPr lang="en-US" sz="2400" dirty="0" smtClean="0">
              <a:solidFill>
                <a:srgbClr val="2B21AF"/>
              </a:solidFill>
            </a:endParaRPr>
          </a:p>
          <a:p>
            <a:pPr>
              <a:buClrTx/>
              <a:buFont typeface="Wingdings" pitchFamily="2" charset="2"/>
              <a:buChar char="Ø"/>
            </a:pPr>
            <a:r>
              <a:rPr lang="en-US" sz="2400" dirty="0" smtClean="0">
                <a:solidFill>
                  <a:srgbClr val="2B21AF"/>
                </a:solidFill>
              </a:rPr>
              <a:t>Perturbations can be studied numerically and analytically, reproduces GR at late times </a:t>
            </a:r>
            <a:r>
              <a:rPr lang="en-US" sz="1800" dirty="0" smtClean="0">
                <a:solidFill>
                  <a:srgbClr val="000000"/>
                </a:solidFill>
              </a:rPr>
              <a:t>[in progress]</a:t>
            </a:r>
          </a:p>
          <a:p>
            <a:pPr>
              <a:buNone/>
            </a:pP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4114800" y="3321050"/>
          <a:ext cx="9144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01643" name="Equation" r:id="rId3" imgW="114120" imgH="215640" progId="Equation.3">
                  <p:embed/>
                </p:oleObj>
              </mc:Choice>
              <mc:Fallback>
                <p:oleObj name="Equation" r:id="rId3" imgW="114120" imgH="215640" progId="Equation.3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4800" y="3321050"/>
                        <a:ext cx="9144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01506" name="Object 2"/>
          <p:cNvGraphicFramePr>
            <a:graphicFrameLocks noChangeAspect="1"/>
          </p:cNvGraphicFramePr>
          <p:nvPr/>
        </p:nvGraphicFramePr>
        <p:xfrm>
          <a:off x="2819400" y="2667000"/>
          <a:ext cx="3538538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01644" name="Equation" r:id="rId5" imgW="1854000" imgH="279360" progId="Equation.3">
                  <p:embed/>
                </p:oleObj>
              </mc:Choice>
              <mc:Fallback>
                <p:oleObj name="Equation" r:id="rId5" imgW="1854000" imgH="27936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9400" y="2667000"/>
                        <a:ext cx="3538538" cy="533400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 w="9525">
                        <a:solidFill>
                          <a:srgbClr val="0000FF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en-US" sz="3200" b="1" u="sng" dirty="0" smtClean="0">
                <a:solidFill>
                  <a:srgbClr val="FF0000"/>
                </a:solidFill>
              </a:rPr>
              <a:t>Conclusions</a:t>
            </a:r>
            <a:endParaRPr lang="en-US" sz="3200" b="1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382000" cy="4648200"/>
          </a:xfrm>
        </p:spPr>
        <p:txBody>
          <a:bodyPr/>
          <a:lstStyle/>
          <a:p>
            <a:pPr>
              <a:buClrTx/>
              <a:buFont typeface="Wingdings" pitchFamily="2" charset="2"/>
              <a:buChar char="Ø"/>
            </a:pPr>
            <a:r>
              <a:rPr lang="en-US" sz="2800" dirty="0" smtClean="0">
                <a:solidFill>
                  <a:srgbClr val="7030A0"/>
                </a:solidFill>
                <a:effectLst/>
              </a:rPr>
              <a:t>Nonlocal gravity is a promising direction in QG</a:t>
            </a:r>
          </a:p>
          <a:p>
            <a:pPr>
              <a:buClrTx/>
              <a:buFont typeface="Wingdings" pitchFamily="2" charset="2"/>
              <a:buChar char="Ø"/>
            </a:pPr>
            <a:r>
              <a:rPr lang="en-US" sz="2800" dirty="0" smtClean="0">
                <a:solidFill>
                  <a:srgbClr val="3025C1"/>
                </a:solidFill>
                <a:effectLst/>
              </a:rPr>
              <a:t>It can probably solve the classical singularities</a:t>
            </a:r>
          </a:p>
          <a:p>
            <a:pPr>
              <a:buClrTx/>
              <a:buFont typeface="Wingdings" pitchFamily="2" charset="2"/>
              <a:buChar char="Ø"/>
            </a:pPr>
            <a:r>
              <a:rPr lang="en-US" sz="2800" dirty="0" smtClean="0">
                <a:solidFill>
                  <a:srgbClr val="7030A0"/>
                </a:solidFill>
                <a:effectLst/>
              </a:rPr>
              <a:t>How to constrain higher curvatures? </a:t>
            </a:r>
          </a:p>
          <a:p>
            <a:pPr lvl="1">
              <a:buClrTx/>
              <a:buFont typeface="Wingdings" pitchFamily="2" charset="2"/>
              <a:buChar char="§"/>
            </a:pPr>
            <a:r>
              <a:rPr lang="en-US" sz="2400" dirty="0" smtClean="0">
                <a:solidFill>
                  <a:srgbClr val="000000"/>
                </a:solidFill>
                <a:effectLst/>
              </a:rPr>
              <a:t>New symmetries</a:t>
            </a:r>
          </a:p>
          <a:p>
            <a:pPr lvl="1">
              <a:buClrTx/>
              <a:buFont typeface="Wingdings" pitchFamily="2" charset="2"/>
              <a:buChar char="§"/>
            </a:pPr>
            <a:r>
              <a:rPr lang="en-US" sz="2400" dirty="0" smtClean="0">
                <a:solidFill>
                  <a:srgbClr val="000000"/>
                </a:solidFill>
                <a:effectLst/>
              </a:rPr>
              <a:t>Look at ghost constraints on (A)</a:t>
            </a:r>
            <a:r>
              <a:rPr lang="en-US" sz="2400" dirty="0" err="1" smtClean="0">
                <a:solidFill>
                  <a:srgbClr val="000000"/>
                </a:solidFill>
                <a:effectLst/>
              </a:rPr>
              <a:t>dS</a:t>
            </a:r>
            <a:r>
              <a:rPr lang="en-US" sz="2400" dirty="0" smtClean="0">
                <a:solidFill>
                  <a:srgbClr val="000000"/>
                </a:solidFill>
                <a:effectLst/>
              </a:rPr>
              <a:t> – relevant for DE</a:t>
            </a:r>
          </a:p>
          <a:p>
            <a:pPr>
              <a:buClrTx/>
              <a:buFont typeface="Wingdings" pitchFamily="2" charset="2"/>
              <a:buChar char="Ø"/>
            </a:pPr>
            <a:r>
              <a:rPr lang="en-US" sz="2800" dirty="0" smtClean="0">
                <a:solidFill>
                  <a:srgbClr val="3025C1"/>
                </a:solidFill>
                <a:effectLst/>
              </a:rPr>
              <a:t>Can we implement </a:t>
            </a:r>
            <a:r>
              <a:rPr lang="en-US" sz="2800" dirty="0" err="1" smtClean="0">
                <a:solidFill>
                  <a:srgbClr val="3025C1"/>
                </a:solidFill>
                <a:effectLst/>
              </a:rPr>
              <a:t>Stelle’s</a:t>
            </a:r>
            <a:r>
              <a:rPr lang="en-US" sz="2800" dirty="0" smtClean="0">
                <a:solidFill>
                  <a:srgbClr val="3025C1"/>
                </a:solidFill>
                <a:effectLst/>
              </a:rPr>
              <a:t> methods?</a:t>
            </a:r>
          </a:p>
          <a:p>
            <a:pPr>
              <a:buClrTx/>
              <a:buFont typeface="Wingdings" pitchFamily="2" charset="2"/>
              <a:buChar char="Ø"/>
            </a:pPr>
            <a:endParaRPr lang="en-US" sz="2400" dirty="0" smtClean="0">
              <a:solidFill>
                <a:schemeClr val="bg2">
                  <a:lumMod val="60000"/>
                  <a:lumOff val="40000"/>
                </a:schemeClr>
              </a:solidFill>
              <a:effectLst/>
            </a:endParaRPr>
          </a:p>
          <a:p>
            <a:pPr>
              <a:buClrTx/>
              <a:buFont typeface="Wingdings" pitchFamily="2" charset="2"/>
              <a:buChar char="Ø"/>
            </a:pPr>
            <a:endParaRPr lang="en-US" sz="2400" dirty="0">
              <a:solidFill>
                <a:srgbClr val="FF0000"/>
              </a:solidFill>
              <a:effectLst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>
                <a:solidFill>
                  <a:srgbClr val="FF0000"/>
                </a:solidFill>
              </a:rPr>
              <a:t>My Collaborators</a:t>
            </a:r>
            <a:endParaRPr lang="en-US" b="1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43400"/>
          </a:xfrm>
        </p:spPr>
        <p:txBody>
          <a:bodyPr/>
          <a:lstStyle/>
          <a:p>
            <a:pPr>
              <a:buClrTx/>
              <a:buFont typeface="Arial" pitchFamily="34" charset="0"/>
              <a:buChar char="•"/>
            </a:pPr>
            <a:r>
              <a:rPr lang="en-US" sz="2000" dirty="0" smtClean="0">
                <a:solidFill>
                  <a:srgbClr val="3025C1"/>
                </a:solidFill>
              </a:rPr>
              <a:t>N. Barnaby (U of M)</a:t>
            </a:r>
          </a:p>
          <a:p>
            <a:pPr>
              <a:buClrTx/>
              <a:buFont typeface="Arial" pitchFamily="34" charset="0"/>
              <a:buChar char="•"/>
            </a:pPr>
            <a:r>
              <a:rPr lang="en-US" sz="2000" dirty="0" smtClean="0">
                <a:solidFill>
                  <a:srgbClr val="FF0000"/>
                </a:solidFill>
              </a:rPr>
              <a:t>R. </a:t>
            </a:r>
            <a:r>
              <a:rPr lang="en-US" sz="2000" dirty="0" err="1" smtClean="0">
                <a:solidFill>
                  <a:srgbClr val="FF0000"/>
                </a:solidFill>
              </a:rPr>
              <a:t>Brandenberger</a:t>
            </a:r>
            <a:r>
              <a:rPr lang="en-US" sz="2000" dirty="0" smtClean="0">
                <a:solidFill>
                  <a:srgbClr val="FF0000"/>
                </a:solidFill>
              </a:rPr>
              <a:t> (McGill)</a:t>
            </a:r>
          </a:p>
          <a:p>
            <a:pPr>
              <a:buClrTx/>
              <a:buFont typeface="Arial" pitchFamily="34" charset="0"/>
              <a:buChar char="•"/>
            </a:pPr>
            <a:r>
              <a:rPr lang="en-US" sz="2000" dirty="0" smtClean="0">
                <a:solidFill>
                  <a:srgbClr val="3025C1"/>
                </a:solidFill>
              </a:rPr>
              <a:t>J. </a:t>
            </a:r>
            <a:r>
              <a:rPr lang="en-US" sz="2000" dirty="0" err="1" smtClean="0">
                <a:solidFill>
                  <a:srgbClr val="3025C1"/>
                </a:solidFill>
              </a:rPr>
              <a:t>Cembranos</a:t>
            </a:r>
            <a:r>
              <a:rPr lang="en-US" sz="2000" dirty="0" smtClean="0">
                <a:solidFill>
                  <a:srgbClr val="3025C1"/>
                </a:solidFill>
              </a:rPr>
              <a:t> (Madrid)</a:t>
            </a:r>
          </a:p>
          <a:p>
            <a:pPr>
              <a:buClrTx/>
              <a:buFont typeface="Arial" pitchFamily="34" charset="0"/>
              <a:buChar char="•"/>
            </a:pPr>
            <a:r>
              <a:rPr lang="en-US" sz="2000" dirty="0" smtClean="0">
                <a:solidFill>
                  <a:srgbClr val="FF0000"/>
                </a:solidFill>
              </a:rPr>
              <a:t>J. Cline (McGill)</a:t>
            </a:r>
          </a:p>
          <a:p>
            <a:pPr>
              <a:buClrTx/>
              <a:buFont typeface="Arial" pitchFamily="34" charset="0"/>
              <a:buChar char="•"/>
            </a:pPr>
            <a:r>
              <a:rPr lang="en-US" sz="2000" dirty="0" smtClean="0">
                <a:solidFill>
                  <a:srgbClr val="3025C1"/>
                </a:solidFill>
              </a:rPr>
              <a:t>E. </a:t>
            </a:r>
            <a:r>
              <a:rPr lang="en-US" sz="2000" dirty="0" err="1" smtClean="0">
                <a:solidFill>
                  <a:srgbClr val="3025C1"/>
                </a:solidFill>
              </a:rPr>
              <a:t>Gerwick</a:t>
            </a:r>
            <a:endParaRPr lang="en-US" sz="2000" dirty="0" smtClean="0">
              <a:solidFill>
                <a:srgbClr val="3025C1"/>
              </a:solidFill>
            </a:endParaRPr>
          </a:p>
          <a:p>
            <a:pPr>
              <a:buClrTx/>
              <a:buFont typeface="Arial" pitchFamily="34" charset="0"/>
              <a:buChar char="•"/>
            </a:pPr>
            <a:r>
              <a:rPr lang="en-US" sz="2000" dirty="0" smtClean="0">
                <a:solidFill>
                  <a:srgbClr val="FF0000"/>
                </a:solidFill>
              </a:rPr>
              <a:t>M. </a:t>
            </a:r>
            <a:r>
              <a:rPr lang="en-US" sz="2000" dirty="0" err="1" smtClean="0">
                <a:solidFill>
                  <a:srgbClr val="FF0000"/>
                </a:solidFill>
              </a:rPr>
              <a:t>Grisaru</a:t>
            </a:r>
            <a:r>
              <a:rPr lang="en-US" sz="2000" dirty="0" smtClean="0">
                <a:solidFill>
                  <a:srgbClr val="FF0000"/>
                </a:solidFill>
              </a:rPr>
              <a:t> (McGill)</a:t>
            </a:r>
          </a:p>
          <a:p>
            <a:pPr>
              <a:buClrTx/>
              <a:buFont typeface="Arial" pitchFamily="34" charset="0"/>
              <a:buChar char="•"/>
            </a:pPr>
            <a:r>
              <a:rPr lang="en-US" sz="2000" dirty="0" smtClean="0">
                <a:solidFill>
                  <a:srgbClr val="3025C1"/>
                </a:solidFill>
              </a:rPr>
              <a:t>J. </a:t>
            </a:r>
            <a:r>
              <a:rPr lang="en-US" sz="2000" dirty="0" err="1" smtClean="0">
                <a:solidFill>
                  <a:srgbClr val="3025C1"/>
                </a:solidFill>
              </a:rPr>
              <a:t>Kapusta</a:t>
            </a:r>
            <a:r>
              <a:rPr lang="en-US" sz="2000" dirty="0" smtClean="0">
                <a:solidFill>
                  <a:srgbClr val="3025C1"/>
                </a:solidFill>
              </a:rPr>
              <a:t> (U of M)</a:t>
            </a:r>
          </a:p>
          <a:p>
            <a:pPr>
              <a:buClrTx/>
              <a:buFont typeface="Arial" pitchFamily="34" charset="0"/>
              <a:buChar char="•"/>
            </a:pPr>
            <a:r>
              <a:rPr lang="en-US" sz="2000" dirty="0" smtClean="0">
                <a:solidFill>
                  <a:srgbClr val="3025C1"/>
                </a:solidFill>
              </a:rPr>
              <a:t>T. </a:t>
            </a:r>
            <a:r>
              <a:rPr lang="en-US" sz="2000" dirty="0" err="1" smtClean="0">
                <a:solidFill>
                  <a:srgbClr val="3025C1"/>
                </a:solidFill>
              </a:rPr>
              <a:t>Koivisto</a:t>
            </a:r>
            <a:r>
              <a:rPr lang="en-US" sz="2000" dirty="0" smtClean="0">
                <a:solidFill>
                  <a:srgbClr val="3025C1"/>
                </a:solidFill>
              </a:rPr>
              <a:t> (Utrecht)</a:t>
            </a:r>
          </a:p>
          <a:p>
            <a:pPr>
              <a:buClrTx/>
              <a:buFont typeface="Arial" pitchFamily="34" charset="0"/>
              <a:buChar char="•"/>
            </a:pPr>
            <a:r>
              <a:rPr lang="en-US" sz="2000" dirty="0" smtClean="0">
                <a:solidFill>
                  <a:srgbClr val="3025C1"/>
                </a:solidFill>
              </a:rPr>
              <a:t>A. </a:t>
            </a:r>
            <a:r>
              <a:rPr lang="en-US" sz="2000" dirty="0" err="1" smtClean="0">
                <a:solidFill>
                  <a:srgbClr val="3025C1"/>
                </a:solidFill>
              </a:rPr>
              <a:t>Kosheylev</a:t>
            </a:r>
            <a:r>
              <a:rPr lang="en-US" sz="2000" dirty="0" smtClean="0">
                <a:solidFill>
                  <a:srgbClr val="3025C1"/>
                </a:solidFill>
              </a:rPr>
              <a:t> (</a:t>
            </a:r>
            <a:r>
              <a:rPr lang="en-US" sz="2000" dirty="0" err="1" smtClean="0">
                <a:solidFill>
                  <a:srgbClr val="3025C1"/>
                </a:solidFill>
              </a:rPr>
              <a:t>BrusselNs</a:t>
            </a:r>
            <a:r>
              <a:rPr lang="en-US" sz="2000" dirty="0" smtClean="0">
                <a:solidFill>
                  <a:srgbClr val="3025C1"/>
                </a:solidFill>
              </a:rPr>
              <a:t>)</a:t>
            </a:r>
          </a:p>
          <a:p>
            <a:pPr>
              <a:buClrTx/>
              <a:buFont typeface="Arial" pitchFamily="34" charset="0"/>
              <a:buChar char="•"/>
            </a:pPr>
            <a:r>
              <a:rPr lang="en-US" sz="2000" dirty="0" smtClean="0">
                <a:solidFill>
                  <a:srgbClr val="3025C1"/>
                </a:solidFill>
              </a:rPr>
              <a:t>A. </a:t>
            </a:r>
            <a:r>
              <a:rPr lang="en-US" sz="2000" dirty="0" err="1" smtClean="0">
                <a:solidFill>
                  <a:srgbClr val="3025C1"/>
                </a:solidFill>
              </a:rPr>
              <a:t>Mazumdar</a:t>
            </a:r>
            <a:r>
              <a:rPr lang="en-US" sz="2000" dirty="0" smtClean="0">
                <a:solidFill>
                  <a:srgbClr val="3025C1"/>
                </a:solidFill>
              </a:rPr>
              <a:t> (Lancaster)</a:t>
            </a:r>
          </a:p>
          <a:p>
            <a:pPr>
              <a:buClrTx/>
              <a:buFont typeface="Arial" pitchFamily="34" charset="0"/>
              <a:buChar char="•"/>
            </a:pPr>
            <a:r>
              <a:rPr lang="en-US" sz="2000" dirty="0" smtClean="0">
                <a:solidFill>
                  <a:srgbClr val="3025C1"/>
                </a:solidFill>
              </a:rPr>
              <a:t>A. Reddy (U of M)</a:t>
            </a:r>
          </a:p>
          <a:p>
            <a:pPr>
              <a:buClrTx/>
              <a:buFont typeface="Arial" pitchFamily="34" charset="0"/>
              <a:buChar char="•"/>
            </a:pPr>
            <a:r>
              <a:rPr lang="en-US" sz="2000" dirty="0" smtClean="0">
                <a:solidFill>
                  <a:srgbClr val="FF0000"/>
                </a:solidFill>
              </a:rPr>
              <a:t>W. Siegel (Stony Brook)</a:t>
            </a:r>
          </a:p>
          <a:p>
            <a:pPr>
              <a:buClrTx/>
              <a:buFont typeface="Arial" pitchFamily="34" charset="0"/>
              <a:buChar char="•"/>
            </a:pPr>
            <a:r>
              <a:rPr lang="en-US" sz="2000" dirty="0" smtClean="0">
                <a:solidFill>
                  <a:srgbClr val="3025C1"/>
                </a:solidFill>
              </a:rPr>
              <a:t>S. </a:t>
            </a:r>
            <a:r>
              <a:rPr lang="en-US" sz="2000" dirty="0" err="1" smtClean="0">
                <a:solidFill>
                  <a:srgbClr val="3025C1"/>
                </a:solidFill>
              </a:rPr>
              <a:t>Vernov</a:t>
            </a:r>
            <a:r>
              <a:rPr lang="en-US" sz="2000" dirty="0" smtClean="0">
                <a:solidFill>
                  <a:srgbClr val="3025C1"/>
                </a:solidFill>
              </a:rPr>
              <a:t> (Moscow)</a:t>
            </a:r>
          </a:p>
          <a:p>
            <a:pPr>
              <a:buClrTx/>
              <a:buFont typeface="Arial" pitchFamily="34" charset="0"/>
              <a:buChar char="•"/>
            </a:pPr>
            <a:endParaRPr lang="en-US" dirty="0">
              <a:solidFill>
                <a:srgbClr val="3025C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962400" y="2590800"/>
            <a:ext cx="5058564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b="1" dirty="0" smtClean="0"/>
              <a:t>g. </a:t>
            </a:r>
            <a:r>
              <a:rPr lang="en-US" b="1" dirty="0"/>
              <a:t>B708 (2005) </a:t>
            </a:r>
            <a:r>
              <a:rPr lang="en-US" b="1" dirty="0" smtClean="0"/>
              <a:t>317-344</a:t>
            </a:r>
          </a:p>
          <a:p>
            <a:pPr>
              <a:buFont typeface="Arial" pitchFamily="34" charset="0"/>
              <a:buChar char="•"/>
            </a:pP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smtClean="0">
                <a:solidFill>
                  <a:srgbClr val="000000"/>
                </a:solidFill>
              </a:rPr>
              <a:t>with M. </a:t>
            </a:r>
            <a:r>
              <a:rPr lang="en-US" dirty="0" err="1" smtClean="0">
                <a:solidFill>
                  <a:srgbClr val="000000"/>
                </a:solidFill>
              </a:rPr>
              <a:t>Grisaru</a:t>
            </a:r>
            <a:r>
              <a:rPr lang="en-US" dirty="0" smtClean="0">
                <a:solidFill>
                  <a:srgbClr val="000000"/>
                </a:solidFill>
              </a:rPr>
              <a:t> &amp; W. Siegel,</a:t>
            </a:r>
          </a:p>
          <a:p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Nucl</a:t>
            </a:r>
            <a:r>
              <a:rPr lang="en-US" dirty="0" smtClean="0">
                <a:solidFill>
                  <a:srgbClr val="000000"/>
                </a:solidFill>
              </a:rPr>
              <a:t>. Phys. B708, 317 (2005) </a:t>
            </a:r>
          </a:p>
          <a:p>
            <a:endParaRPr lang="en-US" dirty="0" smtClean="0">
              <a:solidFill>
                <a:srgbClr val="000000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rgbClr val="000000"/>
                </a:solidFill>
              </a:rPr>
              <a:t> with J. </a:t>
            </a:r>
            <a:r>
              <a:rPr lang="en-US" dirty="0" err="1" smtClean="0">
                <a:solidFill>
                  <a:srgbClr val="000000"/>
                </a:solidFill>
              </a:rPr>
              <a:t>Cembranos</a:t>
            </a:r>
            <a:r>
              <a:rPr lang="en-US" dirty="0" smtClean="0">
                <a:solidFill>
                  <a:srgbClr val="000000"/>
                </a:solidFill>
              </a:rPr>
              <a:t> and J. </a:t>
            </a:r>
            <a:r>
              <a:rPr lang="en-US" dirty="0" err="1" smtClean="0">
                <a:solidFill>
                  <a:srgbClr val="000000"/>
                </a:solidFill>
              </a:rPr>
              <a:t>Kapusta</a:t>
            </a:r>
            <a:r>
              <a:rPr lang="en-US" dirty="0" smtClean="0">
                <a:solidFill>
                  <a:srgbClr val="000000"/>
                </a:solidFill>
              </a:rPr>
              <a:t>, 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  PRL 104, 021601 (2010)</a:t>
            </a:r>
            <a:br>
              <a:rPr lang="en-US" dirty="0" smtClean="0">
                <a:solidFill>
                  <a:srgbClr val="000000"/>
                </a:solidFill>
              </a:rPr>
            </a:br>
            <a:r>
              <a:rPr lang="en-US" dirty="0" smtClean="0">
                <a:solidFill>
                  <a:srgbClr val="000000"/>
                </a:solidFill>
              </a:rPr>
              <a:t>  [arXiv:0910.2274 [</a:t>
            </a:r>
            <a:r>
              <a:rPr lang="en-US" dirty="0" err="1" smtClean="0">
                <a:solidFill>
                  <a:srgbClr val="000000"/>
                </a:solidFill>
              </a:rPr>
              <a:t>hep-th</a:t>
            </a:r>
            <a:r>
              <a:rPr lang="en-US" dirty="0" smtClean="0">
                <a:solidFill>
                  <a:srgbClr val="000000"/>
                </a:solidFill>
              </a:rPr>
              <a:t>]]</a:t>
            </a:r>
          </a:p>
          <a:p>
            <a:endParaRPr lang="en-US" dirty="0" smtClean="0">
              <a:solidFill>
                <a:srgbClr val="000000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rgbClr val="000000"/>
                </a:solidFill>
              </a:rPr>
              <a:t> with E. </a:t>
            </a:r>
            <a:r>
              <a:rPr lang="en-US" dirty="0" err="1" smtClean="0">
                <a:solidFill>
                  <a:srgbClr val="000000"/>
                </a:solidFill>
              </a:rPr>
              <a:t>Gerwick</a:t>
            </a:r>
            <a:r>
              <a:rPr lang="en-US" dirty="0" smtClean="0">
                <a:solidFill>
                  <a:srgbClr val="000000"/>
                </a:solidFill>
              </a:rPr>
              <a:t>, T. </a:t>
            </a:r>
            <a:r>
              <a:rPr lang="en-US" dirty="0" err="1" smtClean="0">
                <a:solidFill>
                  <a:srgbClr val="000000"/>
                </a:solidFill>
              </a:rPr>
              <a:t>Koivisto</a:t>
            </a:r>
            <a:r>
              <a:rPr lang="en-US" dirty="0" smtClean="0">
                <a:solidFill>
                  <a:srgbClr val="000000"/>
                </a:solidFill>
              </a:rPr>
              <a:t> and A. </a:t>
            </a:r>
            <a:r>
              <a:rPr lang="en-US" dirty="0" err="1" smtClean="0">
                <a:solidFill>
                  <a:srgbClr val="000000"/>
                </a:solidFill>
              </a:rPr>
              <a:t>Mazumdar</a:t>
            </a:r>
            <a:r>
              <a:rPr lang="en-US" dirty="0" smtClean="0">
                <a:solidFill>
                  <a:srgbClr val="000000"/>
                </a:solidFill>
              </a:rPr>
              <a:t>, 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  PRL 108, 031101 (2012)</a:t>
            </a:r>
            <a:br>
              <a:rPr lang="en-US" dirty="0" smtClean="0">
                <a:solidFill>
                  <a:srgbClr val="000000"/>
                </a:solidFill>
              </a:rPr>
            </a:br>
            <a:r>
              <a:rPr lang="en-US" dirty="0" smtClean="0">
                <a:solidFill>
                  <a:srgbClr val="000000"/>
                </a:solidFill>
              </a:rPr>
              <a:t>  [arXiv:1110.5249 [</a:t>
            </a:r>
            <a:r>
              <a:rPr lang="en-US" dirty="0" err="1" smtClean="0">
                <a:solidFill>
                  <a:srgbClr val="000000"/>
                </a:solidFill>
              </a:rPr>
              <a:t>gr</a:t>
            </a:r>
            <a:r>
              <a:rPr lang="en-US" dirty="0" smtClean="0">
                <a:solidFill>
                  <a:srgbClr val="000000"/>
                </a:solidFill>
              </a:rPr>
              <a:t>-qc]]</a:t>
            </a:r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457200" y="1295400"/>
            <a:ext cx="8686800" cy="4114800"/>
          </a:xfrm>
        </p:spPr>
        <p:txBody>
          <a:bodyPr/>
          <a:lstStyle/>
          <a:p>
            <a:pPr>
              <a:buNone/>
            </a:pPr>
            <a:r>
              <a:rPr lang="en-US" b="1" dirty="0" smtClean="0">
                <a:solidFill>
                  <a:srgbClr val="7030A0"/>
                </a:solidFill>
              </a:rPr>
              <a:t>String Field Theory Tachyons      </a:t>
            </a:r>
          </a:p>
          <a:p>
            <a:pPr>
              <a:buNone/>
            </a:pPr>
            <a:r>
              <a:rPr lang="en-US" sz="1400" b="1" dirty="0" smtClean="0">
                <a:solidFill>
                  <a:srgbClr val="7030A0"/>
                </a:solidFill>
                <a:effectLst/>
              </a:rPr>
              <a:t>                                                                                                   </a:t>
            </a:r>
            <a:r>
              <a:rPr lang="en-US" sz="1400" dirty="0" smtClean="0">
                <a:solidFill>
                  <a:srgbClr val="000000"/>
                </a:solidFill>
                <a:effectLst/>
              </a:rPr>
              <a:t>[Witten, </a:t>
            </a:r>
            <a:r>
              <a:rPr lang="en-US" sz="1400" dirty="0" err="1" smtClean="0">
                <a:solidFill>
                  <a:srgbClr val="000000"/>
                </a:solidFill>
                <a:effectLst/>
              </a:rPr>
              <a:t>Kostelecky</a:t>
            </a:r>
            <a:r>
              <a:rPr lang="en-US" sz="1400" dirty="0" smtClean="0">
                <a:solidFill>
                  <a:srgbClr val="000000"/>
                </a:solidFill>
                <a:effectLst/>
              </a:rPr>
              <a:t> &amp; Samuel, </a:t>
            </a:r>
            <a:r>
              <a:rPr lang="en-US" sz="1400" dirty="0" err="1" smtClean="0">
                <a:solidFill>
                  <a:srgbClr val="000000"/>
                </a:solidFill>
                <a:effectLst/>
              </a:rPr>
              <a:t>Sen</a:t>
            </a:r>
            <a:r>
              <a:rPr lang="en-US" sz="1400" dirty="0" smtClean="0">
                <a:solidFill>
                  <a:srgbClr val="000000"/>
                </a:solidFill>
                <a:effectLst/>
              </a:rPr>
              <a:t>]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en-US" b="1" i="1" dirty="0" smtClean="0">
                <a:solidFill>
                  <a:srgbClr val="7030A0"/>
                </a:solidFill>
              </a:rPr>
              <a:t>p</a:t>
            </a:r>
            <a:r>
              <a:rPr lang="en-US" b="1" dirty="0" smtClean="0">
                <a:solidFill>
                  <a:srgbClr val="7030A0"/>
                </a:solidFill>
              </a:rPr>
              <a:t>-</a:t>
            </a:r>
            <a:r>
              <a:rPr lang="en-US" b="1" dirty="0" err="1" smtClean="0">
                <a:solidFill>
                  <a:srgbClr val="7030A0"/>
                </a:solidFill>
              </a:rPr>
              <a:t>adic</a:t>
            </a:r>
            <a:r>
              <a:rPr lang="en-US" b="1" dirty="0" smtClean="0">
                <a:solidFill>
                  <a:srgbClr val="7030A0"/>
                </a:solidFill>
              </a:rPr>
              <a:t> string theory </a:t>
            </a:r>
            <a:r>
              <a:rPr lang="en-US" sz="1400" dirty="0" smtClean="0">
                <a:solidFill>
                  <a:srgbClr val="000000"/>
                </a:solidFill>
              </a:rPr>
              <a:t>[</a:t>
            </a:r>
            <a:r>
              <a:rPr lang="en-US" sz="1400" dirty="0" err="1" smtClean="0">
                <a:solidFill>
                  <a:srgbClr val="000000"/>
                </a:solidFill>
              </a:rPr>
              <a:t>Volovich</a:t>
            </a:r>
            <a:r>
              <a:rPr lang="en-US" sz="1400" dirty="0" smtClean="0">
                <a:solidFill>
                  <a:srgbClr val="000000"/>
                </a:solidFill>
              </a:rPr>
              <a:t>, </a:t>
            </a:r>
            <a:r>
              <a:rPr lang="en-US" sz="1400" dirty="0" err="1" smtClean="0">
                <a:solidFill>
                  <a:srgbClr val="000000"/>
                </a:solidFill>
              </a:rPr>
              <a:t>Brekke</a:t>
            </a:r>
            <a:r>
              <a:rPr lang="en-US" sz="1400" dirty="0" smtClean="0">
                <a:solidFill>
                  <a:srgbClr val="000000"/>
                </a:solidFill>
              </a:rPr>
              <a:t>, Freund, Olson, Witten, Frampton]</a:t>
            </a:r>
            <a:endParaRPr lang="en-US" sz="1400" b="1" dirty="0" smtClean="0">
              <a:solidFill>
                <a:srgbClr val="000000"/>
              </a:solidFill>
            </a:endParaRP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pPr>
              <a:buClrTx/>
              <a:buFont typeface="Wingdings" pitchFamily="2" charset="2"/>
              <a:buChar char="Ø"/>
            </a:pPr>
            <a:r>
              <a:rPr lang="en-US" sz="2000" dirty="0" smtClean="0">
                <a:solidFill>
                  <a:srgbClr val="3025C1"/>
                </a:solidFill>
                <a:effectLst/>
              </a:rPr>
              <a:t>Mass square has the wrong sign</a:t>
            </a:r>
          </a:p>
          <a:p>
            <a:pPr>
              <a:buClrTx/>
              <a:buFont typeface="Wingdings" pitchFamily="2" charset="2"/>
              <a:buChar char="Ø"/>
            </a:pPr>
            <a:r>
              <a:rPr lang="en-US" sz="2000" dirty="0" smtClean="0">
                <a:solidFill>
                  <a:srgbClr val="3025C1"/>
                </a:solidFill>
                <a:effectLst/>
              </a:rPr>
              <a:t>An </a:t>
            </a:r>
            <a:r>
              <a:rPr lang="en-US" sz="2000" dirty="0" err="1" smtClean="0">
                <a:solidFill>
                  <a:srgbClr val="3025C1"/>
                </a:solidFill>
                <a:effectLst/>
              </a:rPr>
              <a:t>inifinte</a:t>
            </a:r>
            <a:r>
              <a:rPr lang="en-US" sz="2000" dirty="0" smtClean="0">
                <a:solidFill>
                  <a:srgbClr val="3025C1"/>
                </a:solidFill>
                <a:effectLst/>
              </a:rPr>
              <a:t> series of higher derivative kinetic operators, mildly nonlocal</a:t>
            </a:r>
          </a:p>
          <a:p>
            <a:endParaRPr lang="en-US" dirty="0"/>
          </a:p>
        </p:txBody>
      </p:sp>
      <p:graphicFrame>
        <p:nvGraphicFramePr>
          <p:cNvPr id="16388" name="Object 4"/>
          <p:cNvGraphicFramePr>
            <a:graphicFrameLocks noChangeAspect="1"/>
          </p:cNvGraphicFramePr>
          <p:nvPr/>
        </p:nvGraphicFramePr>
        <p:xfrm>
          <a:off x="533400" y="1905000"/>
          <a:ext cx="5075238" cy="1117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7917" name="Equation" r:id="rId4" imgW="2539800" imgH="558720" progId="Equation.3">
                  <p:embed/>
                </p:oleObj>
              </mc:Choice>
              <mc:Fallback>
                <p:oleObj name="Equation" r:id="rId4" imgW="2539800" imgH="55872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905000"/>
                        <a:ext cx="5075238" cy="1117600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 w="9525">
                        <a:solidFill>
                          <a:schemeClr val="bg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393" name="Line 9"/>
          <p:cNvSpPr>
            <a:spLocks noChangeShapeType="1"/>
          </p:cNvSpPr>
          <p:nvPr/>
        </p:nvSpPr>
        <p:spPr bwMode="auto">
          <a:xfrm flipV="1">
            <a:off x="1219200" y="2895600"/>
            <a:ext cx="0" cy="457200"/>
          </a:xfrm>
          <a:prstGeom prst="line">
            <a:avLst/>
          </a:prstGeom>
          <a:noFill/>
          <a:ln w="9525">
            <a:solidFill>
              <a:srgbClr val="990033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394" name="Line 10"/>
          <p:cNvSpPr>
            <a:spLocks noChangeShapeType="1"/>
          </p:cNvSpPr>
          <p:nvPr/>
        </p:nvSpPr>
        <p:spPr bwMode="auto">
          <a:xfrm flipV="1">
            <a:off x="3505200" y="2667000"/>
            <a:ext cx="0" cy="457200"/>
          </a:xfrm>
          <a:prstGeom prst="line">
            <a:avLst/>
          </a:prstGeom>
          <a:noFill/>
          <a:ln w="9525">
            <a:solidFill>
              <a:srgbClr val="990033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395" name="Line 11"/>
          <p:cNvSpPr>
            <a:spLocks noChangeShapeType="1"/>
          </p:cNvSpPr>
          <p:nvPr/>
        </p:nvSpPr>
        <p:spPr bwMode="auto">
          <a:xfrm flipV="1">
            <a:off x="4191000" y="2667000"/>
            <a:ext cx="0" cy="457200"/>
          </a:xfrm>
          <a:prstGeom prst="line">
            <a:avLst/>
          </a:prstGeom>
          <a:noFill/>
          <a:ln w="9525">
            <a:solidFill>
              <a:srgbClr val="990033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396" name="Text Box 12"/>
          <p:cNvSpPr txBox="1">
            <a:spLocks noChangeArrowheads="1"/>
          </p:cNvSpPr>
          <p:nvPr/>
        </p:nvSpPr>
        <p:spPr bwMode="auto">
          <a:xfrm>
            <a:off x="304800" y="3352800"/>
            <a:ext cx="464447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dirty="0">
                <a:solidFill>
                  <a:srgbClr val="FF0000"/>
                </a:solidFill>
              </a:rPr>
              <a:t>open string coupling            </a:t>
            </a:r>
            <a:r>
              <a:rPr lang="en-US" sz="1800" dirty="0" smtClean="0">
                <a:solidFill>
                  <a:srgbClr val="FF0000"/>
                </a:solidFill>
              </a:rPr>
              <a:t>string </a:t>
            </a:r>
            <a:r>
              <a:rPr lang="en-US" sz="1800" dirty="0">
                <a:solidFill>
                  <a:srgbClr val="FF0000"/>
                </a:solidFill>
              </a:rPr>
              <a:t>tension</a:t>
            </a: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sz="3200" b="1" u="sng" dirty="0" smtClean="0">
                <a:solidFill>
                  <a:srgbClr val="FF0000"/>
                </a:solidFill>
              </a:rPr>
              <a:t>Nonlocal Actions in String Theory</a:t>
            </a:r>
            <a:endParaRPr lang="en-US" sz="3200" b="1" u="sng" dirty="0">
              <a:solidFill>
                <a:srgbClr val="FF0000"/>
              </a:solidFill>
            </a:endParaRPr>
          </a:p>
        </p:txBody>
      </p:sp>
      <p:graphicFrame>
        <p:nvGraphicFramePr>
          <p:cNvPr id="1227780" name="Object 4"/>
          <p:cNvGraphicFramePr>
            <a:graphicFrameLocks noChangeAspect="1"/>
          </p:cNvGraphicFramePr>
          <p:nvPr/>
        </p:nvGraphicFramePr>
        <p:xfrm>
          <a:off x="533400" y="4572000"/>
          <a:ext cx="5786438" cy="101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7918" name="Equation" r:id="rId6" imgW="2895480" imgH="507960" progId="Equation.3">
                  <p:embed/>
                </p:oleObj>
              </mc:Choice>
              <mc:Fallback>
                <p:oleObj name="Equation" r:id="rId6" imgW="2895480" imgH="50796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4572000"/>
                        <a:ext cx="5786438" cy="1016000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 w="9525">
                        <a:solidFill>
                          <a:schemeClr val="bg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63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63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63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63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3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3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7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93" grpId="0" animBg="1"/>
      <p:bldP spid="16394" grpId="0" animBg="1"/>
      <p:bldP spid="16395" grpId="0" animBg="1"/>
      <p:bldP spid="1639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0546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381000"/>
            <a:ext cx="8305800" cy="6172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b="1" dirty="0">
                <a:solidFill>
                  <a:srgbClr val="2B2BDB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t’ </a:t>
            </a:r>
            <a:r>
              <a:rPr lang="en-US" sz="2400" b="1" dirty="0" err="1">
                <a:solidFill>
                  <a:srgbClr val="2B2BDB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Hooft</a:t>
            </a:r>
            <a:r>
              <a:rPr lang="en-US" sz="2400" b="1" dirty="0">
                <a:solidFill>
                  <a:srgbClr val="2B2BDB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dual to string theory</a:t>
            </a:r>
          </a:p>
          <a:p>
            <a:pPr>
              <a:lnSpc>
                <a:spcPct val="90000"/>
              </a:lnSpc>
            </a:pPr>
            <a:r>
              <a:rPr lang="en-US" sz="2000" dirty="0" err="1">
                <a:solidFill>
                  <a:srgbClr val="2B2BDB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Polyakov</a:t>
            </a:r>
            <a:r>
              <a:rPr lang="en-US" sz="2000" dirty="0">
                <a:solidFill>
                  <a:srgbClr val="2B2BDB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action:</a:t>
            </a:r>
          </a:p>
          <a:p>
            <a:pPr>
              <a:lnSpc>
                <a:spcPct val="90000"/>
              </a:lnSpc>
            </a:pPr>
            <a:endParaRPr lang="en-US" sz="2000" dirty="0">
              <a:solidFill>
                <a:srgbClr val="2B2BDB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lnSpc>
                <a:spcPct val="90000"/>
              </a:lnSpc>
            </a:pPr>
            <a:endParaRPr lang="en-US" sz="2000" dirty="0">
              <a:solidFill>
                <a:srgbClr val="2B2BDB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lnSpc>
                <a:spcPct val="90000"/>
              </a:lnSpc>
            </a:pPr>
            <a:endParaRPr lang="en-US" sz="2000" dirty="0">
              <a:solidFill>
                <a:srgbClr val="2B2BDB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lnSpc>
                <a:spcPct val="90000"/>
              </a:lnSpc>
            </a:pPr>
            <a:endParaRPr lang="en-US" sz="2000" dirty="0">
              <a:solidFill>
                <a:srgbClr val="2B2BDB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lnSpc>
                <a:spcPct val="90000"/>
              </a:lnSpc>
            </a:pPr>
            <a:endParaRPr lang="en-US" sz="2000" dirty="0">
              <a:solidFill>
                <a:srgbClr val="2B2BDB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lnSpc>
                <a:spcPct val="90000"/>
              </a:lnSpc>
            </a:pPr>
            <a:endParaRPr lang="en-US" sz="2000" dirty="0">
              <a:solidFill>
                <a:srgbClr val="2B2BDB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lnSpc>
                <a:spcPct val="90000"/>
              </a:lnSpc>
            </a:pPr>
            <a:endParaRPr lang="en-US" sz="2000" dirty="0">
              <a:solidFill>
                <a:srgbClr val="2B2BDB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lnSpc>
                <a:spcPct val="90000"/>
              </a:lnSpc>
            </a:pPr>
            <a:r>
              <a:rPr lang="en-US" sz="2000" dirty="0">
                <a:solidFill>
                  <a:srgbClr val="2B2BDB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Strings on Random lattice </a:t>
            </a:r>
            <a:r>
              <a:rPr lang="en-US" sz="1200" dirty="0">
                <a:solidFill>
                  <a:srgbClr val="2B2BDB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[</a:t>
            </a:r>
            <a:r>
              <a:rPr lang="en-US" sz="1200" dirty="0" smtClean="0">
                <a:solidFill>
                  <a:srgbClr val="2B2BDB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Douglas &amp; </a:t>
            </a:r>
            <a:r>
              <a:rPr lang="en-US" sz="1200" dirty="0" err="1" smtClean="0">
                <a:solidFill>
                  <a:srgbClr val="2B2BDB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Shenker</a:t>
            </a:r>
            <a:r>
              <a:rPr lang="en-US" sz="1200" dirty="0">
                <a:solidFill>
                  <a:srgbClr val="2B2BDB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]</a:t>
            </a:r>
          </a:p>
          <a:p>
            <a:pPr>
              <a:lnSpc>
                <a:spcPct val="90000"/>
              </a:lnSpc>
            </a:pPr>
            <a:endParaRPr lang="en-US" sz="1200" dirty="0">
              <a:solidFill>
                <a:srgbClr val="2B2BDB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lnSpc>
                <a:spcPct val="90000"/>
              </a:lnSpc>
            </a:pPr>
            <a:endParaRPr lang="en-US" sz="2000" dirty="0">
              <a:solidFill>
                <a:srgbClr val="2B2BDB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lnSpc>
                <a:spcPct val="90000"/>
              </a:lnSpc>
            </a:pPr>
            <a:endParaRPr lang="en-US" sz="2000" dirty="0">
              <a:solidFill>
                <a:srgbClr val="2B2BDB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lnSpc>
                <a:spcPct val="90000"/>
              </a:lnSpc>
            </a:pPr>
            <a:r>
              <a:rPr lang="en-US" sz="2000" dirty="0">
                <a:solidFill>
                  <a:srgbClr val="2B2BDB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Dual Field theory </a:t>
            </a:r>
            <a:r>
              <a:rPr lang="en-US" sz="2000" dirty="0" smtClean="0">
                <a:solidFill>
                  <a:srgbClr val="2B2BDB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action</a:t>
            </a:r>
          </a:p>
          <a:p>
            <a:pPr>
              <a:lnSpc>
                <a:spcPct val="90000"/>
              </a:lnSpc>
            </a:pPr>
            <a:endParaRPr lang="en-US" sz="2000" dirty="0">
              <a:solidFill>
                <a:srgbClr val="2B2BDB"/>
              </a:solidFill>
            </a:endParaRPr>
          </a:p>
          <a:p>
            <a:pPr marL="0" indent="0">
              <a:lnSpc>
                <a:spcPct val="90000"/>
              </a:lnSpc>
              <a:buNone/>
            </a:pPr>
            <a:endParaRPr lang="en-US" sz="2000" dirty="0">
              <a:solidFill>
                <a:srgbClr val="2B2BDB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000" dirty="0" smtClean="0">
                <a:solidFill>
                  <a:srgbClr val="2B2BDB"/>
                </a:solidFill>
              </a:rPr>
              <a:t>One can compute the Feynman diagrams and even sum them up</a:t>
            </a:r>
          </a:p>
          <a:p>
            <a:pPr lvl="1">
              <a:lnSpc>
                <a:spcPct val="90000"/>
              </a:lnSpc>
            </a:pPr>
            <a:r>
              <a:rPr lang="en-US" sz="1600" dirty="0" smtClean="0">
                <a:solidFill>
                  <a:srgbClr val="2B2BDB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We found linear </a:t>
            </a:r>
            <a:r>
              <a:rPr lang="en-US" sz="1600" dirty="0" err="1" smtClean="0">
                <a:solidFill>
                  <a:srgbClr val="2B2BDB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Regge</a:t>
            </a:r>
            <a:r>
              <a:rPr lang="en-US" sz="1600" dirty="0" smtClean="0">
                <a:solidFill>
                  <a:srgbClr val="2B2BDB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trajectories. </a:t>
            </a:r>
            <a:r>
              <a:rPr lang="en-US" sz="1600" dirty="0">
                <a:solidFill>
                  <a:srgbClr val="000000"/>
                </a:solidFill>
                <a:effectLst/>
              </a:rPr>
              <a:t>[TB, </a:t>
            </a:r>
            <a:r>
              <a:rPr lang="en-US" sz="1600" dirty="0" err="1">
                <a:solidFill>
                  <a:srgbClr val="000000"/>
                </a:solidFill>
                <a:effectLst/>
              </a:rPr>
              <a:t>Grisaru</a:t>
            </a:r>
            <a:r>
              <a:rPr lang="en-US" sz="1600" dirty="0">
                <a:solidFill>
                  <a:srgbClr val="000000"/>
                </a:solidFill>
                <a:effectLst/>
              </a:rPr>
              <a:t> &amp; Siegel]</a:t>
            </a:r>
            <a:endParaRPr lang="en-US" sz="1600" dirty="0">
              <a:solidFill>
                <a:srgbClr val="3025C1"/>
              </a:solidFill>
              <a:effectLst/>
            </a:endParaRPr>
          </a:p>
          <a:p>
            <a:pPr lvl="1">
              <a:lnSpc>
                <a:spcPct val="90000"/>
              </a:lnSpc>
            </a:pPr>
            <a:endParaRPr lang="en-US" sz="800" dirty="0">
              <a:solidFill>
                <a:srgbClr val="2B2BDB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lnSpc>
                <a:spcPct val="90000"/>
              </a:lnSpc>
            </a:pPr>
            <a:endParaRPr lang="en-US" sz="2000" dirty="0">
              <a:solidFill>
                <a:srgbClr val="2B2BDB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lnSpc>
                <a:spcPct val="90000"/>
              </a:lnSpc>
            </a:pPr>
            <a:endParaRPr lang="en-US" sz="2000" dirty="0">
              <a:solidFill>
                <a:srgbClr val="2B2BDB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lnSpc>
                <a:spcPct val="90000"/>
              </a:lnSpc>
            </a:pPr>
            <a:endParaRPr lang="en-US" sz="2000" dirty="0">
              <a:solidFill>
                <a:srgbClr val="2B2BDB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>
                <a:solidFill>
                  <a:srgbClr val="2B2BDB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</a:t>
            </a:r>
            <a:endParaRPr lang="en-US" sz="1200" dirty="0">
              <a:solidFill>
                <a:srgbClr val="2B2BDB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000" dirty="0">
              <a:solidFill>
                <a:srgbClr val="2B2BDB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620547" name="Picture 3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429000" y="914400"/>
            <a:ext cx="4953000" cy="604838"/>
          </a:xfrm>
          <a:noFill/>
          <a:ln/>
        </p:spPr>
      </p:pic>
      <p:pic>
        <p:nvPicPr>
          <p:cNvPr id="620548" name="Picture 4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5334000" y="3505200"/>
            <a:ext cx="2590800" cy="407126"/>
          </a:xfrm>
          <a:noFill/>
          <a:ln/>
        </p:spPr>
      </p:pic>
      <p:pic>
        <p:nvPicPr>
          <p:cNvPr id="620549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4800" y="4038600"/>
            <a:ext cx="8153400" cy="4945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20550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5800" y="5091183"/>
            <a:ext cx="5410200" cy="5950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20551" name="Picture 7" descr="discrete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143000" y="1371600"/>
            <a:ext cx="5867400" cy="2035175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4" descr="2loopsp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-228600" y="2895600"/>
            <a:ext cx="5041900" cy="7239000"/>
          </a:xfrm>
          <a:prstGeom prst="rect">
            <a:avLst/>
          </a:prstGeom>
          <a:noFill/>
        </p:spPr>
      </p:pic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685800"/>
          </a:xfrm>
        </p:spPr>
        <p:txBody>
          <a:bodyPr/>
          <a:lstStyle/>
          <a:p>
            <a:r>
              <a:rPr lang="en-US" b="1" u="sng" dirty="0" smtClean="0">
                <a:solidFill>
                  <a:srgbClr val="FF3300"/>
                </a:solidFill>
              </a:rPr>
              <a:t>Interesting Properties</a:t>
            </a:r>
            <a:endParaRPr lang="en-US" b="1" u="sng" dirty="0">
              <a:solidFill>
                <a:srgbClr val="FF3300"/>
              </a:solidFill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229600" cy="5135563"/>
          </a:xfrm>
        </p:spPr>
        <p:txBody>
          <a:bodyPr/>
          <a:lstStyle/>
          <a:p>
            <a:pPr>
              <a:lnSpc>
                <a:spcPct val="90000"/>
              </a:lnSpc>
              <a:buClrTx/>
              <a:buNone/>
            </a:pPr>
            <a:r>
              <a:rPr lang="en-US" sz="2400" b="1" dirty="0" err="1" smtClean="0">
                <a:solidFill>
                  <a:srgbClr val="7030A0"/>
                </a:solidFill>
              </a:rPr>
              <a:t>Ghostfree</a:t>
            </a:r>
            <a:endParaRPr lang="en-US" sz="2400" b="1" dirty="0" smtClean="0">
              <a:solidFill>
                <a:srgbClr val="7030A0"/>
              </a:solidFill>
            </a:endParaRPr>
          </a:p>
          <a:p>
            <a:pPr>
              <a:lnSpc>
                <a:spcPct val="90000"/>
              </a:lnSpc>
              <a:buClrTx/>
              <a:buFont typeface="Wingdings" pitchFamily="2" charset="2"/>
              <a:buChar char="Ø"/>
            </a:pPr>
            <a:endParaRPr lang="en-US" sz="2400" dirty="0">
              <a:solidFill>
                <a:srgbClr val="3333CC"/>
              </a:solidFill>
            </a:endParaRPr>
          </a:p>
          <a:p>
            <a:pPr>
              <a:lnSpc>
                <a:spcPct val="90000"/>
              </a:lnSpc>
              <a:buClrTx/>
              <a:buFont typeface="Wingdings" pitchFamily="2" charset="2"/>
              <a:buChar char="Ø"/>
            </a:pPr>
            <a:endParaRPr lang="en-US" sz="2400" dirty="0" smtClean="0">
              <a:solidFill>
                <a:srgbClr val="3333CC"/>
              </a:solidFill>
            </a:endParaRPr>
          </a:p>
          <a:p>
            <a:pPr>
              <a:lnSpc>
                <a:spcPct val="90000"/>
              </a:lnSpc>
              <a:buClrTx/>
              <a:buNone/>
            </a:pPr>
            <a:endParaRPr lang="en-US" sz="2000" dirty="0" smtClean="0">
              <a:solidFill>
                <a:srgbClr val="3333CC"/>
              </a:solidFill>
            </a:endParaRPr>
          </a:p>
          <a:p>
            <a:pPr>
              <a:lnSpc>
                <a:spcPct val="90000"/>
              </a:lnSpc>
              <a:buClrTx/>
              <a:buFont typeface="Wingdings" pitchFamily="2" charset="2"/>
              <a:buChar char="Ø"/>
            </a:pPr>
            <a:r>
              <a:rPr lang="en-US" sz="2000" dirty="0" smtClean="0">
                <a:solidFill>
                  <a:srgbClr val="3025C1"/>
                </a:solidFill>
              </a:rPr>
              <a:t>But SFT/</a:t>
            </a:r>
            <a:r>
              <a:rPr lang="en-US" sz="2000" dirty="0" err="1" smtClean="0">
                <a:solidFill>
                  <a:srgbClr val="3025C1"/>
                </a:solidFill>
              </a:rPr>
              <a:t>padic</a:t>
            </a:r>
            <a:r>
              <a:rPr lang="en-US" sz="2000" dirty="0" smtClean="0">
                <a:solidFill>
                  <a:srgbClr val="3025C1"/>
                </a:solidFill>
              </a:rPr>
              <a:t> type theories have no extra states!</a:t>
            </a:r>
          </a:p>
          <a:p>
            <a:pPr>
              <a:lnSpc>
                <a:spcPct val="90000"/>
              </a:lnSpc>
              <a:buClrTx/>
              <a:buNone/>
            </a:pPr>
            <a:r>
              <a:rPr lang="en-US" sz="2400" b="1" dirty="0" smtClean="0">
                <a:solidFill>
                  <a:srgbClr val="7030A0"/>
                </a:solidFill>
              </a:rPr>
              <a:t>Quantum loops are finite</a:t>
            </a:r>
          </a:p>
          <a:p>
            <a:pPr>
              <a:lnSpc>
                <a:spcPct val="90000"/>
              </a:lnSpc>
              <a:buClrTx/>
              <a:buFont typeface="Wingdings" pitchFamily="2" charset="2"/>
              <a:buChar char="Ø"/>
            </a:pPr>
            <a:r>
              <a:rPr lang="en-US" sz="2000" dirty="0" smtClean="0">
                <a:solidFill>
                  <a:srgbClr val="3025C1"/>
                </a:solidFill>
                <a:effectLst/>
              </a:rPr>
              <a:t>UV under better control, like usual HD theories</a:t>
            </a:r>
          </a:p>
          <a:p>
            <a:pPr>
              <a:lnSpc>
                <a:spcPct val="90000"/>
              </a:lnSpc>
              <a:buClrTx/>
              <a:buFont typeface="Wingdings" pitchFamily="2" charset="2"/>
              <a:buChar char="Ø"/>
            </a:pPr>
            <a:endParaRPr lang="en-US" sz="2000" dirty="0" smtClean="0">
              <a:solidFill>
                <a:srgbClr val="3025C1"/>
              </a:solidFill>
              <a:effectLst/>
            </a:endParaRPr>
          </a:p>
          <a:p>
            <a:pPr>
              <a:lnSpc>
                <a:spcPct val="90000"/>
              </a:lnSpc>
              <a:buClrTx/>
              <a:buFont typeface="Wingdings" pitchFamily="2" charset="2"/>
              <a:buChar char="Ø"/>
            </a:pPr>
            <a:endParaRPr lang="en-US" sz="2000" dirty="0" smtClean="0">
              <a:solidFill>
                <a:srgbClr val="3025C1"/>
              </a:solidFill>
              <a:effectLst/>
            </a:endParaRPr>
          </a:p>
          <a:p>
            <a:pPr>
              <a:lnSpc>
                <a:spcPct val="90000"/>
              </a:lnSpc>
              <a:buClrTx/>
              <a:buFont typeface="Wingdings" pitchFamily="2" charset="2"/>
              <a:buChar char="Ø"/>
            </a:pPr>
            <a:endParaRPr lang="en-US" sz="2000" dirty="0" smtClean="0">
              <a:solidFill>
                <a:srgbClr val="3025C1"/>
              </a:solidFill>
              <a:effectLst/>
            </a:endParaRPr>
          </a:p>
          <a:p>
            <a:pPr>
              <a:lnSpc>
                <a:spcPct val="90000"/>
              </a:lnSpc>
              <a:buClrTx/>
              <a:buFont typeface="Wingdings" pitchFamily="2" charset="2"/>
              <a:buChar char="Ø"/>
            </a:pPr>
            <a:endParaRPr lang="en-US" sz="2000" dirty="0" smtClean="0">
              <a:solidFill>
                <a:srgbClr val="3025C1"/>
              </a:solidFill>
              <a:effectLst/>
            </a:endParaRPr>
          </a:p>
          <a:p>
            <a:pPr>
              <a:lnSpc>
                <a:spcPct val="90000"/>
              </a:lnSpc>
              <a:buClrTx/>
              <a:buFont typeface="Wingdings" pitchFamily="2" charset="2"/>
              <a:buChar char="Ø"/>
            </a:pPr>
            <a:endParaRPr lang="en-US" sz="2000" dirty="0" smtClean="0">
              <a:solidFill>
                <a:srgbClr val="3025C1"/>
              </a:solidFill>
              <a:effectLst/>
            </a:endParaRPr>
          </a:p>
          <a:p>
            <a:pPr>
              <a:lnSpc>
                <a:spcPct val="90000"/>
              </a:lnSpc>
              <a:buClrTx/>
              <a:buFont typeface="Wingdings" pitchFamily="2" charset="2"/>
              <a:buChar char="Ø"/>
            </a:pPr>
            <a:r>
              <a:rPr lang="en-US" sz="2000" dirty="0" smtClean="0">
                <a:solidFill>
                  <a:srgbClr val="3025C1"/>
                </a:solidFill>
                <a:effectLst/>
              </a:rPr>
              <a:t>Thermal duality in p-</a:t>
            </a:r>
            <a:r>
              <a:rPr lang="en-US" sz="2000" dirty="0" err="1" smtClean="0">
                <a:solidFill>
                  <a:srgbClr val="3025C1"/>
                </a:solidFill>
                <a:effectLst/>
              </a:rPr>
              <a:t>adic</a:t>
            </a:r>
            <a:r>
              <a:rPr lang="en-US" sz="2000" dirty="0" smtClean="0">
                <a:solidFill>
                  <a:srgbClr val="3025C1"/>
                </a:solidFill>
                <a:effectLst/>
              </a:rPr>
              <a:t> strings </a:t>
            </a:r>
          </a:p>
          <a:p>
            <a:pPr marL="0" indent="0">
              <a:lnSpc>
                <a:spcPct val="90000"/>
              </a:lnSpc>
              <a:buClrTx/>
              <a:buNone/>
            </a:pPr>
            <a:r>
              <a:rPr lang="en-US" sz="2000" dirty="0">
                <a:solidFill>
                  <a:srgbClr val="3025C1"/>
                </a:solidFill>
                <a:effectLst/>
              </a:rPr>
              <a:t> </a:t>
            </a:r>
            <a:r>
              <a:rPr lang="en-US" sz="2000" dirty="0" smtClean="0">
                <a:solidFill>
                  <a:srgbClr val="3025C1"/>
                </a:solidFill>
                <a:effectLst/>
              </a:rPr>
              <a:t>    </a:t>
            </a:r>
            <a:r>
              <a:rPr lang="en-US" sz="1400" dirty="0" smtClean="0">
                <a:solidFill>
                  <a:srgbClr val="000000"/>
                </a:solidFill>
                <a:effectLst/>
              </a:rPr>
              <a:t>[TB, </a:t>
            </a:r>
            <a:r>
              <a:rPr lang="en-US" sz="1400" dirty="0" err="1" smtClean="0">
                <a:solidFill>
                  <a:srgbClr val="000000"/>
                </a:solidFill>
                <a:effectLst/>
              </a:rPr>
              <a:t>Cembranos</a:t>
            </a:r>
            <a:r>
              <a:rPr lang="en-US" sz="1400" dirty="0" smtClean="0">
                <a:solidFill>
                  <a:srgbClr val="000000"/>
                </a:solidFill>
                <a:effectLst/>
              </a:rPr>
              <a:t> &amp; </a:t>
            </a:r>
            <a:r>
              <a:rPr lang="en-US" sz="1400" dirty="0" err="1" smtClean="0">
                <a:solidFill>
                  <a:srgbClr val="000000"/>
                </a:solidFill>
                <a:effectLst/>
              </a:rPr>
              <a:t>Kapusta</a:t>
            </a:r>
            <a:r>
              <a:rPr lang="en-US" sz="1400" dirty="0" smtClean="0">
                <a:solidFill>
                  <a:srgbClr val="000000"/>
                </a:solidFill>
                <a:effectLst/>
              </a:rPr>
              <a:t>, 2010 PRL]</a:t>
            </a:r>
            <a:r>
              <a:rPr lang="en-US" sz="1400" dirty="0" smtClean="0">
                <a:solidFill>
                  <a:srgbClr val="3025C1"/>
                </a:solidFill>
                <a:effectLst/>
              </a:rPr>
              <a:t>        </a:t>
            </a:r>
          </a:p>
          <a:p>
            <a:pPr>
              <a:lnSpc>
                <a:spcPct val="90000"/>
              </a:lnSpc>
              <a:buClrTx/>
              <a:buFont typeface="Wingdings" pitchFamily="2" charset="2"/>
              <a:buChar char="Ø"/>
            </a:pPr>
            <a:endParaRPr lang="en-US" sz="2000" dirty="0" smtClean="0">
              <a:solidFill>
                <a:srgbClr val="3025C1"/>
              </a:solidFill>
              <a:effectLst/>
            </a:endParaRPr>
          </a:p>
          <a:p>
            <a:pPr>
              <a:lnSpc>
                <a:spcPct val="90000"/>
              </a:lnSpc>
              <a:buClrTx/>
              <a:buFont typeface="Wingdings" pitchFamily="2" charset="2"/>
              <a:buChar char="Ø"/>
            </a:pPr>
            <a:r>
              <a:rPr lang="en-US" sz="2000" dirty="0" smtClean="0">
                <a:solidFill>
                  <a:srgbClr val="3025C1"/>
                </a:solidFill>
                <a:effectLst/>
              </a:rPr>
              <a:t>Can there be any phenomenological implications for LHC?</a:t>
            </a:r>
          </a:p>
          <a:p>
            <a:pPr>
              <a:lnSpc>
                <a:spcPct val="90000"/>
              </a:lnSpc>
              <a:buNone/>
            </a:pPr>
            <a:endParaRPr lang="en-US" sz="2400" dirty="0" smtClean="0"/>
          </a:p>
        </p:txBody>
      </p:sp>
      <p:graphicFrame>
        <p:nvGraphicFramePr>
          <p:cNvPr id="124723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71164314"/>
              </p:ext>
            </p:extLst>
          </p:nvPr>
        </p:nvGraphicFramePr>
        <p:xfrm>
          <a:off x="2362200" y="1066800"/>
          <a:ext cx="4548187" cy="13558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7441" name="Equation" r:id="rId5" imgW="2984400" imgH="888840" progId="Equation.3">
                  <p:embed/>
                </p:oleObj>
              </mc:Choice>
              <mc:Fallback>
                <p:oleObj name="Equation" r:id="rId5" imgW="2984400" imgH="8888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1066800"/>
                        <a:ext cx="4548187" cy="1355861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 w="9525">
                        <a:solidFill>
                          <a:schemeClr val="bg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4723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61284586"/>
              </p:ext>
            </p:extLst>
          </p:nvPr>
        </p:nvGraphicFramePr>
        <p:xfrm>
          <a:off x="4876800" y="5334000"/>
          <a:ext cx="1751012" cy="7078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7442" name="Equation" r:id="rId7" imgW="1193760" imgH="482400" progId="Equation.3">
                  <p:embed/>
                </p:oleObj>
              </mc:Choice>
              <mc:Fallback>
                <p:oleObj name="Equation" r:id="rId7" imgW="1193760" imgH="4824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6800" y="5334000"/>
                        <a:ext cx="1751012" cy="707831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" name="Picture 7" descr="necklacep23.eps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2057400" y="3810000"/>
            <a:ext cx="2362200" cy="504825"/>
          </a:xfrm>
          <a:prstGeom prst="rect">
            <a:avLst/>
          </a:prstGeom>
        </p:spPr>
      </p:pic>
      <p:pic>
        <p:nvPicPr>
          <p:cNvPr id="9" name="Picture 8" descr="necklacep3.eps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4876800" y="3733800"/>
            <a:ext cx="4067175" cy="1485900"/>
          </a:xfrm>
          <a:prstGeom prst="rect">
            <a:avLst/>
          </a:prstGeom>
        </p:spPr>
      </p:pic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06754768"/>
              </p:ext>
            </p:extLst>
          </p:nvPr>
        </p:nvGraphicFramePr>
        <p:xfrm>
          <a:off x="6705600" y="2514600"/>
          <a:ext cx="207264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7443" name="Equation" r:id="rId11" imgW="1511280" imgH="444240" progId="Equation.3">
                  <p:embed/>
                </p:oleObj>
              </mc:Choice>
              <mc:Fallback>
                <p:oleObj name="Equation" r:id="rId11" imgW="1511280" imgH="4442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05600" y="2514600"/>
                        <a:ext cx="2072640" cy="60960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0000FF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7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US" b="1" u="sng" dirty="0" smtClean="0">
                <a:solidFill>
                  <a:srgbClr val="FF0000"/>
                </a:solidFill>
              </a:rPr>
              <a:t>Applications</a:t>
            </a:r>
            <a:endParaRPr lang="en-US" b="1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/>
          <a:lstStyle/>
          <a:p>
            <a:pPr>
              <a:buNone/>
            </a:pPr>
            <a:r>
              <a:rPr lang="en-US" sz="2400" b="1" dirty="0" smtClean="0">
                <a:solidFill>
                  <a:srgbClr val="7030A0"/>
                </a:solidFill>
              </a:rPr>
              <a:t>Insights into string theory</a:t>
            </a:r>
          </a:p>
          <a:p>
            <a:pPr>
              <a:buClrTx/>
              <a:buFont typeface="Wingdings" pitchFamily="2" charset="2"/>
              <a:buChar char="Ø"/>
            </a:pPr>
            <a:r>
              <a:rPr lang="en-US" sz="2200" dirty="0" err="1" smtClean="0">
                <a:solidFill>
                  <a:srgbClr val="3025C1"/>
                </a:solidFill>
              </a:rPr>
              <a:t>Brane</a:t>
            </a:r>
            <a:r>
              <a:rPr lang="en-US" sz="2200" dirty="0" smtClean="0">
                <a:solidFill>
                  <a:srgbClr val="3025C1"/>
                </a:solidFill>
              </a:rPr>
              <a:t> Physics &amp; Tachyon condensation </a:t>
            </a:r>
            <a:r>
              <a:rPr lang="en-US" sz="1600" dirty="0" smtClean="0">
                <a:solidFill>
                  <a:srgbClr val="000000"/>
                </a:solidFill>
              </a:rPr>
              <a:t>[</a:t>
            </a:r>
            <a:r>
              <a:rPr lang="en-US" sz="1600" dirty="0" err="1" smtClean="0">
                <a:solidFill>
                  <a:srgbClr val="000000"/>
                </a:solidFill>
              </a:rPr>
              <a:t>Zwiebach</a:t>
            </a:r>
            <a:r>
              <a:rPr lang="en-US" sz="1600" dirty="0" smtClean="0">
                <a:solidFill>
                  <a:srgbClr val="000000"/>
                </a:solidFill>
              </a:rPr>
              <a:t> &amp; Moeller; </a:t>
            </a:r>
            <a:r>
              <a:rPr lang="en-US" sz="1600" dirty="0" err="1" smtClean="0">
                <a:solidFill>
                  <a:srgbClr val="000000"/>
                </a:solidFill>
              </a:rPr>
              <a:t>Forini</a:t>
            </a:r>
            <a:r>
              <a:rPr lang="en-US" sz="1600" dirty="0" smtClean="0">
                <a:solidFill>
                  <a:srgbClr val="000000"/>
                </a:solidFill>
              </a:rPr>
              <a:t>, </a:t>
            </a:r>
            <a:r>
              <a:rPr lang="en-US" sz="1600" dirty="0" err="1" smtClean="0">
                <a:solidFill>
                  <a:srgbClr val="000000"/>
                </a:solidFill>
              </a:rPr>
              <a:t>Gambini</a:t>
            </a:r>
            <a:r>
              <a:rPr lang="en-US" sz="1600" dirty="0" smtClean="0">
                <a:solidFill>
                  <a:srgbClr val="000000"/>
                </a:solidFill>
              </a:rPr>
              <a:t> &amp; </a:t>
            </a:r>
            <a:r>
              <a:rPr lang="en-US" sz="1600" dirty="0" err="1" smtClean="0">
                <a:solidFill>
                  <a:srgbClr val="000000"/>
                </a:solidFill>
              </a:rPr>
              <a:t>Nardelli</a:t>
            </a:r>
            <a:r>
              <a:rPr lang="en-US" sz="1600" dirty="0" smtClean="0">
                <a:solidFill>
                  <a:srgbClr val="000000"/>
                </a:solidFill>
              </a:rPr>
              <a:t>; </a:t>
            </a:r>
            <a:r>
              <a:rPr lang="en-US" sz="1600" dirty="0" err="1" smtClean="0">
                <a:solidFill>
                  <a:srgbClr val="000000"/>
                </a:solidFill>
              </a:rPr>
              <a:t>Colleti</a:t>
            </a:r>
            <a:r>
              <a:rPr lang="en-US" sz="1600" dirty="0" smtClean="0">
                <a:solidFill>
                  <a:srgbClr val="000000"/>
                </a:solidFill>
              </a:rPr>
              <a:t>, </a:t>
            </a:r>
            <a:r>
              <a:rPr lang="en-US" sz="1600" dirty="0" err="1" smtClean="0">
                <a:solidFill>
                  <a:srgbClr val="000000"/>
                </a:solidFill>
              </a:rPr>
              <a:t>Sigalov</a:t>
            </a:r>
            <a:r>
              <a:rPr lang="en-US" sz="1600" dirty="0" smtClean="0">
                <a:solidFill>
                  <a:srgbClr val="000000"/>
                </a:solidFill>
              </a:rPr>
              <a:t> &amp; Taylor; </a:t>
            </a:r>
            <a:r>
              <a:rPr lang="en-US" sz="1600" dirty="0" err="1" smtClean="0">
                <a:solidFill>
                  <a:srgbClr val="000000"/>
                </a:solidFill>
              </a:rPr>
              <a:t>Calcagni</a:t>
            </a:r>
            <a:r>
              <a:rPr lang="en-US" sz="1600" dirty="0" smtClean="0">
                <a:solidFill>
                  <a:srgbClr val="000000"/>
                </a:solidFill>
              </a:rPr>
              <a:t>…]</a:t>
            </a:r>
          </a:p>
          <a:p>
            <a:pPr>
              <a:buClrTx/>
              <a:buFont typeface="Wingdings" pitchFamily="2" charset="2"/>
              <a:buChar char="Ø"/>
            </a:pPr>
            <a:r>
              <a:rPr lang="en-US" sz="2200" dirty="0" err="1" smtClean="0">
                <a:solidFill>
                  <a:srgbClr val="3025C1"/>
                </a:solidFill>
              </a:rPr>
              <a:t>Hagedorn</a:t>
            </a:r>
            <a:r>
              <a:rPr lang="en-US" sz="2200" dirty="0" smtClean="0">
                <a:solidFill>
                  <a:srgbClr val="3025C1"/>
                </a:solidFill>
              </a:rPr>
              <a:t> physics </a:t>
            </a:r>
            <a:r>
              <a:rPr lang="en-US" sz="1600" dirty="0" smtClean="0">
                <a:solidFill>
                  <a:srgbClr val="000000"/>
                </a:solidFill>
              </a:rPr>
              <a:t>[Blum; with </a:t>
            </a:r>
            <a:r>
              <a:rPr lang="en-US" sz="1600" dirty="0" err="1" smtClean="0">
                <a:solidFill>
                  <a:srgbClr val="000000"/>
                </a:solidFill>
              </a:rPr>
              <a:t>Cembranos</a:t>
            </a:r>
            <a:r>
              <a:rPr lang="en-US" sz="1600" dirty="0" smtClean="0">
                <a:solidFill>
                  <a:srgbClr val="000000"/>
                </a:solidFill>
              </a:rPr>
              <a:t> &amp; </a:t>
            </a:r>
            <a:r>
              <a:rPr lang="en-US" sz="1600" dirty="0" err="1" smtClean="0">
                <a:solidFill>
                  <a:srgbClr val="000000"/>
                </a:solidFill>
              </a:rPr>
              <a:t>Kapusta</a:t>
            </a:r>
            <a:r>
              <a:rPr lang="en-US" sz="1600" dirty="0" smtClean="0">
                <a:solidFill>
                  <a:srgbClr val="000000"/>
                </a:solidFill>
              </a:rPr>
              <a:t>]</a:t>
            </a:r>
          </a:p>
          <a:p>
            <a:pPr>
              <a:buClrTx/>
              <a:buFont typeface="Wingdings" pitchFamily="2" charset="2"/>
              <a:buChar char="Ø"/>
            </a:pPr>
            <a:r>
              <a:rPr lang="en-US" sz="2200" dirty="0" smtClean="0">
                <a:solidFill>
                  <a:srgbClr val="3025C1"/>
                </a:solidFill>
              </a:rPr>
              <a:t>Spectrum </a:t>
            </a:r>
            <a:r>
              <a:rPr lang="en-US" sz="1600" dirty="0" smtClean="0">
                <a:solidFill>
                  <a:srgbClr val="000000"/>
                </a:solidFill>
              </a:rPr>
              <a:t>[with </a:t>
            </a:r>
            <a:r>
              <a:rPr lang="en-US" sz="1600" dirty="0" err="1" smtClean="0">
                <a:solidFill>
                  <a:srgbClr val="000000"/>
                </a:solidFill>
              </a:rPr>
              <a:t>Grisaru</a:t>
            </a:r>
            <a:r>
              <a:rPr lang="en-US" sz="1600" dirty="0" smtClean="0">
                <a:solidFill>
                  <a:srgbClr val="000000"/>
                </a:solidFill>
              </a:rPr>
              <a:t> &amp; Siegel, </a:t>
            </a:r>
            <a:r>
              <a:rPr lang="en-US" sz="1600" dirty="0" err="1" smtClean="0">
                <a:solidFill>
                  <a:srgbClr val="000000"/>
                </a:solidFill>
              </a:rPr>
              <a:t>Minahan</a:t>
            </a:r>
            <a:r>
              <a:rPr lang="en-US" sz="1600" dirty="0" smtClean="0">
                <a:solidFill>
                  <a:srgbClr val="000000"/>
                </a:solidFill>
              </a:rPr>
              <a:t>]</a:t>
            </a:r>
            <a:endParaRPr lang="en-US" sz="1600" dirty="0" smtClean="0">
              <a:solidFill>
                <a:srgbClr val="3025C1"/>
              </a:solidFill>
            </a:endParaRPr>
          </a:p>
          <a:p>
            <a:pPr>
              <a:buNone/>
            </a:pPr>
            <a:endParaRPr lang="en-US" sz="2400" b="1" dirty="0" smtClean="0">
              <a:solidFill>
                <a:srgbClr val="7030A0"/>
              </a:solidFill>
            </a:endParaRPr>
          </a:p>
          <a:p>
            <a:pPr>
              <a:buNone/>
            </a:pPr>
            <a:r>
              <a:rPr lang="en-US" sz="2400" b="1" dirty="0" smtClean="0">
                <a:solidFill>
                  <a:srgbClr val="7030A0"/>
                </a:solidFill>
              </a:rPr>
              <a:t>Applications to Cosmology</a:t>
            </a:r>
          </a:p>
          <a:p>
            <a:pPr>
              <a:buClrTx/>
              <a:buFont typeface="Wingdings" pitchFamily="2" charset="2"/>
              <a:buChar char="Ø"/>
            </a:pPr>
            <a:r>
              <a:rPr lang="en-US" sz="2200" dirty="0" smtClean="0">
                <a:solidFill>
                  <a:srgbClr val="3025C1"/>
                </a:solidFill>
              </a:rPr>
              <a:t>Novel kinetic energy dominated non-slow-roll inflationary mechanisms </a:t>
            </a:r>
            <a:r>
              <a:rPr lang="en-US" sz="1600" dirty="0" smtClean="0">
                <a:solidFill>
                  <a:srgbClr val="000000"/>
                </a:solidFill>
                <a:effectLst/>
              </a:rPr>
              <a:t>[with Barnaby &amp; Cline; </a:t>
            </a:r>
            <a:r>
              <a:rPr lang="en-US" sz="1600" dirty="0" err="1" smtClean="0">
                <a:solidFill>
                  <a:srgbClr val="000000"/>
                </a:solidFill>
                <a:effectLst/>
              </a:rPr>
              <a:t>Lidsey</a:t>
            </a:r>
            <a:r>
              <a:rPr lang="en-US" sz="1600" dirty="0" smtClean="0">
                <a:solidFill>
                  <a:srgbClr val="000000"/>
                </a:solidFill>
                <a:effectLst/>
              </a:rPr>
              <a:t>…] </a:t>
            </a:r>
            <a:r>
              <a:rPr lang="en-US" sz="1600" dirty="0" smtClean="0">
                <a:solidFill>
                  <a:srgbClr val="3025C1"/>
                </a:solidFill>
              </a:rPr>
              <a:t> </a:t>
            </a:r>
          </a:p>
          <a:p>
            <a:pPr>
              <a:buClrTx/>
              <a:buFont typeface="Wingdings" pitchFamily="2" charset="2"/>
              <a:buChar char="Ø"/>
            </a:pPr>
            <a:r>
              <a:rPr lang="en-US" sz="2200" dirty="0" smtClean="0">
                <a:solidFill>
                  <a:srgbClr val="3025C1"/>
                </a:solidFill>
              </a:rPr>
              <a:t>Dark </a:t>
            </a:r>
            <a:r>
              <a:rPr lang="en-US" sz="2200" dirty="0" smtClean="0">
                <a:solidFill>
                  <a:srgbClr val="3025C1"/>
                </a:solidFill>
              </a:rPr>
              <a:t>Energy </a:t>
            </a:r>
            <a:r>
              <a:rPr lang="en-US" sz="1600" dirty="0" smtClean="0">
                <a:solidFill>
                  <a:srgbClr val="000000"/>
                </a:solidFill>
              </a:rPr>
              <a:t>[</a:t>
            </a:r>
            <a:r>
              <a:rPr lang="en-US" sz="1600" dirty="0" err="1" smtClean="0">
                <a:solidFill>
                  <a:srgbClr val="000000"/>
                </a:solidFill>
              </a:rPr>
              <a:t>Arefeva</a:t>
            </a:r>
            <a:r>
              <a:rPr lang="en-US" sz="1600" dirty="0" smtClean="0">
                <a:solidFill>
                  <a:srgbClr val="000000"/>
                </a:solidFill>
              </a:rPr>
              <a:t>, </a:t>
            </a:r>
            <a:r>
              <a:rPr lang="en-US" sz="1600" dirty="0" err="1" smtClean="0">
                <a:solidFill>
                  <a:srgbClr val="000000"/>
                </a:solidFill>
              </a:rPr>
              <a:t>Joukovskaya</a:t>
            </a:r>
            <a:r>
              <a:rPr lang="en-US" sz="1600" dirty="0" smtClean="0">
                <a:solidFill>
                  <a:srgbClr val="000000"/>
                </a:solidFill>
              </a:rPr>
              <a:t>, </a:t>
            </a:r>
            <a:r>
              <a:rPr lang="en-US" sz="1600" dirty="0" err="1" smtClean="0">
                <a:solidFill>
                  <a:srgbClr val="000000"/>
                </a:solidFill>
              </a:rPr>
              <a:t>Dragovich</a:t>
            </a:r>
            <a:r>
              <a:rPr lang="en-US" sz="1600" dirty="0" smtClean="0">
                <a:solidFill>
                  <a:srgbClr val="000000"/>
                </a:solidFill>
              </a:rPr>
              <a:t>, ...]</a:t>
            </a:r>
          </a:p>
          <a:p>
            <a:pPr>
              <a:buFont typeface="Wingdings" pitchFamily="2" charset="2"/>
              <a:buChar char="Ø"/>
            </a:pPr>
            <a:endParaRPr lang="en-US" sz="2400" dirty="0" smtClean="0">
              <a:solidFill>
                <a:srgbClr val="3333CC"/>
              </a:solidFill>
            </a:endParaRP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371600"/>
          </a:xfrm>
        </p:spPr>
        <p:txBody>
          <a:bodyPr/>
          <a:lstStyle/>
          <a:p>
            <a:r>
              <a:rPr lang="en-US" b="1" u="sng" dirty="0" smtClean="0">
                <a:solidFill>
                  <a:srgbClr val="FF0000"/>
                </a:solidFill>
              </a:rPr>
              <a:t>Nonlocal Gravity</a:t>
            </a:r>
            <a:endParaRPr lang="en-US" b="1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458200" cy="4114800"/>
          </a:xfrm>
        </p:spPr>
        <p:txBody>
          <a:bodyPr/>
          <a:lstStyle/>
          <a:p>
            <a:pPr>
              <a:buClrTx/>
              <a:buFont typeface="Wingdings" pitchFamily="2" charset="2"/>
              <a:buChar char="Ø"/>
            </a:pPr>
            <a:r>
              <a:rPr lang="en-US" dirty="0" smtClean="0">
                <a:solidFill>
                  <a:srgbClr val="7030A0"/>
                </a:solidFill>
              </a:rPr>
              <a:t>Can Nonlocal higher derivative terms be free from ghosts?</a:t>
            </a:r>
          </a:p>
          <a:p>
            <a:pPr>
              <a:buClrTx/>
              <a:buFont typeface="Wingdings" pitchFamily="2" charset="2"/>
              <a:buChar char="Ø"/>
            </a:pPr>
            <a:endParaRPr lang="en-US" dirty="0" smtClean="0">
              <a:solidFill>
                <a:srgbClr val="7030A0"/>
              </a:solidFill>
            </a:endParaRPr>
          </a:p>
          <a:p>
            <a:pPr>
              <a:buClrTx/>
              <a:buFont typeface="Wingdings" pitchFamily="2" charset="2"/>
              <a:buChar char="Ø"/>
            </a:pPr>
            <a:r>
              <a:rPr lang="en-US" dirty="0" smtClean="0">
                <a:solidFill>
                  <a:srgbClr val="7030A0"/>
                </a:solidFill>
              </a:rPr>
              <a:t>Can they address the singularity problems in </a:t>
            </a:r>
            <a:r>
              <a:rPr lang="en-US" dirty="0" smtClean="0">
                <a:solidFill>
                  <a:srgbClr val="7030A0"/>
                </a:solidFill>
              </a:rPr>
              <a:t>GR?</a:t>
            </a:r>
            <a:endParaRPr lang="en-US" dirty="0" smtClean="0">
              <a:solidFill>
                <a:srgbClr val="7030A0"/>
              </a:solidFill>
            </a:endParaRPr>
          </a:p>
          <a:p>
            <a:pPr>
              <a:buClrTx/>
              <a:buFont typeface="Wingdings" pitchFamily="2" charset="2"/>
              <a:buChar char="Ø"/>
            </a:pPr>
            <a:endParaRPr lang="en-US" dirty="0" smtClean="0">
              <a:solidFill>
                <a:srgbClr val="7030A0"/>
              </a:solidFill>
            </a:endParaRPr>
          </a:p>
          <a:p>
            <a:pPr>
              <a:buClrTx/>
              <a:buFont typeface="Wingdings" pitchFamily="2" charset="2"/>
              <a:buChar char="Ø"/>
            </a:pPr>
            <a:r>
              <a:rPr lang="en-US" dirty="0" smtClean="0">
                <a:solidFill>
                  <a:srgbClr val="7030A0"/>
                </a:solidFill>
              </a:rPr>
              <a:t>What about quantum loops?</a:t>
            </a:r>
          </a:p>
          <a:p>
            <a:pPr lvl="1">
              <a:buClrTx/>
            </a:pPr>
            <a:r>
              <a:rPr lang="en-US" sz="2000" dirty="0" err="1" smtClean="0">
                <a:solidFill>
                  <a:srgbClr val="3025C1"/>
                </a:solidFill>
              </a:rPr>
              <a:t>Stelle</a:t>
            </a:r>
            <a:r>
              <a:rPr lang="en-US" sz="2000" dirty="0" smtClean="0">
                <a:solidFill>
                  <a:srgbClr val="3025C1"/>
                </a:solidFill>
              </a:rPr>
              <a:t> demonstrated 4</a:t>
            </a:r>
            <a:r>
              <a:rPr lang="en-US" sz="2000" baseline="30000" dirty="0" smtClean="0">
                <a:solidFill>
                  <a:srgbClr val="3025C1"/>
                </a:solidFill>
              </a:rPr>
              <a:t>th</a:t>
            </a:r>
            <a:r>
              <a:rPr lang="en-US" sz="2000" dirty="0" smtClean="0">
                <a:solidFill>
                  <a:srgbClr val="3025C1"/>
                </a:solidFill>
              </a:rPr>
              <a:t> order gravity to be </a:t>
            </a:r>
            <a:r>
              <a:rPr lang="en-US" sz="2000" dirty="0" err="1" smtClean="0">
                <a:solidFill>
                  <a:srgbClr val="3025C1"/>
                </a:solidFill>
              </a:rPr>
              <a:t>renormalizable</a:t>
            </a:r>
            <a:r>
              <a:rPr lang="en-US" sz="2000" dirty="0" smtClean="0">
                <a:solidFill>
                  <a:srgbClr val="3025C1"/>
                </a:solidFill>
              </a:rPr>
              <a:t> (1977),  but it has ghosts</a:t>
            </a:r>
            <a:endParaRPr lang="en-US" sz="2000" dirty="0">
              <a:solidFill>
                <a:srgbClr val="3025C1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>
                <a:solidFill>
                  <a:srgbClr val="FF0000"/>
                </a:solidFill>
              </a:rPr>
              <a:t>Ghosts</a:t>
            </a:r>
            <a:endParaRPr lang="en-US" b="1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>
                <a:solidFill>
                  <a:srgbClr val="7030A0"/>
                </a:solidFill>
              </a:rPr>
              <a:t>From Scalars to Gravity</a:t>
            </a:r>
          </a:p>
          <a:p>
            <a:pPr>
              <a:buClrTx/>
              <a:buFont typeface="Wingdings" pitchFamily="2" charset="2"/>
              <a:buChar char="Ø"/>
            </a:pPr>
            <a:r>
              <a:rPr lang="en-US" sz="2400" dirty="0" smtClean="0">
                <a:solidFill>
                  <a:srgbClr val="3025C1"/>
                </a:solidFill>
              </a:rPr>
              <a:t>The metric has 6 degrees (graviton, vector, and two scalars)</a:t>
            </a:r>
          </a:p>
          <a:p>
            <a:pPr>
              <a:buClrTx/>
              <a:buFont typeface="Wingdings" pitchFamily="2" charset="2"/>
              <a:buChar char="Ø"/>
            </a:pPr>
            <a:endParaRPr lang="en-US" sz="2400" dirty="0" smtClean="0">
              <a:solidFill>
                <a:srgbClr val="3025C1"/>
              </a:solidFill>
            </a:endParaRPr>
          </a:p>
          <a:p>
            <a:pPr>
              <a:buClrTx/>
              <a:buFont typeface="Wingdings" pitchFamily="2" charset="2"/>
              <a:buChar char="Ø"/>
            </a:pPr>
            <a:r>
              <a:rPr lang="en-US" sz="2400" dirty="0" smtClean="0">
                <a:solidFill>
                  <a:srgbClr val="3025C1"/>
                </a:solidFill>
              </a:rPr>
              <a:t>Gauge symmetry is subtle, some ghosts are allowed</a:t>
            </a:r>
          </a:p>
          <a:p>
            <a:pPr>
              <a:buClrTx/>
              <a:buFont typeface="Wingdings" pitchFamily="2" charset="2"/>
              <a:buChar char="Ø"/>
            </a:pPr>
            <a:endParaRPr lang="en-US" sz="2400" dirty="0" smtClean="0">
              <a:solidFill>
                <a:srgbClr val="3025C1"/>
              </a:solidFill>
            </a:endParaRPr>
          </a:p>
          <a:p>
            <a:pPr>
              <a:buClrTx/>
              <a:buFont typeface="Wingdings" pitchFamily="2" charset="2"/>
              <a:buChar char="Ø"/>
            </a:pPr>
            <a:r>
              <a:rPr lang="en-US" sz="2400" dirty="0" smtClean="0">
                <a:solidFill>
                  <a:srgbClr val="3025C1"/>
                </a:solidFill>
              </a:rPr>
              <a:t>Several Classical (time dependent) backgrounds. </a:t>
            </a:r>
            <a:endParaRPr lang="en-US" sz="2400" dirty="0">
              <a:solidFill>
                <a:srgbClr val="3025C1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</p:spPr>
        <p:txBody>
          <a:bodyPr/>
          <a:lstStyle/>
          <a:p>
            <a:r>
              <a:rPr lang="en-US" b="1" u="sng" dirty="0" err="1" smtClean="0">
                <a:solidFill>
                  <a:srgbClr val="FF0000"/>
                </a:solidFill>
              </a:rPr>
              <a:t>Linearized</a:t>
            </a:r>
            <a:r>
              <a:rPr lang="en-US" b="1" u="sng" dirty="0" smtClean="0">
                <a:solidFill>
                  <a:srgbClr val="FF0000"/>
                </a:solidFill>
              </a:rPr>
              <a:t> Gravity</a:t>
            </a:r>
            <a:endParaRPr lang="en-US" b="1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4572000"/>
          </a:xfrm>
        </p:spPr>
        <p:txBody>
          <a:bodyPr/>
          <a:lstStyle/>
          <a:p>
            <a:pPr>
              <a:buNone/>
            </a:pPr>
            <a:r>
              <a:rPr lang="en-US" sz="2400" b="1" dirty="0" smtClean="0">
                <a:solidFill>
                  <a:srgbClr val="7030A0"/>
                </a:solidFill>
              </a:rPr>
              <a:t>It’s good for</a:t>
            </a:r>
          </a:p>
          <a:p>
            <a:pPr>
              <a:buClrTx/>
              <a:buFont typeface="Wingdings" pitchFamily="2" charset="2"/>
              <a:buChar char="Ø"/>
            </a:pPr>
            <a:r>
              <a:rPr lang="en-US" sz="2200" dirty="0" smtClean="0">
                <a:solidFill>
                  <a:srgbClr val="2B21AF"/>
                </a:solidFill>
                <a:effectLst/>
              </a:rPr>
              <a:t>Ghosts</a:t>
            </a:r>
          </a:p>
          <a:p>
            <a:pPr>
              <a:buClrTx/>
              <a:buFont typeface="Wingdings" pitchFamily="2" charset="2"/>
              <a:buChar char="Ø"/>
            </a:pPr>
            <a:r>
              <a:rPr lang="en-US" sz="2200" dirty="0" smtClean="0">
                <a:solidFill>
                  <a:srgbClr val="2B21AF"/>
                </a:solidFill>
                <a:effectLst/>
              </a:rPr>
              <a:t>Perturbations and stability</a:t>
            </a:r>
          </a:p>
          <a:p>
            <a:pPr>
              <a:buClrTx/>
              <a:buFont typeface="Wingdings" pitchFamily="2" charset="2"/>
              <a:buChar char="Ø"/>
            </a:pPr>
            <a:r>
              <a:rPr lang="en-US" sz="2200" dirty="0" smtClean="0">
                <a:solidFill>
                  <a:srgbClr val="2B21AF"/>
                </a:solidFill>
                <a:effectLst/>
              </a:rPr>
              <a:t>Solar system </a:t>
            </a:r>
            <a:r>
              <a:rPr lang="en-US" sz="2200" dirty="0" smtClean="0">
                <a:solidFill>
                  <a:srgbClr val="2B21AF"/>
                </a:solidFill>
                <a:effectLst/>
              </a:rPr>
              <a:t>tests</a:t>
            </a:r>
            <a:endParaRPr lang="en-US" sz="2200" dirty="0" smtClean="0">
              <a:solidFill>
                <a:srgbClr val="2B21AF"/>
              </a:solidFill>
              <a:effectLst/>
            </a:endParaRPr>
          </a:p>
          <a:p>
            <a:pPr marL="0" indent="0">
              <a:buClrTx/>
              <a:buNone/>
            </a:pPr>
            <a:r>
              <a:rPr lang="en-US" sz="2400" b="1" dirty="0" smtClean="0">
                <a:solidFill>
                  <a:srgbClr val="7030A0"/>
                </a:solidFill>
                <a:effectLst/>
              </a:rPr>
              <a:t>The </a:t>
            </a:r>
            <a:r>
              <a:rPr lang="en-US" sz="2400" b="1" dirty="0" smtClean="0">
                <a:solidFill>
                  <a:srgbClr val="7030A0"/>
                </a:solidFill>
                <a:effectLst/>
              </a:rPr>
              <a:t>most general covariant action with metric and Box</a:t>
            </a:r>
          </a:p>
          <a:p>
            <a:pPr marL="0" indent="0">
              <a:buClrTx/>
              <a:buNone/>
            </a:pPr>
            <a:endParaRPr lang="en-US" sz="2200" dirty="0">
              <a:solidFill>
                <a:srgbClr val="3025C1"/>
              </a:solidFill>
            </a:endParaRPr>
          </a:p>
          <a:p>
            <a:pPr marL="0" indent="0">
              <a:buClrTx/>
              <a:buNone/>
            </a:pPr>
            <a:endParaRPr lang="en-US" sz="2200" dirty="0" smtClean="0">
              <a:solidFill>
                <a:srgbClr val="3025C1"/>
              </a:solidFill>
            </a:endParaRPr>
          </a:p>
          <a:p>
            <a:pPr>
              <a:buClrTx/>
              <a:buFont typeface="Wingdings" pitchFamily="2" charset="2"/>
              <a:buChar char="Ø"/>
            </a:pPr>
            <a:r>
              <a:rPr lang="en-US" sz="2200" dirty="0" smtClean="0">
                <a:solidFill>
                  <a:srgbClr val="3025C1"/>
                </a:solidFill>
              </a:rPr>
              <a:t>We have looked at </a:t>
            </a:r>
            <a:r>
              <a:rPr lang="en-US" sz="2200" dirty="0" err="1" smtClean="0">
                <a:solidFill>
                  <a:srgbClr val="3025C1"/>
                </a:solidFill>
              </a:rPr>
              <a:t>Minkowski</a:t>
            </a:r>
            <a:r>
              <a:rPr lang="en-US" sz="2200" dirty="0" smtClean="0">
                <a:solidFill>
                  <a:srgbClr val="3025C1"/>
                </a:solidFill>
              </a:rPr>
              <a:t>, but (A)</a:t>
            </a:r>
            <a:r>
              <a:rPr lang="en-US" sz="2200" dirty="0" err="1" smtClean="0">
                <a:solidFill>
                  <a:srgbClr val="3025C1"/>
                </a:solidFill>
              </a:rPr>
              <a:t>dS</a:t>
            </a:r>
            <a:r>
              <a:rPr lang="en-US" sz="2200" dirty="0" smtClean="0">
                <a:solidFill>
                  <a:srgbClr val="3025C1"/>
                </a:solidFill>
              </a:rPr>
              <a:t> should be tractable</a:t>
            </a:r>
          </a:p>
          <a:p>
            <a:pPr>
              <a:buClrTx/>
              <a:buFont typeface="Wingdings" pitchFamily="2" charset="2"/>
              <a:buChar char="Ø"/>
            </a:pPr>
            <a:r>
              <a:rPr lang="en-US" sz="2200" dirty="0" smtClean="0">
                <a:solidFill>
                  <a:srgbClr val="3025C1"/>
                </a:solidFill>
              </a:rPr>
              <a:t>Only interested in quadratic fluctuations. Therefore for </a:t>
            </a:r>
            <a:r>
              <a:rPr lang="en-US" sz="2200" dirty="0" err="1" smtClean="0">
                <a:solidFill>
                  <a:srgbClr val="3025C1"/>
                </a:solidFill>
              </a:rPr>
              <a:t>Minkowski</a:t>
            </a:r>
            <a:endParaRPr lang="en-US" sz="2200" dirty="0" smtClean="0">
              <a:solidFill>
                <a:srgbClr val="3025C1"/>
              </a:solidFill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00923462"/>
              </p:ext>
            </p:extLst>
          </p:nvPr>
        </p:nvGraphicFramePr>
        <p:xfrm>
          <a:off x="2438400" y="5715000"/>
          <a:ext cx="4461676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02614" name="Equation" r:id="rId3" imgW="2603160" imgH="533160" progId="Equation.3">
                  <p:embed/>
                </p:oleObj>
              </mc:Choice>
              <mc:Fallback>
                <p:oleObj name="Equation" r:id="rId3" imgW="2603160" imgH="5331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5715000"/>
                        <a:ext cx="4461676" cy="914400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 w="9525">
                        <a:solidFill>
                          <a:srgbClr val="0000FF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09014232"/>
              </p:ext>
            </p:extLst>
          </p:nvPr>
        </p:nvGraphicFramePr>
        <p:xfrm>
          <a:off x="2362200" y="3352800"/>
          <a:ext cx="4413250" cy="873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02615" name="Equation" r:id="rId5" imgW="2311200" imgH="457200" progId="Equation.3">
                  <p:embed/>
                </p:oleObj>
              </mc:Choice>
              <mc:Fallback>
                <p:oleObj name="Equation" r:id="rId5" imgW="2311200" imgH="4572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3352800"/>
                        <a:ext cx="4413250" cy="873125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 w="9525">
                        <a:solidFill>
                          <a:srgbClr val="0000FF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4804916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xtured">
  <a:themeElements>
    <a:clrScheme name="Textured 5">
      <a:dk1>
        <a:srgbClr val="003366"/>
      </a:dk1>
      <a:lt1>
        <a:srgbClr val="FFFFFF"/>
      </a:lt1>
      <a:dk2>
        <a:srgbClr val="2B5481"/>
      </a:dk2>
      <a:lt2>
        <a:srgbClr val="E5FFFF"/>
      </a:lt2>
      <a:accent1>
        <a:srgbClr val="009999"/>
      </a:accent1>
      <a:accent2>
        <a:srgbClr val="336699"/>
      </a:accent2>
      <a:accent3>
        <a:srgbClr val="ACB3C1"/>
      </a:accent3>
      <a:accent4>
        <a:srgbClr val="DADADA"/>
      </a:accent4>
      <a:accent5>
        <a:srgbClr val="AACACA"/>
      </a:accent5>
      <a:accent6>
        <a:srgbClr val="2D5C8A"/>
      </a:accent6>
      <a:hlink>
        <a:srgbClr val="00CCFF"/>
      </a:hlink>
      <a:folHlink>
        <a:srgbClr val="FFCC00"/>
      </a:folHlink>
    </a:clrScheme>
    <a:fontScheme name="Textured">
      <a:majorFont>
        <a:latin typeface="Tahoma"/>
        <a:ea typeface=""/>
        <a:cs typeface="Arial"/>
      </a:majorFont>
      <a:minorFont>
        <a:latin typeface="Tahom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xtured 1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CC66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B95C00"/>
        </a:accent6>
        <a:hlink>
          <a:srgbClr val="FFCC66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2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33CC33"/>
        </a:accent1>
        <a:accent2>
          <a:srgbClr val="46562A"/>
        </a:accent2>
        <a:accent3>
          <a:srgbClr val="B2B9AC"/>
        </a:accent3>
        <a:accent4>
          <a:srgbClr val="DADADA"/>
        </a:accent4>
        <a:accent5>
          <a:srgbClr val="ADE2AD"/>
        </a:accent5>
        <a:accent6>
          <a:srgbClr val="3F4D25"/>
        </a:accent6>
        <a:hlink>
          <a:srgbClr val="0099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3">
        <a:dk1>
          <a:srgbClr val="4E4E74"/>
        </a:dk1>
        <a:lt1>
          <a:srgbClr val="FFFFFF"/>
        </a:lt1>
        <a:dk2>
          <a:srgbClr val="666699"/>
        </a:dk2>
        <a:lt2>
          <a:srgbClr val="FFFFCC"/>
        </a:lt2>
        <a:accent1>
          <a:srgbClr val="5E5884"/>
        </a:accent1>
        <a:accent2>
          <a:srgbClr val="8AB29D"/>
        </a:accent2>
        <a:accent3>
          <a:srgbClr val="B8B8CA"/>
        </a:accent3>
        <a:accent4>
          <a:srgbClr val="DADADA"/>
        </a:accent4>
        <a:accent5>
          <a:srgbClr val="B6B4C2"/>
        </a:accent5>
        <a:accent6>
          <a:srgbClr val="7DA18E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4">
        <a:dk1>
          <a:srgbClr val="004E4C"/>
        </a:dk1>
        <a:lt1>
          <a:srgbClr val="FFFFFF"/>
        </a:lt1>
        <a:dk2>
          <a:srgbClr val="006666"/>
        </a:dk2>
        <a:lt2>
          <a:srgbClr val="FFFFCC"/>
        </a:lt2>
        <a:accent1>
          <a:srgbClr val="FFCC00"/>
        </a:accent1>
        <a:accent2>
          <a:srgbClr val="00B0AC"/>
        </a:accent2>
        <a:accent3>
          <a:srgbClr val="AAB8B8"/>
        </a:accent3>
        <a:accent4>
          <a:srgbClr val="DADADA"/>
        </a:accent4>
        <a:accent5>
          <a:srgbClr val="FFE2AA"/>
        </a:accent5>
        <a:accent6>
          <a:srgbClr val="009F9B"/>
        </a:accent6>
        <a:hlink>
          <a:srgbClr val="BA7C3E"/>
        </a:hlink>
        <a:folHlink>
          <a:srgbClr val="724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009999"/>
        </a:accent1>
        <a:accent2>
          <a:srgbClr val="336699"/>
        </a:accent2>
        <a:accent3>
          <a:srgbClr val="ACB3C1"/>
        </a:accent3>
        <a:accent4>
          <a:srgbClr val="DADADA"/>
        </a:accent4>
        <a:accent5>
          <a:srgbClr val="AACACA"/>
        </a:accent5>
        <a:accent6>
          <a:srgbClr val="2D5C8A"/>
        </a:accent6>
        <a:hlink>
          <a:srgbClr val="00CC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6">
        <a:dk1>
          <a:srgbClr val="080808"/>
        </a:dk1>
        <a:lt1>
          <a:srgbClr val="FFFFFF"/>
        </a:lt1>
        <a:dk2>
          <a:srgbClr val="4D4D4D"/>
        </a:dk2>
        <a:lt2>
          <a:srgbClr val="FFFFFF"/>
        </a:lt2>
        <a:accent1>
          <a:srgbClr val="666699"/>
        </a:accent1>
        <a:accent2>
          <a:srgbClr val="3366CC"/>
        </a:accent2>
        <a:accent3>
          <a:srgbClr val="B2B2B2"/>
        </a:accent3>
        <a:accent4>
          <a:srgbClr val="DADADA"/>
        </a:accent4>
        <a:accent5>
          <a:srgbClr val="B8B8CA"/>
        </a:accent5>
        <a:accent6>
          <a:srgbClr val="2D5CB9"/>
        </a:accent6>
        <a:hlink>
          <a:srgbClr val="00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7">
        <a:dk1>
          <a:srgbClr val="000000"/>
        </a:dk1>
        <a:lt1>
          <a:srgbClr val="DBDAC2"/>
        </a:lt1>
        <a:dk2>
          <a:srgbClr val="827F4C"/>
        </a:dk2>
        <a:lt2>
          <a:srgbClr val="C0BC94"/>
        </a:lt2>
        <a:accent1>
          <a:srgbClr val="AAA578"/>
        </a:accent1>
        <a:accent2>
          <a:srgbClr val="A2A4AC"/>
        </a:accent2>
        <a:accent3>
          <a:srgbClr val="EAEADD"/>
        </a:accent3>
        <a:accent4>
          <a:srgbClr val="000000"/>
        </a:accent4>
        <a:accent5>
          <a:srgbClr val="D2CFBE"/>
        </a:accent5>
        <a:accent6>
          <a:srgbClr val="92949B"/>
        </a:accent6>
        <a:hlink>
          <a:srgbClr val="5B8800"/>
        </a:hlink>
        <a:folHlink>
          <a:srgbClr val="68653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xtured 8">
        <a:dk1>
          <a:srgbClr val="000000"/>
        </a:dk1>
        <a:lt1>
          <a:srgbClr val="DCE8F4"/>
        </a:lt1>
        <a:dk2>
          <a:srgbClr val="7B9CB5"/>
        </a:dk2>
        <a:lt2>
          <a:srgbClr val="969696"/>
        </a:lt2>
        <a:accent1>
          <a:srgbClr val="FFFFFF"/>
        </a:accent1>
        <a:accent2>
          <a:srgbClr val="00BAB6"/>
        </a:accent2>
        <a:accent3>
          <a:srgbClr val="EBF2F8"/>
        </a:accent3>
        <a:accent4>
          <a:srgbClr val="000000"/>
        </a:accent4>
        <a:accent5>
          <a:srgbClr val="FFFFFF"/>
        </a:accent5>
        <a:accent6>
          <a:srgbClr val="00A8A5"/>
        </a:accent6>
        <a:hlink>
          <a:srgbClr val="8A8AD8"/>
        </a:hlink>
        <a:folHlink>
          <a:srgbClr val="24249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Teamwork</Template>
  <TotalTime>22555</TotalTime>
  <Words>798</Words>
  <Application>Microsoft Office PowerPoint</Application>
  <PresentationFormat>On-screen Show (4:3)</PresentationFormat>
  <Paragraphs>202</Paragraphs>
  <Slides>16</Slides>
  <Notes>6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Textured</vt:lpstr>
      <vt:lpstr>Equation</vt:lpstr>
      <vt:lpstr>Microsoft Equation 3.0</vt:lpstr>
      <vt:lpstr>Towards Consistent Nonlocal Theories of Gravity </vt:lpstr>
      <vt:lpstr>My Collaborators</vt:lpstr>
      <vt:lpstr>Nonlocal Actions in String Theory</vt:lpstr>
      <vt:lpstr>PowerPoint Presentation</vt:lpstr>
      <vt:lpstr>Interesting Properties</vt:lpstr>
      <vt:lpstr>Applications</vt:lpstr>
      <vt:lpstr>Nonlocal Gravity</vt:lpstr>
      <vt:lpstr>Ghosts</vt:lpstr>
      <vt:lpstr>Linearized Gravity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Exact Solutions</vt:lpstr>
      <vt:lpstr>Conclusions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Stringy Dark Energy and Cosmic Coincidence</dc:title>
  <dc:creator>Tirthabir Biswas</dc:creator>
  <cp:lastModifiedBy>Tirhabir Biswas</cp:lastModifiedBy>
  <cp:revision>1072</cp:revision>
  <dcterms:created xsi:type="dcterms:W3CDTF">2005-01-11T05:34:04Z</dcterms:created>
  <dcterms:modified xsi:type="dcterms:W3CDTF">2013-04-20T13:43:35Z</dcterms:modified>
</cp:coreProperties>
</file>