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1120" r:id="rId3"/>
    <p:sldId id="1072" r:id="rId4"/>
    <p:sldId id="1021" r:id="rId5"/>
    <p:sldId id="935" r:id="rId6"/>
    <p:sldId id="1081" r:id="rId7"/>
    <p:sldId id="1084" r:id="rId8"/>
    <p:sldId id="933" r:id="rId9"/>
    <p:sldId id="1010" r:id="rId10"/>
    <p:sldId id="1014" r:id="rId11"/>
    <p:sldId id="1124" r:id="rId12"/>
    <p:sldId id="1035" r:id="rId13"/>
    <p:sldId id="1024" r:id="rId14"/>
    <p:sldId id="1020" r:id="rId15"/>
    <p:sldId id="1113" r:id="rId16"/>
    <p:sldId id="1071" r:id="rId17"/>
    <p:sldId id="1121" r:id="rId18"/>
    <p:sldId id="1118" r:id="rId19"/>
    <p:sldId id="1122" r:id="rId20"/>
    <p:sldId id="1088" r:id="rId21"/>
    <p:sldId id="1089" r:id="rId22"/>
    <p:sldId id="1094" r:id="rId23"/>
    <p:sldId id="1097" r:id="rId24"/>
    <p:sldId id="1096" r:id="rId25"/>
    <p:sldId id="1114" r:id="rId26"/>
    <p:sldId id="1098" r:id="rId27"/>
    <p:sldId id="1100" r:id="rId28"/>
    <p:sldId id="1101" r:id="rId29"/>
    <p:sldId id="1102" r:id="rId30"/>
    <p:sldId id="1103" r:id="rId31"/>
    <p:sldId id="1104" r:id="rId32"/>
    <p:sldId id="1109" r:id="rId33"/>
    <p:sldId id="1119" r:id="rId34"/>
    <p:sldId id="1043" r:id="rId35"/>
    <p:sldId id="1110" r:id="rId36"/>
    <p:sldId id="1125" r:id="rId37"/>
  </p:sldIdLst>
  <p:sldSz cx="9144000" cy="6858000" type="overhead"/>
  <p:notesSz cx="6797675" cy="9928225"/>
  <p:embeddedFontLst>
    <p:embeddedFont>
      <p:font typeface="cmmi10" pitchFamily="34" charset="0"/>
      <p:regular r:id="rId40"/>
    </p:embeddedFont>
    <p:embeddedFont>
      <p:font typeface="cmsy10" pitchFamily="34" charset="0"/>
      <p:regular r:id="rId41"/>
    </p:embeddedFont>
    <p:embeddedFont>
      <p:font typeface="msam10" pitchFamily="34" charset="0"/>
      <p:regular r:id="rId42"/>
    </p:embeddedFont>
    <p:embeddedFont>
      <p:font typeface="Mathematica1" pitchFamily="2" charset="2"/>
      <p:regular r:id="rId43"/>
      <p:bold r:id="rId44"/>
    </p:embeddedFont>
  </p:embeddedFontLst>
  <p:custDataLst>
    <p:tags r:id="rId45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1"/>
    </p:penClr>
  </p:showPr>
  <p:clrMru>
    <a:srgbClr val="FFFFFF"/>
    <a:srgbClr val="339933"/>
    <a:srgbClr val="000000"/>
    <a:srgbClr val="FFFF00"/>
    <a:srgbClr val="660066"/>
    <a:srgbClr val="006600"/>
    <a:srgbClr val="5F5F5F"/>
    <a:srgbClr val="8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713" autoAdjust="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016"/>
        <p:guide orient="horz" pos="1200"/>
        <p:guide orient="horz" pos="2832"/>
        <p:guide orient="horz" pos="3648"/>
        <p:guide pos="2880"/>
        <p:guide pos="249"/>
        <p:guide pos="768"/>
        <p:guide pos="1296"/>
        <p:guide pos="1824"/>
        <p:guide pos="2352"/>
        <p:guide pos="3408"/>
        <p:guide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9638"/>
            <a:ext cx="4984750" cy="417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24" tIns="44517" rIns="90624" bIns="44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81088" y="865188"/>
            <a:ext cx="4638675" cy="347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577" tIns="45789" rIns="91577" bIns="45789" anchor="ctr"/>
          <a:lstStyle/>
          <a:p>
            <a:endParaRPr lang="nl-BE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624" tIns="44517" rIns="90624" bIns="44517" anchor="b"/>
          <a:lstStyle/>
          <a:p>
            <a:pPr algn="r"/>
            <a:r>
              <a:rPr lang="en-US" sz="1200"/>
              <a:t>1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577" tIns="45789" rIns="91577" bIns="45789" anchor="ctr"/>
          <a:lstStyle/>
          <a:p>
            <a:endParaRPr lang="nl-BE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577" tIns="45789" rIns="91577" bIns="45789" anchor="ctr"/>
          <a:lstStyle/>
          <a:p>
            <a:endParaRPr lang="nl-BE"/>
          </a:p>
        </p:txBody>
      </p:sp>
      <p:sp>
        <p:nvSpPr>
          <p:cNvPr id="54278" name="Rectangle 6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nl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47650"/>
            <a:ext cx="1943100" cy="5695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47650"/>
            <a:ext cx="5676900" cy="5695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 lvl="0"/>
            <a:endParaRPr lang="nl-BE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lvl="0"/>
            <a:endParaRPr lang="nl-BE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>
            <a:off x="0" y="0"/>
            <a:ext cx="8899525" cy="6556375"/>
          </a:xfrm>
          <a:custGeom>
            <a:avLst/>
            <a:gdLst>
              <a:gd name="T0" fmla="*/ 5605 w 5606"/>
              <a:gd name="T1" fmla="*/ 2137 h 4130"/>
              <a:gd name="T2" fmla="*/ 3468 w 5606"/>
              <a:gd name="T3" fmla="*/ 0 h 4130"/>
              <a:gd name="T4" fmla="*/ 3082 w 5606"/>
              <a:gd name="T5" fmla="*/ 0 h 4130"/>
              <a:gd name="T6" fmla="*/ 5413 w 5606"/>
              <a:gd name="T7" fmla="*/ 2329 h 4130"/>
              <a:gd name="T8" fmla="*/ 5341 w 5606"/>
              <a:gd name="T9" fmla="*/ 2402 h 4130"/>
              <a:gd name="T10" fmla="*/ 2939 w 5606"/>
              <a:gd name="T11" fmla="*/ 0 h 4130"/>
              <a:gd name="T12" fmla="*/ 2170 w 5606"/>
              <a:gd name="T13" fmla="*/ 0 h 4130"/>
              <a:gd name="T14" fmla="*/ 4957 w 5606"/>
              <a:gd name="T15" fmla="*/ 2786 h 4130"/>
              <a:gd name="T16" fmla="*/ 4512 w 5606"/>
              <a:gd name="T17" fmla="*/ 3230 h 4130"/>
              <a:gd name="T18" fmla="*/ 1284 w 5606"/>
              <a:gd name="T19" fmla="*/ 0 h 4130"/>
              <a:gd name="T20" fmla="*/ 851 w 5606"/>
              <a:gd name="T21" fmla="*/ 0 h 4130"/>
              <a:gd name="T22" fmla="*/ 4296 w 5606"/>
              <a:gd name="T23" fmla="*/ 3445 h 4130"/>
              <a:gd name="T24" fmla="*/ 4116 w 5606"/>
              <a:gd name="T25" fmla="*/ 3626 h 4130"/>
              <a:gd name="T26" fmla="*/ 491 w 5606"/>
              <a:gd name="T27" fmla="*/ 0 h 4130"/>
              <a:gd name="T28" fmla="*/ 0 w 5606"/>
              <a:gd name="T29" fmla="*/ 0 h 4130"/>
              <a:gd name="T30" fmla="*/ 0 w 5606"/>
              <a:gd name="T31" fmla="*/ 516 h 4130"/>
              <a:gd name="T32" fmla="*/ 3612 w 5606"/>
              <a:gd name="T33" fmla="*/ 4129 h 4130"/>
              <a:gd name="T34" fmla="*/ 5605 w 5606"/>
              <a:gd name="T35" fmla="*/ 2137 h 413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606" h="4130">
                <a:moveTo>
                  <a:pt x="5605" y="2137"/>
                </a:moveTo>
                <a:lnTo>
                  <a:pt x="3468" y="0"/>
                </a:lnTo>
                <a:lnTo>
                  <a:pt x="3082" y="0"/>
                </a:lnTo>
                <a:lnTo>
                  <a:pt x="5413" y="2329"/>
                </a:lnTo>
                <a:lnTo>
                  <a:pt x="5341" y="2402"/>
                </a:lnTo>
                <a:lnTo>
                  <a:pt x="2939" y="0"/>
                </a:lnTo>
                <a:lnTo>
                  <a:pt x="2170" y="0"/>
                </a:lnTo>
                <a:lnTo>
                  <a:pt x="4957" y="2786"/>
                </a:lnTo>
                <a:lnTo>
                  <a:pt x="4512" y="3230"/>
                </a:lnTo>
                <a:lnTo>
                  <a:pt x="1284" y="0"/>
                </a:lnTo>
                <a:lnTo>
                  <a:pt x="851" y="0"/>
                </a:lnTo>
                <a:lnTo>
                  <a:pt x="4296" y="3445"/>
                </a:lnTo>
                <a:lnTo>
                  <a:pt x="4116" y="3626"/>
                </a:lnTo>
                <a:lnTo>
                  <a:pt x="491" y="0"/>
                </a:lnTo>
                <a:lnTo>
                  <a:pt x="0" y="0"/>
                </a:lnTo>
                <a:lnTo>
                  <a:pt x="0" y="516"/>
                </a:lnTo>
                <a:lnTo>
                  <a:pt x="3612" y="4129"/>
                </a:lnTo>
                <a:lnTo>
                  <a:pt x="5605" y="2137"/>
                </a:lnTo>
              </a:path>
            </a:pathLst>
          </a:custGeom>
          <a:gradFill rotWithShape="0">
            <a:gsLst>
              <a:gs pos="0">
                <a:srgbClr val="6786E1"/>
              </a:gs>
              <a:gs pos="100000">
                <a:srgbClr val="D1DAF6"/>
              </a:gs>
            </a:gsLst>
            <a:lin ang="540000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76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-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image" Target="../media/image10.emf"/><Relationship Id="rId12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4.png"/><Relationship Id="rId5" Type="http://schemas.openxmlformats.org/officeDocument/2006/relationships/tags" Target="../tags/tag6.xml"/><Relationship Id="rId10" Type="http://schemas.openxmlformats.org/officeDocument/2006/relationships/image" Target="../media/image13.png"/><Relationship Id="rId4" Type="http://schemas.openxmlformats.org/officeDocument/2006/relationships/tags" Target="../tags/tag5.xml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2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9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4"/>
          <p:cNvGrpSpPr>
            <a:grpSpLocks/>
          </p:cNvGrpSpPr>
          <p:nvPr/>
        </p:nvGrpSpPr>
        <p:grpSpPr bwMode="auto">
          <a:xfrm>
            <a:off x="395288" y="836613"/>
            <a:ext cx="8389937" cy="4421187"/>
            <a:chOff x="238" y="1056"/>
            <a:chExt cx="5285" cy="2785"/>
          </a:xfrm>
        </p:grpSpPr>
        <p:grpSp>
          <p:nvGrpSpPr>
            <p:cNvPr id="16390" name="Group 5"/>
            <p:cNvGrpSpPr>
              <a:grpSpLocks/>
            </p:cNvGrpSpPr>
            <p:nvPr/>
          </p:nvGrpSpPr>
          <p:grpSpPr bwMode="auto"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16399" name="Rectangle 2"/>
              <p:cNvSpPr>
                <a:spLocks noChangeArrowheads="1"/>
              </p:cNvSpPr>
              <p:nvPr/>
            </p:nvSpPr>
            <p:spPr bwMode="auto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6400" name="Freeform 3"/>
              <p:cNvSpPr>
                <a:spLocks/>
              </p:cNvSpPr>
              <p:nvPr/>
            </p:nvSpPr>
            <p:spPr bwMode="auto">
              <a:xfrm>
                <a:off x="238" y="1056"/>
                <a:ext cx="5273" cy="1393"/>
              </a:xfrm>
              <a:custGeom>
                <a:avLst/>
                <a:gdLst>
                  <a:gd name="T0" fmla="*/ 5272 w 5273"/>
                  <a:gd name="T1" fmla="*/ 0 h 1393"/>
                  <a:gd name="T2" fmla="*/ 0 w 5273"/>
                  <a:gd name="T3" fmla="*/ 0 h 1393"/>
                  <a:gd name="T4" fmla="*/ 0 w 5273"/>
                  <a:gd name="T5" fmla="*/ 1392 h 1393"/>
                  <a:gd name="T6" fmla="*/ 0 60000 65536"/>
                  <a:gd name="T7" fmla="*/ 0 60000 65536"/>
                  <a:gd name="T8" fmla="*/ 0 60000 65536"/>
                  <a:gd name="T9" fmla="*/ 0 w 5273"/>
                  <a:gd name="T10" fmla="*/ 0 h 1393"/>
                  <a:gd name="T11" fmla="*/ 5273 w 5273"/>
                  <a:gd name="T12" fmla="*/ 1393 h 13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6401" name="Freeform 4"/>
              <p:cNvSpPr>
                <a:spLocks/>
              </p:cNvSpPr>
              <p:nvPr/>
            </p:nvSpPr>
            <p:spPr bwMode="auto">
              <a:xfrm>
                <a:off x="250" y="1056"/>
                <a:ext cx="5273" cy="1393"/>
              </a:xfrm>
              <a:custGeom>
                <a:avLst/>
                <a:gdLst>
                  <a:gd name="T0" fmla="*/ 5272 w 5273"/>
                  <a:gd name="T1" fmla="*/ 0 h 1393"/>
                  <a:gd name="T2" fmla="*/ 5272 w 5273"/>
                  <a:gd name="T3" fmla="*/ 1392 h 1393"/>
                  <a:gd name="T4" fmla="*/ 0 w 5273"/>
                  <a:gd name="T5" fmla="*/ 1392 h 1393"/>
                  <a:gd name="T6" fmla="*/ 0 60000 65536"/>
                  <a:gd name="T7" fmla="*/ 0 60000 65536"/>
                  <a:gd name="T8" fmla="*/ 0 60000 65536"/>
                  <a:gd name="T9" fmla="*/ 0 w 5273"/>
                  <a:gd name="T10" fmla="*/ 0 h 1393"/>
                  <a:gd name="T11" fmla="*/ 5273 w 5273"/>
                  <a:gd name="T12" fmla="*/ 1393 h 13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16391" name="Group 9"/>
            <p:cNvGrpSpPr>
              <a:grpSpLocks/>
            </p:cNvGrpSpPr>
            <p:nvPr/>
          </p:nvGrpSpPr>
          <p:grpSpPr bwMode="auto"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16396" name="Rectangle 6"/>
              <p:cNvSpPr>
                <a:spLocks noChangeArrowheads="1"/>
              </p:cNvSpPr>
              <p:nvPr/>
            </p:nvSpPr>
            <p:spPr bwMode="auto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6397" name="Freeform 7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>
                  <a:gd name="T0" fmla="*/ 5280 w 5281"/>
                  <a:gd name="T1" fmla="*/ 0 h 97"/>
                  <a:gd name="T2" fmla="*/ 0 w 5281"/>
                  <a:gd name="T3" fmla="*/ 0 h 97"/>
                  <a:gd name="T4" fmla="*/ 0 w 5281"/>
                  <a:gd name="T5" fmla="*/ 96 h 97"/>
                  <a:gd name="T6" fmla="*/ 0 60000 65536"/>
                  <a:gd name="T7" fmla="*/ 0 60000 65536"/>
                  <a:gd name="T8" fmla="*/ 0 60000 65536"/>
                  <a:gd name="T9" fmla="*/ 0 w 5281"/>
                  <a:gd name="T10" fmla="*/ 0 h 97"/>
                  <a:gd name="T11" fmla="*/ 5281 w 5281"/>
                  <a:gd name="T12" fmla="*/ 97 h 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6398" name="Freeform 8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>
                  <a:gd name="T0" fmla="*/ 5280 w 5281"/>
                  <a:gd name="T1" fmla="*/ 0 h 97"/>
                  <a:gd name="T2" fmla="*/ 5280 w 5281"/>
                  <a:gd name="T3" fmla="*/ 96 h 97"/>
                  <a:gd name="T4" fmla="*/ 0 w 5281"/>
                  <a:gd name="T5" fmla="*/ 96 h 97"/>
                  <a:gd name="T6" fmla="*/ 0 60000 65536"/>
                  <a:gd name="T7" fmla="*/ 0 60000 65536"/>
                  <a:gd name="T8" fmla="*/ 0 60000 65536"/>
                  <a:gd name="T9" fmla="*/ 0 w 5281"/>
                  <a:gd name="T10" fmla="*/ 0 h 97"/>
                  <a:gd name="T11" fmla="*/ 5281 w 5281"/>
                  <a:gd name="T12" fmla="*/ 97 h 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16392" name="Group 13"/>
            <p:cNvGrpSpPr>
              <a:grpSpLocks/>
            </p:cNvGrpSpPr>
            <p:nvPr/>
          </p:nvGrpSpPr>
          <p:grpSpPr bwMode="auto"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16393" name="Rectangle 10"/>
              <p:cNvSpPr>
                <a:spLocks noChangeArrowheads="1"/>
              </p:cNvSpPr>
              <p:nvPr/>
            </p:nvSpPr>
            <p:spPr bwMode="auto">
              <a:xfrm>
                <a:off x="338" y="1201"/>
                <a:ext cx="96" cy="1103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6394" name="Freeform 11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>
                  <a:gd name="T0" fmla="*/ 0 w 97"/>
                  <a:gd name="T1" fmla="*/ 1103 h 1104"/>
                  <a:gd name="T2" fmla="*/ 96 w 97"/>
                  <a:gd name="T3" fmla="*/ 1103 h 1104"/>
                  <a:gd name="T4" fmla="*/ 96 w 97"/>
                  <a:gd name="T5" fmla="*/ 0 h 1104"/>
                  <a:gd name="T6" fmla="*/ 0 60000 65536"/>
                  <a:gd name="T7" fmla="*/ 0 60000 65536"/>
                  <a:gd name="T8" fmla="*/ 0 60000 65536"/>
                  <a:gd name="T9" fmla="*/ 0 w 97"/>
                  <a:gd name="T10" fmla="*/ 0 h 1104"/>
                  <a:gd name="T11" fmla="*/ 97 w 97"/>
                  <a:gd name="T12" fmla="*/ 1104 h 1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6395" name="Freeform 12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>
                  <a:gd name="T0" fmla="*/ 0 w 97"/>
                  <a:gd name="T1" fmla="*/ 1103 h 1104"/>
                  <a:gd name="T2" fmla="*/ 0 w 97"/>
                  <a:gd name="T3" fmla="*/ 0 h 1104"/>
                  <a:gd name="T4" fmla="*/ 96 w 97"/>
                  <a:gd name="T5" fmla="*/ 0 h 1104"/>
                  <a:gd name="T6" fmla="*/ 0 60000 65536"/>
                  <a:gd name="T7" fmla="*/ 0 60000 65536"/>
                  <a:gd name="T8" fmla="*/ 0 60000 65536"/>
                  <a:gd name="T9" fmla="*/ 0 w 97"/>
                  <a:gd name="T10" fmla="*/ 0 h 1104"/>
                  <a:gd name="T11" fmla="*/ 97 w 97"/>
                  <a:gd name="T12" fmla="*/ 1104 h 1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1638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755650" y="1052513"/>
            <a:ext cx="7924800" cy="1905000"/>
          </a:xfrm>
          <a:noFill/>
        </p:spPr>
        <p:txBody>
          <a:bodyPr/>
          <a:lstStyle/>
          <a:p>
            <a:pPr algn="l"/>
            <a:r>
              <a:rPr lang="nl-BE" b="1" smtClean="0"/>
              <a:t>Superconformal symmetry and higher-derivative Lagrangians</a:t>
            </a:r>
            <a:endParaRPr lang="en-US" b="1" smtClean="0"/>
          </a:p>
        </p:txBody>
      </p:sp>
      <p:sp>
        <p:nvSpPr>
          <p:cNvPr id="163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73463"/>
            <a:ext cx="4800600" cy="1447800"/>
          </a:xfrm>
          <a:noFill/>
        </p:spPr>
        <p:txBody>
          <a:bodyPr/>
          <a:lstStyle/>
          <a:p>
            <a:pPr algn="l"/>
            <a:r>
              <a:rPr lang="en-US" b="1" smtClean="0">
                <a:latin typeface="Arial" charset="0"/>
              </a:rPr>
              <a:t>Antoine Van Proeyen</a:t>
            </a:r>
          </a:p>
          <a:p>
            <a:r>
              <a:rPr lang="en-US" b="1" smtClean="0">
                <a:latin typeface="Arial" charset="0"/>
              </a:rPr>
              <a:t>KU Leuven</a:t>
            </a:r>
          </a:p>
        </p:txBody>
      </p:sp>
      <p:sp>
        <p:nvSpPr>
          <p:cNvPr id="16389" name="Text Box 17"/>
          <p:cNvSpPr txBox="1">
            <a:spLocks noChangeArrowheads="1"/>
          </p:cNvSpPr>
          <p:nvPr/>
        </p:nvSpPr>
        <p:spPr bwMode="auto">
          <a:xfrm>
            <a:off x="611188" y="5583238"/>
            <a:ext cx="7616825" cy="8318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nl-BE" sz="2400" b="1">
                <a:solidFill>
                  <a:srgbClr val="FF0000"/>
                </a:solidFill>
              </a:rPr>
              <a:t>Mc Gill university, workshop in honour of Marc Grisaru</a:t>
            </a:r>
            <a:br>
              <a:rPr lang="nl-BE" sz="2400" b="1">
                <a:solidFill>
                  <a:srgbClr val="FF0000"/>
                </a:solidFill>
              </a:rPr>
            </a:br>
            <a:r>
              <a:rPr lang="nl-BE" sz="2400" b="1">
                <a:solidFill>
                  <a:srgbClr val="FF0000"/>
                </a:solidFill>
              </a:rPr>
              <a:t>April 19, 2013</a:t>
            </a:r>
            <a:endParaRPr lang="en-US" sz="2400" b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420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843838" cy="1916113"/>
          </a:xfrm>
        </p:spPr>
        <p:txBody>
          <a:bodyPr/>
          <a:lstStyle/>
          <a:p>
            <a:r>
              <a:rPr lang="nl-BE" smtClean="0"/>
              <a:t>The strategy :</a:t>
            </a:r>
            <a:br>
              <a:rPr lang="nl-BE" smtClean="0"/>
            </a:br>
            <a:r>
              <a:rPr lang="nl-BE" smtClean="0"/>
              <a:t>superconformal construction of N=1 supergravity</a:t>
            </a:r>
            <a:endParaRPr lang="en-US" smtClean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692275" y="2060575"/>
            <a:ext cx="4903788" cy="97155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/>
              <a:t>chiral multiplet + Weyl multiplet</a:t>
            </a:r>
            <a:br>
              <a:rPr lang="nl-BE"/>
            </a:br>
            <a:r>
              <a:rPr lang="nl-BE"/>
              <a:t>    superconformal action</a:t>
            </a:r>
            <a:endParaRPr lang="nl-NL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76375" y="2997200"/>
            <a:ext cx="7488238" cy="2416175"/>
            <a:chOff x="930" y="1888"/>
            <a:chExt cx="4717" cy="1522"/>
          </a:xfrm>
        </p:grpSpPr>
        <p:sp>
          <p:nvSpPr>
            <p:cNvPr id="25606" name="Line 5"/>
            <p:cNvSpPr>
              <a:spLocks noChangeShapeType="1"/>
            </p:cNvSpPr>
            <p:nvPr/>
          </p:nvSpPr>
          <p:spPr bwMode="auto">
            <a:xfrm flipH="1">
              <a:off x="1202" y="1888"/>
              <a:ext cx="9" cy="12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lg" len="lg"/>
              <a:tailEnd type="triangle" w="lg" len="lg"/>
            </a:ln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25607" name="Text Box 6"/>
            <p:cNvSpPr txBox="1">
              <a:spLocks noChangeArrowheads="1"/>
            </p:cNvSpPr>
            <p:nvPr/>
          </p:nvSpPr>
          <p:spPr bwMode="auto">
            <a:xfrm>
              <a:off x="1338" y="1888"/>
              <a:ext cx="4309" cy="1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nl-BE">
                  <a:solidFill>
                    <a:schemeClr val="accent1"/>
                  </a:solidFill>
                </a:rPr>
                <a:t>Gauge fix dilatations, </a:t>
              </a:r>
              <a:br>
                <a:rPr lang="nl-BE">
                  <a:solidFill>
                    <a:schemeClr val="accent1"/>
                  </a:solidFill>
                </a:rPr>
              </a:br>
              <a:r>
                <a:rPr lang="nl-BE">
                  <a:solidFill>
                    <a:schemeClr val="accent1"/>
                  </a:solidFill>
                </a:rPr>
                <a:t>           special conformal transformations, </a:t>
              </a:r>
              <a:br>
                <a:rPr lang="nl-BE">
                  <a:solidFill>
                    <a:schemeClr val="accent1"/>
                  </a:solidFill>
                </a:rPr>
              </a:br>
              <a:r>
                <a:rPr lang="nl-BE">
                  <a:solidFill>
                    <a:schemeClr val="accent1"/>
                  </a:solidFill>
                </a:rPr>
                <a:t>           local R-symmetry and </a:t>
              </a:r>
              <a:br>
                <a:rPr lang="nl-BE">
                  <a:solidFill>
                    <a:schemeClr val="accent1"/>
                  </a:solidFill>
                </a:rPr>
              </a:br>
              <a:r>
                <a:rPr lang="nl-BE">
                  <a:solidFill>
                    <a:schemeClr val="accent1"/>
                  </a:solidFill>
                </a:rPr>
                <a:t>           special supersymmetry</a:t>
              </a:r>
              <a:endParaRPr lang="nl-NL"/>
            </a:p>
          </p:txBody>
        </p:sp>
        <p:sp>
          <p:nvSpPr>
            <p:cNvPr id="25608" name="Text Box 7"/>
            <p:cNvSpPr txBox="1">
              <a:spLocks noChangeArrowheads="1"/>
            </p:cNvSpPr>
            <p:nvPr/>
          </p:nvSpPr>
          <p:spPr bwMode="auto">
            <a:xfrm>
              <a:off x="930" y="3067"/>
              <a:ext cx="3312" cy="343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pitchFamily="2" charset="2"/>
                <a:buNone/>
              </a:pPr>
              <a:r>
                <a:rPr lang="nl-BE">
                  <a:solidFill>
                    <a:schemeClr val="bg2"/>
                  </a:solidFill>
                </a:rPr>
                <a:t>Poincaré supergravity action</a:t>
              </a:r>
              <a:endParaRPr lang="nl-NL"/>
            </a:p>
          </p:txBody>
        </p:sp>
      </p:grp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6396038"/>
            <a:ext cx="8723313" cy="461962"/>
          </a:xfrm>
          <a:prstGeom prst="rect">
            <a:avLst/>
          </a:prstGeom>
          <a:solidFill>
            <a:srgbClr val="FFFF00"/>
          </a:solidFill>
          <a:ln w="254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/>
              <a:t>S. Ferrara, M. Kaku, P.K. Townsend. P. van Nieuwenhuizen, 1977-78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3886200" cy="1143000"/>
          </a:xfrm>
        </p:spPr>
        <p:txBody>
          <a:bodyPr/>
          <a:lstStyle/>
          <a:p>
            <a:r>
              <a:rPr lang="nl-BE" smtClean="0"/>
              <a:t>More explanations</a:t>
            </a:r>
          </a:p>
        </p:txBody>
      </p:sp>
      <p:pic>
        <p:nvPicPr>
          <p:cNvPr id="4" name="Picture 3" descr="coverboo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263" y="0"/>
            <a:ext cx="5138737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Superconformal construction of N=4 supergravity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750" y="1844675"/>
            <a:ext cx="2314575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nl-BE" dirty="0"/>
              <a:t>Weyl multiplet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492500" y="1916113"/>
            <a:ext cx="3873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b="1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350" y="2565400"/>
            <a:ext cx="6399213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nl-BE" dirty="0"/>
              <a:t>6 gauge compensating multiplets (on-shell)</a:t>
            </a:r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7526338" y="1341438"/>
            <a:ext cx="1617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De Roo, 1985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388" y="3860800"/>
            <a:ext cx="86788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               gauge-fixing </a:t>
            </a:r>
          </a:p>
          <a:p>
            <a:r>
              <a:rPr lang="en-US">
                <a:solidFill>
                  <a:srgbClr val="0000FF"/>
                </a:solidFill>
              </a:rPr>
              <a:t>Weyl symmetry, local SU(4), local U(1) , </a:t>
            </a:r>
            <a:br>
              <a:rPr lang="en-US">
                <a:solidFill>
                  <a:srgbClr val="0000FF"/>
                </a:solidFill>
              </a:rPr>
            </a:br>
            <a:r>
              <a:rPr lang="en-US">
                <a:solidFill>
                  <a:srgbClr val="0000FF"/>
                </a:solidFill>
              </a:rPr>
              <a:t>S-supersymmetry and K-conformal boosts</a:t>
            </a:r>
          </a:p>
          <a:p>
            <a:endParaRPr lang="en-US">
              <a:solidFill>
                <a:srgbClr val="0000FF"/>
              </a:solidFill>
            </a:endParaRPr>
          </a:p>
          <a:p>
            <a:r>
              <a:rPr lang="en-US"/>
              <a:t> </a:t>
            </a:r>
            <a:r>
              <a:rPr lang="en-US">
                <a:solidFill>
                  <a:srgbClr val="0000FF"/>
                </a:solidFill>
              </a:rPr>
              <a:t>pure N=4 Cremmer-Scherk-Ferrara supergravity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6229350"/>
            <a:ext cx="4810125" cy="62865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68313" y="1773238"/>
            <a:ext cx="7559675" cy="1511300"/>
          </a:xfrm>
          <a:prstGeom prst="rect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27658" name="TextBox 10"/>
          <p:cNvSpPr txBox="1">
            <a:spLocks noChangeArrowheads="1"/>
          </p:cNvSpPr>
          <p:nvPr/>
        </p:nvSpPr>
        <p:spPr bwMode="auto">
          <a:xfrm>
            <a:off x="6202363" y="3284538"/>
            <a:ext cx="2941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/>
              <a:t>superconformal action</a:t>
            </a:r>
            <a:endParaRPr lang="nl-BE"/>
          </a:p>
        </p:txBody>
      </p:sp>
      <p:cxnSp>
        <p:nvCxnSpPr>
          <p:cNvPr id="27659" name="Straight Arrow Connector 12"/>
          <p:cNvCxnSpPr>
            <a:cxnSpLocks noChangeShapeType="1"/>
          </p:cNvCxnSpPr>
          <p:nvPr/>
        </p:nvCxnSpPr>
        <p:spPr bwMode="auto">
          <a:xfrm>
            <a:off x="1258888" y="3284538"/>
            <a:ext cx="0" cy="2160587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27660" name="Rectangle 13"/>
          <p:cNvSpPr>
            <a:spLocks noChangeArrowheads="1"/>
          </p:cNvSpPr>
          <p:nvPr/>
        </p:nvSpPr>
        <p:spPr bwMode="auto">
          <a:xfrm>
            <a:off x="827088" y="5516563"/>
            <a:ext cx="7416800" cy="1341437"/>
          </a:xfrm>
          <a:prstGeom prst="rect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13" name="Rectangle 12"/>
          <p:cNvSpPr/>
          <p:nvPr/>
        </p:nvSpPr>
        <p:spPr bwMode="auto">
          <a:xfrm>
            <a:off x="6300788" y="2420938"/>
            <a:ext cx="1871662" cy="936625"/>
          </a:xfrm>
          <a:prstGeom prst="rect">
            <a:avLst/>
          </a:prstGeom>
          <a:solidFill>
            <a:schemeClr val="accent1">
              <a:alpha val="40000"/>
            </a:schemeClr>
          </a:solidFill>
          <a:ln w="1016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3978275" y="3429000"/>
            <a:ext cx="5165725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lang="nl-BE" b="1" dirty="0">
                <a:solidFill>
                  <a:srgbClr val="FF0000"/>
                </a:solidFill>
              </a:rPr>
              <a:t>no flexibility in field equations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7773988" cy="1668463"/>
          </a:xfrm>
        </p:spPr>
        <p:txBody>
          <a:bodyPr/>
          <a:lstStyle/>
          <a:p>
            <a:r>
              <a:rPr lang="nl-BE" smtClean="0"/>
              <a:t>In which sugras </a:t>
            </a:r>
            <a:br>
              <a:rPr lang="nl-BE" smtClean="0"/>
            </a:br>
            <a:r>
              <a:rPr lang="nl-BE" smtClean="0"/>
              <a:t>can we use </a:t>
            </a:r>
            <a:br>
              <a:rPr lang="nl-BE" smtClean="0"/>
            </a:br>
            <a:r>
              <a:rPr lang="nl-BE" smtClean="0"/>
              <a:t>superconformal methods 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95288" y="2492375"/>
            <a:ext cx="8353425" cy="3451225"/>
          </a:xfrm>
        </p:spPr>
        <p:txBody>
          <a:bodyPr/>
          <a:lstStyle/>
          <a:p>
            <a:r>
              <a:rPr lang="nl-BE" smtClean="0"/>
              <a:t>We should have a superconformal algebra: superalgebra where bosonic part is direct product : </a:t>
            </a:r>
            <a:br>
              <a:rPr lang="nl-BE" smtClean="0"/>
            </a:br>
            <a:r>
              <a:rPr lang="nl-BE" smtClean="0"/>
              <a:t>        conformal </a:t>
            </a:r>
            <a:r>
              <a:rPr lang="nl-BE" smtClean="0">
                <a:latin typeface="cmsy10" pitchFamily="34" charset="0"/>
              </a:rPr>
              <a:t>£</a:t>
            </a:r>
            <a:r>
              <a:rPr lang="nl-BE" smtClean="0"/>
              <a:t> R-symmetry</a:t>
            </a:r>
          </a:p>
          <a:p>
            <a:r>
              <a:rPr lang="nl-BE" smtClean="0"/>
              <a:t>We should have compensating multiplets: </a:t>
            </a:r>
            <a:br>
              <a:rPr lang="nl-BE" smtClean="0"/>
            </a:br>
            <a:r>
              <a:rPr lang="nl-BE" smtClean="0"/>
              <a:t>i.e. matter multiplets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7273925" cy="855662"/>
          </a:xfrm>
        </p:spPr>
        <p:txBody>
          <a:bodyPr/>
          <a:lstStyle/>
          <a:p>
            <a:r>
              <a:rPr lang="en-US" sz="3200" smtClean="0"/>
              <a:t>The map: dimensions and </a:t>
            </a:r>
            <a:br>
              <a:rPr lang="en-US" sz="3200" smtClean="0"/>
            </a:br>
            <a:r>
              <a:rPr lang="en-US" sz="3200" smtClean="0"/>
              <a:t># of supersymmetries</a:t>
            </a:r>
            <a:endParaRPr lang="en-GB" sz="3200" smtClean="0"/>
          </a:p>
        </p:txBody>
      </p:sp>
      <p:graphicFrame>
        <p:nvGraphicFramePr>
          <p:cNvPr id="373411" name="Group 675"/>
          <p:cNvGraphicFramePr>
            <a:graphicFrameLocks noGrp="1"/>
          </p:cNvGraphicFramePr>
          <p:nvPr/>
        </p:nvGraphicFramePr>
        <p:xfrm>
          <a:off x="152400" y="1143000"/>
          <a:ext cx="8915400" cy="4884738"/>
        </p:xfrm>
        <a:graphic>
          <a:graphicData uri="http://schemas.openxmlformats.org/drawingml/2006/table">
            <a:tbl>
              <a:tblPr/>
              <a:tblGrid>
                <a:gridCol w="609600"/>
                <a:gridCol w="762000"/>
                <a:gridCol w="609600"/>
                <a:gridCol w="609600"/>
                <a:gridCol w="914400"/>
                <a:gridCol w="762000"/>
                <a:gridCol w="914400"/>
                <a:gridCol w="914400"/>
                <a:gridCol w="914400"/>
                <a:gridCol w="990600"/>
                <a:gridCol w="9144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susy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MW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IIB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SW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(2,2)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(2,1)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(1,1)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(2,0)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(1,0)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SUGRA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SUGRA/SUSY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SUGRA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SUGRA/SUSY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9795" name="Group 678"/>
          <p:cNvGrpSpPr>
            <a:grpSpLocks/>
          </p:cNvGrpSpPr>
          <p:nvPr/>
        </p:nvGrpSpPr>
        <p:grpSpPr bwMode="auto">
          <a:xfrm>
            <a:off x="685800" y="2362200"/>
            <a:ext cx="7827963" cy="4511675"/>
            <a:chOff x="432" y="1488"/>
            <a:chExt cx="4931" cy="2842"/>
          </a:xfrm>
        </p:grpSpPr>
        <p:sp>
          <p:nvSpPr>
            <p:cNvPr id="29817" name="Rectangle 393"/>
            <p:cNvSpPr>
              <a:spLocks noChangeArrowheads="1"/>
            </p:cNvSpPr>
            <p:nvPr/>
          </p:nvSpPr>
          <p:spPr bwMode="auto">
            <a:xfrm>
              <a:off x="3984" y="3264"/>
              <a:ext cx="96" cy="144"/>
            </a:xfrm>
            <a:prstGeom prst="rect">
              <a:avLst/>
            </a:prstGeom>
            <a:solidFill>
              <a:schemeClr val="hlink"/>
            </a:solidFill>
            <a:ln w="254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9818" name="Group 677"/>
            <p:cNvGrpSpPr>
              <a:grpSpLocks/>
            </p:cNvGrpSpPr>
            <p:nvPr/>
          </p:nvGrpSpPr>
          <p:grpSpPr bwMode="auto">
            <a:xfrm>
              <a:off x="432" y="1488"/>
              <a:ext cx="4931" cy="2842"/>
              <a:chOff x="432" y="1488"/>
              <a:chExt cx="4931" cy="2842"/>
            </a:xfrm>
          </p:grpSpPr>
          <p:grpSp>
            <p:nvGrpSpPr>
              <p:cNvPr id="29819" name="Group 211"/>
              <p:cNvGrpSpPr>
                <a:grpSpLocks/>
              </p:cNvGrpSpPr>
              <p:nvPr/>
            </p:nvGrpSpPr>
            <p:grpSpPr bwMode="auto">
              <a:xfrm>
                <a:off x="4560" y="2592"/>
                <a:ext cx="96" cy="816"/>
                <a:chOff x="4704" y="3120"/>
                <a:chExt cx="96" cy="816"/>
              </a:xfrm>
            </p:grpSpPr>
            <p:sp>
              <p:nvSpPr>
                <p:cNvPr id="29838" name="Rectangle 201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96" cy="144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29839" name="Rectangle 202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4704" y="3792"/>
                  <a:ext cx="96" cy="144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29840" name="Rectangle 204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4704" y="3504"/>
                  <a:ext cx="96" cy="144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</p:grpSp>
          <p:sp>
            <p:nvSpPr>
              <p:cNvPr id="29820" name="Rectangle 205" descr="Wide upward diagonal"/>
              <p:cNvSpPr>
                <a:spLocks noChangeArrowheads="1"/>
              </p:cNvSpPr>
              <p:nvPr/>
            </p:nvSpPr>
            <p:spPr bwMode="auto">
              <a:xfrm>
                <a:off x="5184" y="3264"/>
                <a:ext cx="96" cy="144"/>
              </a:xfrm>
              <a:prstGeom prst="rect">
                <a:avLst/>
              </a:prstGeom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ln w="254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grpSp>
            <p:nvGrpSpPr>
              <p:cNvPr id="29821" name="Group 676"/>
              <p:cNvGrpSpPr>
                <a:grpSpLocks/>
              </p:cNvGrpSpPr>
              <p:nvPr/>
            </p:nvGrpSpPr>
            <p:grpSpPr bwMode="auto">
              <a:xfrm>
                <a:off x="432" y="1488"/>
                <a:ext cx="2496" cy="2832"/>
                <a:chOff x="432" y="1488"/>
                <a:chExt cx="2496" cy="2832"/>
              </a:xfrm>
            </p:grpSpPr>
            <p:sp>
              <p:nvSpPr>
                <p:cNvPr id="29828" name="Rectangle 194"/>
                <p:cNvSpPr>
                  <a:spLocks noChangeArrowheads="1"/>
                </p:cNvSpPr>
                <p:nvPr/>
              </p:nvSpPr>
              <p:spPr bwMode="auto">
                <a:xfrm>
                  <a:off x="2832" y="1488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29829" name="Rectangle 195"/>
                <p:cNvSpPr>
                  <a:spLocks noChangeArrowheads="1"/>
                </p:cNvSpPr>
                <p:nvPr/>
              </p:nvSpPr>
              <p:spPr bwMode="auto">
                <a:xfrm>
                  <a:off x="2832" y="1776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29830" name="Rectangle 196"/>
                <p:cNvSpPr>
                  <a:spLocks noChangeArrowheads="1"/>
                </p:cNvSpPr>
                <p:nvPr/>
              </p:nvSpPr>
              <p:spPr bwMode="auto">
                <a:xfrm>
                  <a:off x="2832" y="2928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29831" name="Rectangle 197"/>
                <p:cNvSpPr>
                  <a:spLocks noChangeArrowheads="1"/>
                </p:cNvSpPr>
                <p:nvPr/>
              </p:nvSpPr>
              <p:spPr bwMode="auto">
                <a:xfrm>
                  <a:off x="2832" y="3264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29832" name="Rectangle 198"/>
                <p:cNvSpPr>
                  <a:spLocks noChangeArrowheads="1"/>
                </p:cNvSpPr>
                <p:nvPr/>
              </p:nvSpPr>
              <p:spPr bwMode="auto">
                <a:xfrm>
                  <a:off x="2832" y="2640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29833" name="Rectangle 199"/>
                <p:cNvSpPr>
                  <a:spLocks noChangeArrowheads="1"/>
                </p:cNvSpPr>
                <p:nvPr/>
              </p:nvSpPr>
              <p:spPr bwMode="auto">
                <a:xfrm>
                  <a:off x="2832" y="2352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29834" name="Rectangle 200"/>
                <p:cNvSpPr>
                  <a:spLocks noChangeArrowheads="1"/>
                </p:cNvSpPr>
                <p:nvPr/>
              </p:nvSpPr>
              <p:spPr bwMode="auto">
                <a:xfrm>
                  <a:off x="2832" y="2064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grpSp>
              <p:nvGrpSpPr>
                <p:cNvPr id="29835" name="Group 400"/>
                <p:cNvGrpSpPr>
                  <a:grpSpLocks/>
                </p:cNvGrpSpPr>
                <p:nvPr/>
              </p:nvGrpSpPr>
              <p:grpSpPr bwMode="auto">
                <a:xfrm>
                  <a:off x="432" y="4070"/>
                  <a:ext cx="1336" cy="250"/>
                  <a:chOff x="1344" y="4070"/>
                  <a:chExt cx="1336" cy="250"/>
                </a:xfrm>
              </p:grpSpPr>
              <p:sp>
                <p:nvSpPr>
                  <p:cNvPr id="29836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4128"/>
                    <a:ext cx="96" cy="144"/>
                  </a:xfrm>
                  <a:prstGeom prst="rect">
                    <a:avLst/>
                  </a:prstGeom>
                  <a:solidFill>
                    <a:schemeClr val="hlink"/>
                  </a:solidFill>
                  <a:ln w="25400">
                    <a:solidFill>
                      <a:srgbClr val="339933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nl-BE"/>
                  </a:p>
                </p:txBody>
              </p:sp>
              <p:sp>
                <p:nvSpPr>
                  <p:cNvPr id="29837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4070"/>
                    <a:ext cx="1192" cy="250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nl-BE" sz="2000"/>
                      <a:t>vector multiplets</a:t>
                    </a:r>
                    <a:endParaRPr lang="en-GB" sz="2000"/>
                  </a:p>
                </p:txBody>
              </p:sp>
            </p:grpSp>
          </p:grpSp>
          <p:sp>
            <p:nvSpPr>
              <p:cNvPr id="29822" name="Rectangle 208" descr="Wide upward diagonal"/>
              <p:cNvSpPr>
                <a:spLocks noChangeArrowheads="1"/>
              </p:cNvSpPr>
              <p:nvPr/>
            </p:nvSpPr>
            <p:spPr bwMode="auto">
              <a:xfrm>
                <a:off x="3552" y="4128"/>
                <a:ext cx="96" cy="144"/>
              </a:xfrm>
              <a:prstGeom prst="rect">
                <a:avLst/>
              </a:prstGeom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ln w="254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9823" name="Text Box 209"/>
              <p:cNvSpPr txBox="1">
                <a:spLocks noChangeArrowheads="1"/>
              </p:cNvSpPr>
              <p:nvPr/>
            </p:nvSpPr>
            <p:spPr bwMode="auto">
              <a:xfrm>
                <a:off x="3696" y="3888"/>
                <a:ext cx="1667" cy="44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nl-BE" sz="2000"/>
                  <a:t>vector multiplets +</a:t>
                </a:r>
                <a:br>
                  <a:rPr lang="nl-BE" sz="2000"/>
                </a:br>
                <a:r>
                  <a:rPr lang="nl-BE" sz="2000"/>
                  <a:t>multiplets up to spin 1/2</a:t>
                </a:r>
                <a:endParaRPr lang="en-GB" sz="2000"/>
              </a:p>
            </p:txBody>
          </p:sp>
          <p:sp>
            <p:nvSpPr>
              <p:cNvPr id="29824" name="Rectangle 398"/>
              <p:cNvSpPr>
                <a:spLocks noChangeArrowheads="1"/>
              </p:cNvSpPr>
              <p:nvPr/>
            </p:nvSpPr>
            <p:spPr bwMode="auto">
              <a:xfrm>
                <a:off x="3408" y="2640"/>
                <a:ext cx="96" cy="144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9825" name="Rectangle 399"/>
              <p:cNvSpPr>
                <a:spLocks noChangeArrowheads="1"/>
              </p:cNvSpPr>
              <p:nvPr/>
            </p:nvSpPr>
            <p:spPr bwMode="auto">
              <a:xfrm>
                <a:off x="2160" y="4128"/>
                <a:ext cx="96" cy="144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9826" name="Text Box 401"/>
              <p:cNvSpPr txBox="1">
                <a:spLocks noChangeArrowheads="1"/>
              </p:cNvSpPr>
              <p:nvPr/>
            </p:nvSpPr>
            <p:spPr bwMode="auto">
              <a:xfrm>
                <a:off x="2256" y="4070"/>
                <a:ext cx="1121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nl-BE" sz="2000"/>
                  <a:t>tensor multiplet</a:t>
                </a:r>
                <a:endParaRPr lang="en-GB" sz="2000"/>
              </a:p>
            </p:txBody>
          </p:sp>
          <p:sp>
            <p:nvSpPr>
              <p:cNvPr id="29827" name="Rectangle 403"/>
              <p:cNvSpPr>
                <a:spLocks noChangeArrowheads="1"/>
              </p:cNvSpPr>
              <p:nvPr/>
            </p:nvSpPr>
            <p:spPr bwMode="auto">
              <a:xfrm>
                <a:off x="4656" y="2592"/>
                <a:ext cx="96" cy="144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</p:grpSp>
      </p:grpSp>
      <p:sp>
        <p:nvSpPr>
          <p:cNvPr id="31" name="Rectangle 30"/>
          <p:cNvSpPr/>
          <p:nvPr/>
        </p:nvSpPr>
        <p:spPr bwMode="auto">
          <a:xfrm>
            <a:off x="5364163" y="4149725"/>
            <a:ext cx="863600" cy="431800"/>
          </a:xfrm>
          <a:prstGeom prst="rect">
            <a:avLst/>
          </a:prstGeom>
          <a:solidFill>
            <a:schemeClr val="accent1">
              <a:lumMod val="60000"/>
              <a:lumOff val="40000"/>
              <a:alpha val="26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32" name="Rectangle 31"/>
          <p:cNvSpPr/>
          <p:nvPr/>
        </p:nvSpPr>
        <p:spPr bwMode="auto">
          <a:xfrm>
            <a:off x="7235825" y="4149725"/>
            <a:ext cx="865188" cy="431800"/>
          </a:xfrm>
          <a:prstGeom prst="rect">
            <a:avLst/>
          </a:prstGeom>
          <a:solidFill>
            <a:schemeClr val="accent1">
              <a:lumMod val="60000"/>
              <a:lumOff val="40000"/>
              <a:alpha val="26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33" name="Rectangle 32"/>
          <p:cNvSpPr/>
          <p:nvPr/>
        </p:nvSpPr>
        <p:spPr bwMode="auto">
          <a:xfrm>
            <a:off x="7235825" y="4652963"/>
            <a:ext cx="865188" cy="431800"/>
          </a:xfrm>
          <a:prstGeom prst="rect">
            <a:avLst/>
          </a:prstGeom>
          <a:solidFill>
            <a:schemeClr val="accent1">
              <a:lumMod val="60000"/>
              <a:lumOff val="40000"/>
              <a:alpha val="26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34" name="Rectangle 33"/>
          <p:cNvSpPr/>
          <p:nvPr/>
        </p:nvSpPr>
        <p:spPr bwMode="auto">
          <a:xfrm>
            <a:off x="8172450" y="5157788"/>
            <a:ext cx="863600" cy="431800"/>
          </a:xfrm>
          <a:prstGeom prst="rect">
            <a:avLst/>
          </a:prstGeom>
          <a:solidFill>
            <a:schemeClr val="accent1">
              <a:lumMod val="60000"/>
              <a:lumOff val="40000"/>
              <a:alpha val="26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35" name="Rectangle 34"/>
          <p:cNvSpPr/>
          <p:nvPr/>
        </p:nvSpPr>
        <p:spPr bwMode="auto">
          <a:xfrm>
            <a:off x="7235825" y="5157788"/>
            <a:ext cx="865188" cy="431800"/>
          </a:xfrm>
          <a:prstGeom prst="rect">
            <a:avLst/>
          </a:prstGeom>
          <a:solidFill>
            <a:schemeClr val="accent1">
              <a:lumMod val="60000"/>
              <a:lumOff val="40000"/>
              <a:alpha val="26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36" name="Rectangle 35"/>
          <p:cNvSpPr/>
          <p:nvPr/>
        </p:nvSpPr>
        <p:spPr bwMode="auto">
          <a:xfrm>
            <a:off x="6300788" y="5157788"/>
            <a:ext cx="863600" cy="431800"/>
          </a:xfrm>
          <a:prstGeom prst="rect">
            <a:avLst/>
          </a:prstGeom>
          <a:solidFill>
            <a:schemeClr val="accent1">
              <a:lumMod val="60000"/>
              <a:lumOff val="40000"/>
              <a:alpha val="26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37" name="Rectangle 36"/>
          <p:cNvSpPr/>
          <p:nvPr/>
        </p:nvSpPr>
        <p:spPr bwMode="auto">
          <a:xfrm>
            <a:off x="4427538" y="5157788"/>
            <a:ext cx="1800225" cy="431800"/>
          </a:xfrm>
          <a:prstGeom prst="rect">
            <a:avLst/>
          </a:prstGeom>
          <a:solidFill>
            <a:schemeClr val="accent1">
              <a:lumMod val="60000"/>
              <a:lumOff val="40000"/>
              <a:alpha val="26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38" name="Rectangle 37"/>
          <p:cNvSpPr/>
          <p:nvPr/>
        </p:nvSpPr>
        <p:spPr bwMode="auto">
          <a:xfrm>
            <a:off x="3635375" y="5157788"/>
            <a:ext cx="792163" cy="431800"/>
          </a:xfrm>
          <a:prstGeom prst="rect">
            <a:avLst/>
          </a:prstGeom>
          <a:solidFill>
            <a:schemeClr val="accent1">
              <a:lumMod val="60000"/>
              <a:lumOff val="40000"/>
              <a:alpha val="26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39" name="Rectangle 38"/>
          <p:cNvSpPr/>
          <p:nvPr/>
        </p:nvSpPr>
        <p:spPr bwMode="auto">
          <a:xfrm>
            <a:off x="2771775" y="5157788"/>
            <a:ext cx="863600" cy="431800"/>
          </a:xfrm>
          <a:prstGeom prst="rect">
            <a:avLst/>
          </a:prstGeom>
          <a:solidFill>
            <a:schemeClr val="accent1">
              <a:lumMod val="60000"/>
              <a:lumOff val="40000"/>
              <a:alpha val="26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40" name="Rectangle 39"/>
          <p:cNvSpPr/>
          <p:nvPr/>
        </p:nvSpPr>
        <p:spPr bwMode="auto">
          <a:xfrm>
            <a:off x="1547813" y="5157788"/>
            <a:ext cx="1152525" cy="431800"/>
          </a:xfrm>
          <a:prstGeom prst="rect">
            <a:avLst/>
          </a:prstGeom>
          <a:solidFill>
            <a:schemeClr val="accent1">
              <a:lumMod val="60000"/>
              <a:lumOff val="40000"/>
              <a:alpha val="26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41" name="Rectangle 40"/>
          <p:cNvSpPr/>
          <p:nvPr/>
        </p:nvSpPr>
        <p:spPr bwMode="auto">
          <a:xfrm>
            <a:off x="179388" y="6092825"/>
            <a:ext cx="1800225" cy="431800"/>
          </a:xfrm>
          <a:prstGeom prst="rect">
            <a:avLst/>
          </a:prstGeom>
          <a:solidFill>
            <a:schemeClr val="accent1">
              <a:lumMod val="60000"/>
              <a:lumOff val="40000"/>
              <a:alpha val="26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79388" y="6092825"/>
            <a:ext cx="1865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2000"/>
              <a:t>have SC algebra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300788" y="5157788"/>
            <a:ext cx="863600" cy="431800"/>
          </a:xfrm>
          <a:prstGeom prst="rect">
            <a:avLst/>
          </a:prstGeom>
          <a:solidFill>
            <a:schemeClr val="bg2">
              <a:lumMod val="60000"/>
              <a:lumOff val="40000"/>
              <a:alpha val="26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44" name="Rectangle 43"/>
          <p:cNvSpPr/>
          <p:nvPr/>
        </p:nvSpPr>
        <p:spPr bwMode="auto">
          <a:xfrm>
            <a:off x="7235825" y="5157788"/>
            <a:ext cx="936625" cy="431800"/>
          </a:xfrm>
          <a:prstGeom prst="rect">
            <a:avLst/>
          </a:prstGeom>
          <a:solidFill>
            <a:schemeClr val="bg2">
              <a:lumMod val="60000"/>
              <a:lumOff val="40000"/>
              <a:alpha val="26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45" name="Rectangle 44"/>
          <p:cNvSpPr/>
          <p:nvPr/>
        </p:nvSpPr>
        <p:spPr bwMode="auto">
          <a:xfrm>
            <a:off x="8172450" y="5157788"/>
            <a:ext cx="827088" cy="431800"/>
          </a:xfrm>
          <a:prstGeom prst="rect">
            <a:avLst/>
          </a:prstGeom>
          <a:solidFill>
            <a:schemeClr val="bg2">
              <a:lumMod val="60000"/>
              <a:lumOff val="40000"/>
              <a:alpha val="26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46" name="Rectangle 45"/>
          <p:cNvSpPr/>
          <p:nvPr/>
        </p:nvSpPr>
        <p:spPr bwMode="auto">
          <a:xfrm>
            <a:off x="7235825" y="4652963"/>
            <a:ext cx="865188" cy="431800"/>
          </a:xfrm>
          <a:prstGeom prst="rect">
            <a:avLst/>
          </a:prstGeom>
          <a:solidFill>
            <a:schemeClr val="bg2">
              <a:lumMod val="60000"/>
              <a:lumOff val="40000"/>
              <a:alpha val="26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48" name="Rectangle 47"/>
          <p:cNvSpPr/>
          <p:nvPr/>
        </p:nvSpPr>
        <p:spPr bwMode="auto">
          <a:xfrm>
            <a:off x="7235825" y="4149725"/>
            <a:ext cx="865188" cy="431800"/>
          </a:xfrm>
          <a:prstGeom prst="rect">
            <a:avLst/>
          </a:prstGeom>
          <a:solidFill>
            <a:schemeClr val="bg2">
              <a:lumMod val="60000"/>
              <a:lumOff val="40000"/>
              <a:alpha val="26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49" name="Rectangle 48"/>
          <p:cNvSpPr/>
          <p:nvPr/>
        </p:nvSpPr>
        <p:spPr bwMode="auto">
          <a:xfrm>
            <a:off x="5364163" y="4149725"/>
            <a:ext cx="863600" cy="431800"/>
          </a:xfrm>
          <a:prstGeom prst="rect">
            <a:avLst/>
          </a:prstGeom>
          <a:solidFill>
            <a:schemeClr val="bg2">
              <a:lumMod val="60000"/>
              <a:lumOff val="40000"/>
              <a:alpha val="26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50" name="Rectangle 49"/>
          <p:cNvSpPr/>
          <p:nvPr/>
        </p:nvSpPr>
        <p:spPr bwMode="auto">
          <a:xfrm>
            <a:off x="4427538" y="5157788"/>
            <a:ext cx="1800225" cy="431800"/>
          </a:xfrm>
          <a:prstGeom prst="rect">
            <a:avLst/>
          </a:prstGeom>
          <a:solidFill>
            <a:schemeClr val="bg2">
              <a:lumMod val="60000"/>
              <a:lumOff val="40000"/>
              <a:alpha val="26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51" name="Rectangle 50"/>
          <p:cNvSpPr/>
          <p:nvPr/>
        </p:nvSpPr>
        <p:spPr bwMode="auto">
          <a:xfrm>
            <a:off x="2268538" y="6092825"/>
            <a:ext cx="3455987" cy="431800"/>
          </a:xfrm>
          <a:prstGeom prst="rect">
            <a:avLst/>
          </a:prstGeom>
          <a:solidFill>
            <a:schemeClr val="bg2">
              <a:lumMod val="60000"/>
              <a:lumOff val="40000"/>
              <a:alpha val="26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124075" y="6092825"/>
            <a:ext cx="3671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2400"/>
              <a:t>can be used for SC methods</a:t>
            </a:r>
            <a:endParaRPr lang="nl-B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1" grpId="2" animBg="1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7772400" cy="1143000"/>
          </a:xfrm>
        </p:spPr>
        <p:txBody>
          <a:bodyPr/>
          <a:lstStyle/>
          <a:p>
            <a:pPr marL="514350" indent="-514350"/>
            <a:r>
              <a:rPr lang="nl-BE" smtClean="0">
                <a:solidFill>
                  <a:srgbClr val="FF0000"/>
                </a:solidFill>
              </a:rPr>
              <a:t>3</a:t>
            </a:r>
            <a:r>
              <a:rPr lang="nl-BE" smtClean="0"/>
              <a:t>. Higher derivative </a:t>
            </a:r>
            <a:br>
              <a:rPr lang="nl-BE" smtClean="0"/>
            </a:br>
            <a:r>
              <a:rPr lang="nl-BE" smtClean="0"/>
              <a:t>supergravity actions </a:t>
            </a:r>
            <a:br>
              <a:rPr lang="nl-BE" smtClean="0"/>
            </a:br>
            <a:r>
              <a:rPr lang="nl-BE" smtClean="0"/>
              <a:t>and supergravity loop results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79388" y="2420938"/>
            <a:ext cx="8640762" cy="3887787"/>
          </a:xfrm>
        </p:spPr>
        <p:txBody>
          <a:bodyPr/>
          <a:lstStyle/>
          <a:p>
            <a:r>
              <a:rPr lang="nl-BE" smtClean="0"/>
              <a:t>many miraculous cancellations have been found</a:t>
            </a:r>
          </a:p>
          <a:p>
            <a:r>
              <a:rPr lang="nl-BE" smtClean="0"/>
              <a:t>is there an underlying hidden symmetry ?</a:t>
            </a:r>
          </a:p>
          <a:p>
            <a:r>
              <a:rPr lang="nl-BE" smtClean="0"/>
              <a:t>If there are divergences: </a:t>
            </a:r>
            <a:br>
              <a:rPr lang="nl-BE" smtClean="0"/>
            </a:br>
            <a:r>
              <a:rPr lang="nl-BE" smtClean="0"/>
              <a:t>supersymmetric counterterms should exist </a:t>
            </a:r>
            <a:br>
              <a:rPr lang="nl-BE" smtClean="0"/>
            </a:br>
            <a:r>
              <a:rPr lang="nl-BE" smtClean="0"/>
              <a:t>(or supersymmetry anomalies)</a:t>
            </a:r>
          </a:p>
          <a:p>
            <a:r>
              <a:rPr lang="nl-BE" smtClean="0"/>
              <a:t>We do not know enough to be sure </a:t>
            </a:r>
            <a:br>
              <a:rPr lang="nl-BE" smtClean="0"/>
            </a:br>
            <a:r>
              <a:rPr lang="nl-BE" smtClean="0"/>
              <a:t>whether (or which type of) invariants do exist.</a:t>
            </a:r>
          </a:p>
          <a:p>
            <a:endParaRPr lang="nl-BE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7772400" cy="1143000"/>
          </a:xfrm>
        </p:spPr>
        <p:txBody>
          <a:bodyPr/>
          <a:lstStyle/>
          <a:p>
            <a:r>
              <a:rPr lang="nl-BE" smtClean="0"/>
              <a:t>Higher derivative sugra actions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893175" cy="5516562"/>
          </a:xfrm>
        </p:spPr>
        <p:txBody>
          <a:bodyPr/>
          <a:lstStyle/>
          <a:p>
            <a:r>
              <a:rPr lang="nl-BE" smtClean="0"/>
              <a:t>for low N there is a superconformal tensor calculus: allows to construct counterterms and even anomalies </a:t>
            </a:r>
            <a:br>
              <a:rPr lang="nl-BE" smtClean="0"/>
            </a:br>
            <a:r>
              <a:rPr lang="nl-BE" smtClean="0"/>
              <a:t>→ superconformal symmetry allows divergences. </a:t>
            </a:r>
          </a:p>
          <a:p>
            <a:r>
              <a:rPr lang="nl-BE" smtClean="0"/>
              <a:t>for N=4: superconformal symmetry can be defined, but no construction of counterterms (or anomalies)</a:t>
            </a:r>
          </a:p>
          <a:p>
            <a:pPr lvl="1"/>
            <a:r>
              <a:rPr lang="nl-BE" smtClean="0"/>
              <a:t>difficulty: on-shell susy algebra:  </a:t>
            </a:r>
            <a:br>
              <a:rPr lang="nl-BE" smtClean="0"/>
            </a:br>
            <a:r>
              <a:rPr lang="nl-BE" smtClean="0"/>
              <a:t>to change action (add counterterms), </a:t>
            </a:r>
            <a:br>
              <a:rPr lang="nl-BE" smtClean="0"/>
            </a:br>
            <a:r>
              <a:rPr lang="nl-BE" smtClean="0"/>
              <a:t>one has to change simultaneously the transformations. </a:t>
            </a:r>
          </a:p>
          <a:p>
            <a:endParaRPr lang="nl-BE" smtClean="0"/>
          </a:p>
          <a:p>
            <a:pPr>
              <a:buFont typeface="Monotype Sorts" pitchFamily="2" charset="2"/>
              <a:buNone/>
            </a:pPr>
            <a:endParaRPr lang="nl-BE" smtClean="0"/>
          </a:p>
          <a:p>
            <a:pPr>
              <a:buFont typeface="Monotype Sorts" pitchFamily="2" charset="2"/>
              <a:buNone/>
            </a:pPr>
            <a:endParaRPr lang="nl-BE" smtClean="0"/>
          </a:p>
          <a:p>
            <a:pPr>
              <a:buFont typeface="Monotype Sorts" pitchFamily="2" charset="2"/>
              <a:buNone/>
            </a:pPr>
            <a:endParaRPr lang="nl-BE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How do we get anomalies </a:t>
            </a:r>
            <a:br>
              <a:rPr lang="nl-BE" smtClean="0"/>
            </a:br>
            <a:r>
              <a:rPr lang="nl-BE" smtClean="0"/>
              <a:t>for low N  from tensor calculus ?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76475"/>
            <a:ext cx="3959225" cy="28813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063" y="3429000"/>
            <a:ext cx="4833937" cy="3429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5508625" y="2708275"/>
            <a:ext cx="2916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aseline="30000">
                <a:solidFill>
                  <a:schemeClr val="bg2"/>
                </a:solidFill>
              </a:rPr>
              <a:t>de Wit,</a:t>
            </a: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 baseline="30000">
                <a:solidFill>
                  <a:schemeClr val="bg2"/>
                </a:solidFill>
              </a:rPr>
              <a:t>Grisaru 1985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0" y="2997200"/>
            <a:ext cx="8496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/>
              <a:t>Compensator superfield transforms as </a:t>
            </a:r>
          </a:p>
        </p:txBody>
      </p:sp>
      <p:pic>
        <p:nvPicPr>
          <p:cNvPr id="32771" name="Picture 3" descr="latex-image-1.pd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338" y="2997200"/>
            <a:ext cx="37179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itle 8"/>
          <p:cNvSpPr>
            <a:spLocks noGrp="1"/>
          </p:cNvSpPr>
          <p:nvPr>
            <p:ph type="title"/>
          </p:nvPr>
        </p:nvSpPr>
        <p:spPr>
          <a:xfrm>
            <a:off x="755650" y="188913"/>
            <a:ext cx="7848600" cy="1079500"/>
          </a:xfrm>
        </p:spPr>
        <p:txBody>
          <a:bodyPr/>
          <a:lstStyle/>
          <a:p>
            <a:r>
              <a:rPr lang="nl-BE" smtClean="0"/>
              <a:t>Anomalies from tensor calculus</a:t>
            </a:r>
            <a:br>
              <a:rPr lang="nl-BE" smtClean="0"/>
            </a:br>
            <a:r>
              <a:rPr lang="nl-BE" smtClean="0"/>
              <a:t>for low N ?  (here N=1)</a:t>
            </a:r>
          </a:p>
        </p:txBody>
      </p:sp>
      <p:sp>
        <p:nvSpPr>
          <p:cNvPr id="33797" name="TextBox 2"/>
          <p:cNvSpPr txBox="1">
            <a:spLocks noChangeArrowheads="1"/>
          </p:cNvSpPr>
          <p:nvPr/>
        </p:nvSpPr>
        <p:spPr bwMode="auto">
          <a:xfrm>
            <a:off x="179388" y="1484313"/>
            <a:ext cx="82280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N=1: local superconformal anomalies </a:t>
            </a:r>
          </a:p>
          <a:p>
            <a:pPr algn="l"/>
            <a:r>
              <a:rPr lang="en-US"/>
              <a:t>satisfying Wess-Zumino consistency condition can be </a:t>
            </a:r>
            <a:br>
              <a:rPr lang="en-US"/>
            </a:br>
            <a:r>
              <a:rPr lang="en-US"/>
              <a:t>constructed using superconformal tensor calculus</a:t>
            </a:r>
          </a:p>
        </p:txBody>
      </p:sp>
      <p:sp>
        <p:nvSpPr>
          <p:cNvPr id="33798" name="Rectangle 3"/>
          <p:cNvSpPr>
            <a:spLocks noChangeArrowheads="1"/>
          </p:cNvSpPr>
          <p:nvPr/>
        </p:nvSpPr>
        <p:spPr bwMode="auto">
          <a:xfrm>
            <a:off x="6227763" y="1268413"/>
            <a:ext cx="2916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aseline="30000">
                <a:solidFill>
                  <a:schemeClr val="bg2"/>
                </a:solidFill>
              </a:rPr>
              <a:t>de Wit,</a:t>
            </a: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 baseline="30000">
                <a:solidFill>
                  <a:schemeClr val="bg2"/>
                </a:solidFill>
              </a:rPr>
              <a:t>Grisaru 1985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23" name="Picture 2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738" y="3500438"/>
            <a:ext cx="48609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51575" y="6384925"/>
            <a:ext cx="28924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850" y="5661025"/>
            <a:ext cx="6340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2988" y="5300663"/>
            <a:ext cx="2281237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288" y="4292600"/>
            <a:ext cx="6227762" cy="588963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50825" y="5157788"/>
            <a:ext cx="6048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/>
              <a:t>for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8" y="209550"/>
            <a:ext cx="9039225" cy="6438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4820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2420938"/>
            <a:ext cx="65325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My experience with Marc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7772400" cy="4114800"/>
          </a:xfrm>
        </p:spPr>
        <p:txBody>
          <a:bodyPr/>
          <a:lstStyle/>
          <a:p>
            <a:r>
              <a:rPr lang="nl-BE" dirty="0" smtClean="0"/>
              <a:t>First encounter: on boat to Cargèse 1979</a:t>
            </a:r>
          </a:p>
          <a:p>
            <a:r>
              <a:rPr lang="nl-BE" dirty="0" smtClean="0"/>
              <a:t>Only one paper </a:t>
            </a:r>
            <a:r>
              <a:rPr lang="nl-BE" dirty="0" smtClean="0"/>
              <a:t>together </a:t>
            </a:r>
            <a:endParaRPr lang="nl-BE" dirty="0" smtClean="0"/>
          </a:p>
          <a:p>
            <a:endParaRPr lang="nl-BE" dirty="0" smtClean="0"/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95288" y="4941888"/>
            <a:ext cx="42481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nl-BE" sz="2400"/>
              <a:t>but many long discussions, </a:t>
            </a:r>
            <a:br>
              <a:rPr lang="nl-BE" sz="2400"/>
            </a:br>
            <a:r>
              <a:rPr lang="nl-BE" sz="2400"/>
              <a:t>e.g. while walking along the sea in Trieste on </a:t>
            </a:r>
          </a:p>
          <a:p>
            <a:pPr algn="l"/>
            <a:r>
              <a:rPr lang="nl-BE" sz="2400"/>
              <a:t>massive gravitino superfield</a:t>
            </a:r>
          </a:p>
          <a:p>
            <a:pPr algn="l"/>
            <a:r>
              <a:rPr lang="nl-BE" sz="2400"/>
              <a:t>and very nice moments together</a:t>
            </a:r>
          </a:p>
        </p:txBody>
      </p:sp>
      <p:pic>
        <p:nvPicPr>
          <p:cNvPr id="6" name="Picture 5" descr="Moedermeu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6763" y="2565400"/>
            <a:ext cx="456723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6"/>
          <p:cNvSpPr>
            <a:spLocks noGrp="1"/>
          </p:cNvSpPr>
          <p:nvPr>
            <p:ph type="title"/>
          </p:nvPr>
        </p:nvSpPr>
        <p:spPr>
          <a:xfrm>
            <a:off x="685800" y="247650"/>
            <a:ext cx="7772400" cy="805086"/>
          </a:xfrm>
        </p:spPr>
        <p:txBody>
          <a:bodyPr/>
          <a:lstStyle/>
          <a:p>
            <a:r>
              <a:rPr lang="nl-BE" dirty="0" smtClean="0"/>
              <a:t>How for N=4 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052736"/>
            <a:ext cx="8856662" cy="4392612"/>
          </a:xfrm>
        </p:spPr>
        <p:txBody>
          <a:bodyPr/>
          <a:lstStyle/>
          <a:p>
            <a:r>
              <a:rPr lang="nl-BE" sz="2400" dirty="0" smtClean="0"/>
              <a:t>No tensor calculus; no auxiliary fields; </a:t>
            </a:r>
            <a:br>
              <a:rPr lang="nl-BE" sz="2400" dirty="0" smtClean="0"/>
            </a:br>
            <a:r>
              <a:rPr lang="nl-BE" sz="2400" dirty="0" smtClean="0"/>
              <a:t>only on-shell construction: no flexibility in field equations</a:t>
            </a:r>
          </a:p>
          <a:p>
            <a:r>
              <a:rPr lang="en-US" sz="2400" dirty="0" smtClean="0"/>
              <a:t>How  to establish the existence/non-existence of the consistent order by order deformation of N=4 on shell superspace ?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Conjecture</a:t>
            </a:r>
            <a:r>
              <a:rPr lang="en-US" sz="2400" dirty="0" smtClean="0"/>
              <a:t>: if it does not exist: explanation of finiteness </a:t>
            </a:r>
            <a:br>
              <a:rPr lang="en-US" sz="2400" dirty="0" smtClean="0"/>
            </a:br>
            <a:r>
              <a:rPr lang="en-US" sz="2400" dirty="0" smtClean="0"/>
              <a:t>(if Bern et al do not find N=4, D=4 is divergent at higher loops) </a:t>
            </a:r>
          </a:p>
          <a:p>
            <a:r>
              <a:rPr lang="en-US" sz="2400" dirty="0" smtClean="0"/>
              <a:t>Until invariant counterterms are constructed (conformal?) </a:t>
            </a:r>
            <a:br>
              <a:rPr lang="en-US" sz="2400" dirty="0" smtClean="0"/>
            </a:br>
            <a:r>
              <a:rPr lang="en-US" sz="2400" dirty="0" smtClean="0"/>
              <a:t>we have no reason to expect UV divergences</a:t>
            </a:r>
          </a:p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4293096"/>
            <a:ext cx="63836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800000"/>
                </a:solidFill>
              </a:rPr>
              <a:t>Two points of </a:t>
            </a:r>
            <a:r>
              <a:rPr lang="en-US" sz="2000" b="1" dirty="0" smtClean="0">
                <a:solidFill>
                  <a:srgbClr val="800000"/>
                </a:solidFill>
              </a:rPr>
              <a:t>view</a:t>
            </a:r>
            <a:endParaRPr lang="en-US" sz="2000" dirty="0">
              <a:solidFill>
                <a:srgbClr val="0000FF"/>
              </a:solidFill>
            </a:endParaRPr>
          </a:p>
          <a:p>
            <a:pPr algn="l"/>
            <a:r>
              <a:rPr lang="en-US" sz="2000" b="1" dirty="0">
                <a:solidFill>
                  <a:srgbClr val="800000"/>
                </a:solidFill>
              </a:rPr>
              <a:t>     </a:t>
            </a:r>
            <a:r>
              <a:rPr lang="en-US" sz="2000" b="1" dirty="0" smtClean="0">
                <a:solidFill>
                  <a:srgbClr val="800000"/>
                </a:solidFill>
              </a:rPr>
              <a:t>1</a:t>
            </a:r>
            <a:r>
              <a:rPr lang="en-US" sz="2000" b="1" dirty="0">
                <a:solidFill>
                  <a:srgbClr val="800000"/>
                </a:solidFill>
              </a:rPr>
              <a:t>.  </a:t>
            </a:r>
            <a:r>
              <a:rPr lang="en-US" sz="2000" b="1" dirty="0"/>
              <a:t>Legitimate counterterms are not available yet</a:t>
            </a:r>
          </a:p>
          <a:p>
            <a:pPr algn="l"/>
            <a:r>
              <a:rPr lang="en-US" sz="2000" b="1" dirty="0">
                <a:solidFill>
                  <a:srgbClr val="800000"/>
                </a:solidFill>
              </a:rPr>
              <a:t>     </a:t>
            </a:r>
            <a:r>
              <a:rPr lang="en-US" sz="2000" b="1" dirty="0" smtClean="0">
                <a:solidFill>
                  <a:srgbClr val="800000"/>
                </a:solidFill>
              </a:rPr>
              <a:t>2</a:t>
            </a:r>
            <a:r>
              <a:rPr lang="en-US" sz="2000" b="1" dirty="0">
                <a:solidFill>
                  <a:srgbClr val="800000"/>
                </a:solidFill>
              </a:rPr>
              <a:t>.  </a:t>
            </a:r>
            <a:r>
              <a:rPr lang="en-US" sz="2000" b="1" dirty="0"/>
              <a:t>Legitimate counterterms are not available, period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67625" y="5732463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???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0" y="6396038"/>
            <a:ext cx="5010150" cy="461962"/>
          </a:xfrm>
          <a:prstGeom prst="rect">
            <a:avLst/>
          </a:prstGeom>
          <a:solidFill>
            <a:srgbClr val="FFFF00"/>
          </a:solidFill>
          <a:ln w="254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/>
              <a:t>S. Ferrara, R. Kallosh, AVP, 1209.0418</a:t>
            </a:r>
          </a:p>
        </p:txBody>
      </p:sp>
      <p:pic>
        <p:nvPicPr>
          <p:cNvPr id="7" name="Picture 6" descr="20130326_212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8170" y="4581128"/>
            <a:ext cx="3035829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323850" y="981075"/>
            <a:ext cx="828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/>
              <a:t>If </a:t>
            </a:r>
            <a:r>
              <a:rPr lang="en-US" sz="2400" dirty="0">
                <a:solidFill>
                  <a:srgbClr val="0000FF"/>
                </a:solidFill>
              </a:rPr>
              <a:t>the UV finiteness will persist in higher loops,</a:t>
            </a:r>
            <a:r>
              <a:rPr lang="en-US" sz="2400" dirty="0"/>
              <a:t> one would like to view this as </a:t>
            </a:r>
            <a:r>
              <a:rPr lang="en-US" sz="2400" dirty="0">
                <a:solidFill>
                  <a:srgbClr val="0000FF"/>
                </a:solidFill>
              </a:rPr>
              <a:t>an opportunity to test some new ideas about gravity.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E.g. : is superconformal symmetry more fundamental ?</a:t>
            </a:r>
            <a:endParaRPr lang="nl-BE" sz="2400" dirty="0"/>
          </a:p>
        </p:txBody>
      </p:sp>
      <p:sp>
        <p:nvSpPr>
          <p:cNvPr id="36867" name="Title 4"/>
          <p:cNvSpPr>
            <a:spLocks noGrp="1"/>
          </p:cNvSpPr>
          <p:nvPr>
            <p:ph type="title"/>
          </p:nvPr>
        </p:nvSpPr>
        <p:spPr>
          <a:xfrm>
            <a:off x="685800" y="247650"/>
            <a:ext cx="7772400" cy="733425"/>
          </a:xfrm>
        </p:spPr>
        <p:txBody>
          <a:bodyPr/>
          <a:lstStyle/>
          <a:p>
            <a:r>
              <a:rPr lang="nl-BE" smtClean="0"/>
              <a:t>N=4 conjecture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" y="2349500"/>
            <a:ext cx="8715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nl-BE" sz="2400" i="1"/>
              <a:t>Repeat</a:t>
            </a:r>
            <a:r>
              <a:rPr lang="nl-BE" sz="2400"/>
              <a:t>: Classical N=4 is obtained from gauge fixing a superconformal invariant action: </a:t>
            </a:r>
            <a:br>
              <a:rPr lang="nl-BE" sz="2400"/>
            </a:br>
            <a:r>
              <a:rPr lang="nl-BE" sz="2400"/>
              <a:t>The mass </a:t>
            </a:r>
            <a:r>
              <a:rPr lang="en-US" sz="2400" i="1">
                <a:solidFill>
                  <a:schemeClr val="bg2"/>
                </a:solidFill>
              </a:rPr>
              <a:t>M</a:t>
            </a:r>
            <a:r>
              <a:rPr lang="en-US" sz="2400" i="1" baseline="-25000">
                <a:solidFill>
                  <a:schemeClr val="bg2"/>
                </a:solidFill>
              </a:rPr>
              <a:t>Pl</a:t>
            </a:r>
            <a:r>
              <a:rPr lang="en-US" sz="2400" i="1" baseline="-25000"/>
              <a:t> </a:t>
            </a:r>
            <a:r>
              <a:rPr lang="en-US" sz="2400"/>
              <a:t>appears in the gauge-fixing procedure</a:t>
            </a:r>
            <a:endParaRPr lang="nl-BE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1313" y="3789363"/>
            <a:ext cx="8802687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57200" eaLnBrk="1" hangingPunct="1">
              <a:defRPr/>
            </a:pPr>
            <a:r>
              <a:rPr lang="en-US" sz="2000" b="1" dirty="0">
                <a:solidFill>
                  <a:srgbClr val="0000FF"/>
                </a:solidFill>
              </a:rPr>
              <a:t>Analogy</a:t>
            </a:r>
            <a:r>
              <a:rPr lang="en-US" b="1" dirty="0"/>
              <a:t>: </a:t>
            </a:r>
            <a:r>
              <a:rPr lang="en-US" dirty="0"/>
              <a:t> </a:t>
            </a:r>
          </a:p>
          <a:p>
            <a:pPr algn="l" defTabSz="457200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Mass parameters </a:t>
            </a:r>
            <a:r>
              <a:rPr lang="en-US" sz="2400" i="1" dirty="0">
                <a:solidFill>
                  <a:schemeClr val="bg2"/>
                </a:solidFill>
                <a:latin typeface="+mn-lt"/>
              </a:rPr>
              <a:t>M</a:t>
            </a:r>
            <a:r>
              <a:rPr lang="en-US" sz="2400" i="1" baseline="-25000" dirty="0">
                <a:solidFill>
                  <a:schemeClr val="bg2"/>
                </a:solidFill>
                <a:latin typeface="+mn-lt"/>
              </a:rPr>
              <a:t>W</a:t>
            </a:r>
            <a:r>
              <a:rPr lang="en-US" sz="2400" baseline="-250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 and   </a:t>
            </a:r>
            <a:r>
              <a:rPr lang="en-US" sz="2400" i="1" dirty="0">
                <a:solidFill>
                  <a:schemeClr val="bg2"/>
                </a:solidFill>
                <a:latin typeface="+mn-lt"/>
              </a:rPr>
              <a:t>M</a:t>
            </a:r>
            <a:r>
              <a:rPr lang="en-US" sz="2400" i="1" baseline="-25000" dirty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2400" dirty="0">
                <a:solidFill>
                  <a:schemeClr val="bg2"/>
                </a:solidFill>
                <a:latin typeface="+mn-lt"/>
              </a:rPr>
              <a:t>   </a:t>
            </a:r>
            <a:r>
              <a:rPr lang="en-US" sz="2400" dirty="0">
                <a:latin typeface="+mn-lt"/>
              </a:rPr>
              <a:t>of the massive vector mesons are not present in the gauge invariant action of the standard model. </a:t>
            </a:r>
          </a:p>
          <a:p>
            <a:pPr algn="l" defTabSz="45720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Show up when the gauge symmetry is spontaneously broken. </a:t>
            </a:r>
          </a:p>
          <a:p>
            <a:pPr algn="l" defTabSz="45720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In </a:t>
            </a:r>
            <a:r>
              <a:rPr lang="en-US" sz="2400" b="1" dirty="0">
                <a:solidFill>
                  <a:schemeClr val="accent2"/>
                </a:solidFill>
                <a:latin typeface="+mn-lt"/>
              </a:rPr>
              <a:t>unitary gauge </a:t>
            </a:r>
            <a:r>
              <a:rPr lang="en-US" sz="2400" dirty="0">
                <a:latin typeface="+mn-lt"/>
              </a:rPr>
              <a:t>they give an impression of being fundamental. </a:t>
            </a:r>
          </a:p>
          <a:p>
            <a:pPr algn="l" defTabSz="45720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In </a:t>
            </a:r>
            <a:r>
              <a:rPr lang="en-US" sz="2400" b="1" dirty="0">
                <a:solidFill>
                  <a:schemeClr val="accent2"/>
                </a:solidFill>
                <a:latin typeface="+mn-lt"/>
              </a:rPr>
              <a:t>renormalizable gauge </a:t>
            </a:r>
            <a:r>
              <a:rPr lang="en-US" sz="2400" dirty="0">
                <a:latin typeface="+mn-lt"/>
              </a:rPr>
              <a:t>(where UV properties analyzed) : absent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39975" y="3573463"/>
            <a:ext cx="6697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Bergshoeff, de Roo, de Wit, van Holten and AVP, 1981;   </a:t>
            </a:r>
            <a:r>
              <a:rPr lang="nl-NL" sz="1600">
                <a:solidFill>
                  <a:schemeClr val="bg2"/>
                </a:solidFill>
              </a:rPr>
              <a:t>de Roo, 1984</a:t>
            </a:r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36871" name="Text Box 5"/>
          <p:cNvSpPr txBox="1">
            <a:spLocks noChangeArrowheads="1"/>
          </p:cNvSpPr>
          <p:nvPr/>
        </p:nvSpPr>
        <p:spPr bwMode="auto">
          <a:xfrm>
            <a:off x="0" y="6396038"/>
            <a:ext cx="5010150" cy="461962"/>
          </a:xfrm>
          <a:prstGeom prst="rect">
            <a:avLst/>
          </a:prstGeom>
          <a:solidFill>
            <a:srgbClr val="FFFF00"/>
          </a:solidFill>
          <a:ln w="254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/>
              <a:t>S. Ferrara, R. Kallosh, AVP, 1209.0418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36925" y="260350"/>
            <a:ext cx="5807075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“We are trying to prove ourselves wrong as quickly as possible, because only in that way can we find progress.” (Feynman)</a:t>
            </a:r>
            <a:endParaRPr lang="nl-B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8350250" cy="1143000"/>
          </a:xfrm>
        </p:spPr>
        <p:txBody>
          <a:bodyPr/>
          <a:lstStyle/>
          <a:p>
            <a:r>
              <a:rPr lang="nl-BE" smtClean="0">
                <a:solidFill>
                  <a:srgbClr val="FF0000"/>
                </a:solidFill>
              </a:rPr>
              <a:t>4.</a:t>
            </a:r>
            <a:r>
              <a:rPr lang="nl-BE" smtClean="0"/>
              <a:t> </a:t>
            </a:r>
            <a:r>
              <a:rPr lang="nl-BE" sz="4000" smtClean="0"/>
              <a:t>Dirac-Born-Infeld− Volkov-Akulov</a:t>
            </a:r>
            <a:br>
              <a:rPr lang="nl-BE" sz="4000" smtClean="0"/>
            </a:br>
            <a:r>
              <a:rPr lang="nl-BE" sz="4000" smtClean="0"/>
              <a:t>and deformation of supersymmetry</a:t>
            </a:r>
            <a:endParaRPr lang="nl-BE" smtClean="0"/>
          </a:p>
        </p:txBody>
      </p:sp>
      <p:pic>
        <p:nvPicPr>
          <p:cNvPr id="37891" name="Picture 6" descr="Carlos Shahbazi Alon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3933825"/>
            <a:ext cx="8651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TextBox 8"/>
          <p:cNvSpPr txBox="1">
            <a:spLocks noChangeArrowheads="1"/>
          </p:cNvSpPr>
          <p:nvPr/>
        </p:nvSpPr>
        <p:spPr bwMode="auto">
          <a:xfrm>
            <a:off x="611188" y="1773238"/>
            <a:ext cx="6675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2400"/>
              <a:t>on the search of deformations of N=4 theories, </a:t>
            </a:r>
            <a:br>
              <a:rPr lang="nl-BE" sz="2400"/>
            </a:br>
            <a:r>
              <a:rPr lang="nl-BE" sz="2400"/>
              <a:t>we find all-order invariant actions in rigid susy with </a:t>
            </a:r>
            <a:br>
              <a:rPr lang="nl-BE" sz="2400"/>
            </a:br>
            <a:r>
              <a:rPr lang="nl-BE" sz="2400"/>
              <a:t>extra supersymmetries (Volkov-Akulov (VA) – type)</a:t>
            </a:r>
          </a:p>
        </p:txBody>
      </p:sp>
      <p:pic>
        <p:nvPicPr>
          <p:cNvPr id="3789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8575" y="3933825"/>
            <a:ext cx="3286125" cy="172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684213" y="5805488"/>
            <a:ext cx="7442200" cy="830262"/>
          </a:xfrm>
          <a:prstGeom prst="rect">
            <a:avLst/>
          </a:prstGeom>
          <a:solidFill>
            <a:srgbClr val="FFFF00"/>
          </a:solidFill>
          <a:ln w="254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/>
              <a:t>E. Bergshoeff, F. Coomans, C. Shahbazi, R. Kallosh, AVP, </a:t>
            </a:r>
            <a:br>
              <a:rPr lang="en-US" sz="2400"/>
            </a:br>
            <a:r>
              <a:rPr lang="en-US" sz="2400"/>
              <a:t>                                                                  </a:t>
            </a:r>
            <a:r>
              <a:rPr lang="nl-BE" sz="2400"/>
              <a:t>arXiv:1303.5662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5973763" cy="1143000"/>
          </a:xfrm>
        </p:spPr>
        <p:txBody>
          <a:bodyPr/>
          <a:lstStyle/>
          <a:p>
            <a:r>
              <a:rPr lang="nl-BE" smtClean="0"/>
              <a:t>Bottom-up approach: </a:t>
            </a:r>
            <a:br>
              <a:rPr lang="nl-BE" smtClean="0"/>
            </a:br>
            <a:r>
              <a:rPr lang="nl-BE" smtClean="0"/>
              <a:t>start deformations</a:t>
            </a:r>
          </a:p>
        </p:txBody>
      </p:sp>
      <p:pic>
        <p:nvPicPr>
          <p:cNvPr id="38915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28775"/>
            <a:ext cx="4371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9"/>
          <p:cNvSpPr txBox="1">
            <a:spLocks noChangeArrowheads="1"/>
          </p:cNvSpPr>
          <p:nvPr/>
        </p:nvSpPr>
        <p:spPr bwMode="auto">
          <a:xfrm>
            <a:off x="395288" y="2636838"/>
            <a:ext cx="46815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/>
              <a:t>gauge field (D-2) on-shell dof; </a:t>
            </a:r>
            <a:br>
              <a:rPr lang="nl-BE"/>
            </a:br>
            <a:r>
              <a:rPr lang="nl-BE"/>
              <a:t>fermion = #spinor comp / 2</a:t>
            </a:r>
          </a:p>
        </p:txBody>
      </p:sp>
      <p:graphicFrame>
        <p:nvGraphicFramePr>
          <p:cNvPr id="11" name="Group 83"/>
          <p:cNvGraphicFramePr>
            <a:graphicFrameLocks noGrp="1"/>
          </p:cNvGraphicFramePr>
          <p:nvPr/>
        </p:nvGraphicFramePr>
        <p:xfrm>
          <a:off x="6626225" y="0"/>
          <a:ext cx="2517775" cy="3694139"/>
        </p:xfrm>
        <a:graphic>
          <a:graphicData uri="http://schemas.openxmlformats.org/drawingml/2006/table">
            <a:tbl>
              <a:tblPr/>
              <a:tblGrid>
                <a:gridCol w="543049"/>
                <a:gridCol w="740522"/>
                <a:gridCol w="1234204"/>
              </a:tblGrid>
              <a:tr h="3047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Dim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Spinor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min.# comp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7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MW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7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7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74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7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SW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7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7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7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7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MW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7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59" name="Rectangle 11"/>
          <p:cNvSpPr>
            <a:spLocks noChangeArrowheads="1"/>
          </p:cNvSpPr>
          <p:nvPr/>
        </p:nvSpPr>
        <p:spPr bwMode="auto">
          <a:xfrm>
            <a:off x="6948488" y="333375"/>
            <a:ext cx="1223962" cy="287338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47160" name="Rectangle 12"/>
          <p:cNvSpPr>
            <a:spLocks noChangeArrowheads="1"/>
          </p:cNvSpPr>
          <p:nvPr/>
        </p:nvSpPr>
        <p:spPr bwMode="auto">
          <a:xfrm>
            <a:off x="6948488" y="692150"/>
            <a:ext cx="1223962" cy="288925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47161" name="Rectangle 13"/>
          <p:cNvSpPr>
            <a:spLocks noChangeArrowheads="1"/>
          </p:cNvSpPr>
          <p:nvPr/>
        </p:nvSpPr>
        <p:spPr bwMode="auto">
          <a:xfrm>
            <a:off x="6948488" y="1052513"/>
            <a:ext cx="1223962" cy="288925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47162" name="Rectangle 14"/>
          <p:cNvSpPr>
            <a:spLocks noChangeArrowheads="1"/>
          </p:cNvSpPr>
          <p:nvPr/>
        </p:nvSpPr>
        <p:spPr bwMode="auto">
          <a:xfrm>
            <a:off x="6948488" y="1700213"/>
            <a:ext cx="1223962" cy="288925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47163" name="Rectangle 15"/>
          <p:cNvSpPr>
            <a:spLocks noChangeArrowheads="1"/>
          </p:cNvSpPr>
          <p:nvPr/>
        </p:nvSpPr>
        <p:spPr bwMode="auto">
          <a:xfrm>
            <a:off x="6875463" y="3068638"/>
            <a:ext cx="1368425" cy="288925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9" grpId="0" animBg="1"/>
      <p:bldP spid="47160" grpId="0" animBg="1"/>
      <p:bldP spid="47161" grpId="0" animBg="1"/>
      <p:bldP spid="47162" grpId="0" animBg="1"/>
      <p:bldP spid="471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7273925" cy="855662"/>
          </a:xfrm>
        </p:spPr>
        <p:txBody>
          <a:bodyPr/>
          <a:lstStyle/>
          <a:p>
            <a:r>
              <a:rPr lang="en-US" sz="3200" smtClean="0"/>
              <a:t>The map: dimensions and </a:t>
            </a:r>
            <a:br>
              <a:rPr lang="en-US" sz="3200" smtClean="0"/>
            </a:br>
            <a:r>
              <a:rPr lang="en-US" sz="3200" smtClean="0"/>
              <a:t># of supersymmetries</a:t>
            </a:r>
            <a:endParaRPr lang="en-GB" sz="3200" smtClean="0"/>
          </a:p>
        </p:txBody>
      </p:sp>
      <p:graphicFrame>
        <p:nvGraphicFramePr>
          <p:cNvPr id="373411" name="Group 675"/>
          <p:cNvGraphicFramePr>
            <a:graphicFrameLocks noGrp="1"/>
          </p:cNvGraphicFramePr>
          <p:nvPr/>
        </p:nvGraphicFramePr>
        <p:xfrm>
          <a:off x="152400" y="1143000"/>
          <a:ext cx="8915400" cy="4884738"/>
        </p:xfrm>
        <a:graphic>
          <a:graphicData uri="http://schemas.openxmlformats.org/drawingml/2006/table">
            <a:tbl>
              <a:tblPr/>
              <a:tblGrid>
                <a:gridCol w="609600"/>
                <a:gridCol w="762000"/>
                <a:gridCol w="609600"/>
                <a:gridCol w="609600"/>
                <a:gridCol w="914400"/>
                <a:gridCol w="762000"/>
                <a:gridCol w="914400"/>
                <a:gridCol w="914400"/>
                <a:gridCol w="914400"/>
                <a:gridCol w="990600"/>
                <a:gridCol w="9144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susy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MW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IIB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SW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(2,2)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(2,1)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(1,1)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(2,0)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(1,0)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SUGRA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SUGRA/SUSY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SUGRA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SUGRA/SUSY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0035" name="Group 678"/>
          <p:cNvGrpSpPr>
            <a:grpSpLocks/>
          </p:cNvGrpSpPr>
          <p:nvPr/>
        </p:nvGrpSpPr>
        <p:grpSpPr bwMode="auto">
          <a:xfrm>
            <a:off x="685800" y="2362200"/>
            <a:ext cx="7827963" cy="4511675"/>
            <a:chOff x="432" y="1488"/>
            <a:chExt cx="4931" cy="2842"/>
          </a:xfrm>
        </p:grpSpPr>
        <p:sp>
          <p:nvSpPr>
            <p:cNvPr id="40039" name="Rectangle 393"/>
            <p:cNvSpPr>
              <a:spLocks noChangeArrowheads="1"/>
            </p:cNvSpPr>
            <p:nvPr/>
          </p:nvSpPr>
          <p:spPr bwMode="auto">
            <a:xfrm>
              <a:off x="3984" y="3264"/>
              <a:ext cx="96" cy="144"/>
            </a:xfrm>
            <a:prstGeom prst="rect">
              <a:avLst/>
            </a:prstGeom>
            <a:solidFill>
              <a:schemeClr val="hlink"/>
            </a:solidFill>
            <a:ln w="254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40040" name="Group 677"/>
            <p:cNvGrpSpPr>
              <a:grpSpLocks/>
            </p:cNvGrpSpPr>
            <p:nvPr/>
          </p:nvGrpSpPr>
          <p:grpSpPr bwMode="auto">
            <a:xfrm>
              <a:off x="432" y="1488"/>
              <a:ext cx="4931" cy="2842"/>
              <a:chOff x="432" y="1488"/>
              <a:chExt cx="4931" cy="2842"/>
            </a:xfrm>
          </p:grpSpPr>
          <p:grpSp>
            <p:nvGrpSpPr>
              <p:cNvPr id="40041" name="Group 211"/>
              <p:cNvGrpSpPr>
                <a:grpSpLocks/>
              </p:cNvGrpSpPr>
              <p:nvPr/>
            </p:nvGrpSpPr>
            <p:grpSpPr bwMode="auto">
              <a:xfrm>
                <a:off x="4560" y="2592"/>
                <a:ext cx="96" cy="816"/>
                <a:chOff x="4704" y="3120"/>
                <a:chExt cx="96" cy="816"/>
              </a:xfrm>
            </p:grpSpPr>
            <p:sp>
              <p:nvSpPr>
                <p:cNvPr id="40060" name="Rectangle 201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96" cy="144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0061" name="Rectangle 202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4704" y="3792"/>
                  <a:ext cx="96" cy="144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0062" name="Rectangle 204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4704" y="3504"/>
                  <a:ext cx="96" cy="144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</p:grpSp>
          <p:sp>
            <p:nvSpPr>
              <p:cNvPr id="40042" name="Rectangle 205" descr="Wide upward diagonal"/>
              <p:cNvSpPr>
                <a:spLocks noChangeArrowheads="1"/>
              </p:cNvSpPr>
              <p:nvPr/>
            </p:nvSpPr>
            <p:spPr bwMode="auto">
              <a:xfrm>
                <a:off x="5184" y="3264"/>
                <a:ext cx="96" cy="144"/>
              </a:xfrm>
              <a:prstGeom prst="rect">
                <a:avLst/>
              </a:prstGeom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ln w="254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grpSp>
            <p:nvGrpSpPr>
              <p:cNvPr id="40043" name="Group 676"/>
              <p:cNvGrpSpPr>
                <a:grpSpLocks/>
              </p:cNvGrpSpPr>
              <p:nvPr/>
            </p:nvGrpSpPr>
            <p:grpSpPr bwMode="auto">
              <a:xfrm>
                <a:off x="432" y="1488"/>
                <a:ext cx="2496" cy="2832"/>
                <a:chOff x="432" y="1488"/>
                <a:chExt cx="2496" cy="2832"/>
              </a:xfrm>
            </p:grpSpPr>
            <p:sp>
              <p:nvSpPr>
                <p:cNvPr id="40050" name="Rectangle 194"/>
                <p:cNvSpPr>
                  <a:spLocks noChangeArrowheads="1"/>
                </p:cNvSpPr>
                <p:nvPr/>
              </p:nvSpPr>
              <p:spPr bwMode="auto">
                <a:xfrm>
                  <a:off x="2832" y="1488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0051" name="Rectangle 195"/>
                <p:cNvSpPr>
                  <a:spLocks noChangeArrowheads="1"/>
                </p:cNvSpPr>
                <p:nvPr/>
              </p:nvSpPr>
              <p:spPr bwMode="auto">
                <a:xfrm>
                  <a:off x="2832" y="1776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0052" name="Rectangle 196"/>
                <p:cNvSpPr>
                  <a:spLocks noChangeArrowheads="1"/>
                </p:cNvSpPr>
                <p:nvPr/>
              </p:nvSpPr>
              <p:spPr bwMode="auto">
                <a:xfrm>
                  <a:off x="2832" y="2928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0053" name="Rectangle 197"/>
                <p:cNvSpPr>
                  <a:spLocks noChangeArrowheads="1"/>
                </p:cNvSpPr>
                <p:nvPr/>
              </p:nvSpPr>
              <p:spPr bwMode="auto">
                <a:xfrm>
                  <a:off x="2832" y="3264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0054" name="Rectangle 198"/>
                <p:cNvSpPr>
                  <a:spLocks noChangeArrowheads="1"/>
                </p:cNvSpPr>
                <p:nvPr/>
              </p:nvSpPr>
              <p:spPr bwMode="auto">
                <a:xfrm>
                  <a:off x="2832" y="2640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0055" name="Rectangle 199"/>
                <p:cNvSpPr>
                  <a:spLocks noChangeArrowheads="1"/>
                </p:cNvSpPr>
                <p:nvPr/>
              </p:nvSpPr>
              <p:spPr bwMode="auto">
                <a:xfrm>
                  <a:off x="2832" y="2352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0056" name="Rectangle 200"/>
                <p:cNvSpPr>
                  <a:spLocks noChangeArrowheads="1"/>
                </p:cNvSpPr>
                <p:nvPr/>
              </p:nvSpPr>
              <p:spPr bwMode="auto">
                <a:xfrm>
                  <a:off x="2832" y="2064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grpSp>
              <p:nvGrpSpPr>
                <p:cNvPr id="40057" name="Group 400"/>
                <p:cNvGrpSpPr>
                  <a:grpSpLocks/>
                </p:cNvGrpSpPr>
                <p:nvPr/>
              </p:nvGrpSpPr>
              <p:grpSpPr bwMode="auto">
                <a:xfrm>
                  <a:off x="432" y="4070"/>
                  <a:ext cx="1336" cy="250"/>
                  <a:chOff x="1344" y="4070"/>
                  <a:chExt cx="1336" cy="250"/>
                </a:xfrm>
              </p:grpSpPr>
              <p:sp>
                <p:nvSpPr>
                  <p:cNvPr id="40058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4128"/>
                    <a:ext cx="96" cy="144"/>
                  </a:xfrm>
                  <a:prstGeom prst="rect">
                    <a:avLst/>
                  </a:prstGeom>
                  <a:solidFill>
                    <a:schemeClr val="hlink"/>
                  </a:solidFill>
                  <a:ln w="25400">
                    <a:solidFill>
                      <a:srgbClr val="339933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nl-BE"/>
                  </a:p>
                </p:txBody>
              </p:sp>
              <p:sp>
                <p:nvSpPr>
                  <p:cNvPr id="40059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4070"/>
                    <a:ext cx="1192" cy="250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nl-BE" sz="2000"/>
                      <a:t>vector multiplets</a:t>
                    </a:r>
                    <a:endParaRPr lang="en-GB" sz="2000"/>
                  </a:p>
                </p:txBody>
              </p:sp>
            </p:grpSp>
          </p:grpSp>
          <p:sp>
            <p:nvSpPr>
              <p:cNvPr id="40044" name="Rectangle 208" descr="Wide upward diagonal"/>
              <p:cNvSpPr>
                <a:spLocks noChangeArrowheads="1"/>
              </p:cNvSpPr>
              <p:nvPr/>
            </p:nvSpPr>
            <p:spPr bwMode="auto">
              <a:xfrm>
                <a:off x="3552" y="4128"/>
                <a:ext cx="96" cy="144"/>
              </a:xfrm>
              <a:prstGeom prst="rect">
                <a:avLst/>
              </a:prstGeom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ln w="254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40045" name="Text Box 209"/>
              <p:cNvSpPr txBox="1">
                <a:spLocks noChangeArrowheads="1"/>
              </p:cNvSpPr>
              <p:nvPr/>
            </p:nvSpPr>
            <p:spPr bwMode="auto">
              <a:xfrm>
                <a:off x="3696" y="3888"/>
                <a:ext cx="1667" cy="44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nl-BE" sz="2000"/>
                  <a:t>vector multiplets +</a:t>
                </a:r>
                <a:br>
                  <a:rPr lang="nl-BE" sz="2000"/>
                </a:br>
                <a:r>
                  <a:rPr lang="nl-BE" sz="2000"/>
                  <a:t>multiplets up to spin 1/2</a:t>
                </a:r>
                <a:endParaRPr lang="en-GB" sz="2000"/>
              </a:p>
            </p:txBody>
          </p:sp>
          <p:sp>
            <p:nvSpPr>
              <p:cNvPr id="40046" name="Rectangle 398"/>
              <p:cNvSpPr>
                <a:spLocks noChangeArrowheads="1"/>
              </p:cNvSpPr>
              <p:nvPr/>
            </p:nvSpPr>
            <p:spPr bwMode="auto">
              <a:xfrm>
                <a:off x="3408" y="2640"/>
                <a:ext cx="96" cy="144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40047" name="Rectangle 399"/>
              <p:cNvSpPr>
                <a:spLocks noChangeArrowheads="1"/>
              </p:cNvSpPr>
              <p:nvPr/>
            </p:nvSpPr>
            <p:spPr bwMode="auto">
              <a:xfrm>
                <a:off x="2160" y="4128"/>
                <a:ext cx="96" cy="144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40048" name="Text Box 401"/>
              <p:cNvSpPr txBox="1">
                <a:spLocks noChangeArrowheads="1"/>
              </p:cNvSpPr>
              <p:nvPr/>
            </p:nvSpPr>
            <p:spPr bwMode="auto">
              <a:xfrm>
                <a:off x="2256" y="4070"/>
                <a:ext cx="1121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nl-BE" sz="2000"/>
                  <a:t>tensor multiplet</a:t>
                </a:r>
                <a:endParaRPr lang="en-GB" sz="2000"/>
              </a:p>
            </p:txBody>
          </p:sp>
          <p:sp>
            <p:nvSpPr>
              <p:cNvPr id="40049" name="Rectangle 403"/>
              <p:cNvSpPr>
                <a:spLocks noChangeArrowheads="1"/>
              </p:cNvSpPr>
              <p:nvPr/>
            </p:nvSpPr>
            <p:spPr bwMode="auto">
              <a:xfrm>
                <a:off x="4656" y="2592"/>
                <a:ext cx="96" cy="144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</p:grpSp>
      </p:grp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4284663" y="2276475"/>
            <a:ext cx="1150937" cy="431800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7019925" y="4076700"/>
            <a:ext cx="1152525" cy="431800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8101013" y="5084763"/>
            <a:ext cx="1150937" cy="431800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5973763" cy="1143000"/>
          </a:xfrm>
        </p:spPr>
        <p:txBody>
          <a:bodyPr/>
          <a:lstStyle/>
          <a:p>
            <a:r>
              <a:rPr lang="nl-BE" smtClean="0"/>
              <a:t>Bottom-up approach: </a:t>
            </a:r>
            <a:br>
              <a:rPr lang="nl-BE" smtClean="0"/>
            </a:br>
            <a:r>
              <a:rPr lang="nl-BE" smtClean="0"/>
              <a:t>start deformations</a:t>
            </a:r>
          </a:p>
        </p:txBody>
      </p:sp>
      <p:pic>
        <p:nvPicPr>
          <p:cNvPr id="40963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628775"/>
            <a:ext cx="4371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9"/>
          <p:cNvSpPr txBox="1">
            <a:spLocks noChangeArrowheads="1"/>
          </p:cNvSpPr>
          <p:nvPr/>
        </p:nvSpPr>
        <p:spPr bwMode="auto">
          <a:xfrm>
            <a:off x="395288" y="2636838"/>
            <a:ext cx="46815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/>
              <a:t>gauge field (D-2) on-shell dof; </a:t>
            </a:r>
            <a:br>
              <a:rPr lang="nl-BE"/>
            </a:br>
            <a:r>
              <a:rPr lang="nl-BE"/>
              <a:t>fermion = #spinor comp / 2</a:t>
            </a:r>
          </a:p>
        </p:txBody>
      </p:sp>
      <p:graphicFrame>
        <p:nvGraphicFramePr>
          <p:cNvPr id="11" name="Group 83"/>
          <p:cNvGraphicFramePr>
            <a:graphicFrameLocks noGrp="1"/>
          </p:cNvGraphicFramePr>
          <p:nvPr/>
        </p:nvGraphicFramePr>
        <p:xfrm>
          <a:off x="6626225" y="0"/>
          <a:ext cx="2517775" cy="3694139"/>
        </p:xfrm>
        <a:graphic>
          <a:graphicData uri="http://schemas.openxmlformats.org/drawingml/2006/table">
            <a:tbl>
              <a:tblPr/>
              <a:tblGrid>
                <a:gridCol w="543049"/>
                <a:gridCol w="740522"/>
                <a:gridCol w="1234204"/>
              </a:tblGrid>
              <a:tr h="3047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Dim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Spinor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min.# comp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7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MW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7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7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74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7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SW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7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7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7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7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MW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17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59" name="Rectangle 11"/>
          <p:cNvSpPr>
            <a:spLocks noChangeArrowheads="1"/>
          </p:cNvSpPr>
          <p:nvPr/>
        </p:nvSpPr>
        <p:spPr bwMode="auto">
          <a:xfrm>
            <a:off x="6948488" y="333375"/>
            <a:ext cx="1223962" cy="287338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47160" name="Rectangle 12"/>
          <p:cNvSpPr>
            <a:spLocks noChangeArrowheads="1"/>
          </p:cNvSpPr>
          <p:nvPr/>
        </p:nvSpPr>
        <p:spPr bwMode="auto">
          <a:xfrm>
            <a:off x="6948488" y="692150"/>
            <a:ext cx="1223962" cy="288925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47161" name="Rectangle 13"/>
          <p:cNvSpPr>
            <a:spLocks noChangeArrowheads="1"/>
          </p:cNvSpPr>
          <p:nvPr/>
        </p:nvSpPr>
        <p:spPr bwMode="auto">
          <a:xfrm>
            <a:off x="6948488" y="1052513"/>
            <a:ext cx="1223962" cy="288925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47162" name="Rectangle 14"/>
          <p:cNvSpPr>
            <a:spLocks noChangeArrowheads="1"/>
          </p:cNvSpPr>
          <p:nvPr/>
        </p:nvSpPr>
        <p:spPr bwMode="auto">
          <a:xfrm>
            <a:off x="6948488" y="1700213"/>
            <a:ext cx="1223962" cy="288925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47163" name="Rectangle 15"/>
          <p:cNvSpPr>
            <a:spLocks noChangeArrowheads="1"/>
          </p:cNvSpPr>
          <p:nvPr/>
        </p:nvSpPr>
        <p:spPr bwMode="auto">
          <a:xfrm>
            <a:off x="6875463" y="3068638"/>
            <a:ext cx="1368425" cy="288925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102475" y="260350"/>
            <a:ext cx="20415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/>
              <a:t>D=10: MW; </a:t>
            </a:r>
          </a:p>
          <a:p>
            <a:pPr algn="l"/>
            <a:r>
              <a:rPr lang="nl-BE"/>
              <a:t>D=6 SW; </a:t>
            </a:r>
          </a:p>
          <a:p>
            <a:pPr algn="l"/>
            <a:r>
              <a:rPr lang="nl-BE"/>
              <a:t>D=4 M; </a:t>
            </a:r>
          </a:p>
          <a:p>
            <a:pPr algn="l"/>
            <a:r>
              <a:rPr lang="nl-BE"/>
              <a:t>D=3 M; </a:t>
            </a:r>
          </a:p>
          <a:p>
            <a:pPr algn="l"/>
            <a:r>
              <a:rPr lang="nl-BE"/>
              <a:t>D=2 MW</a:t>
            </a:r>
          </a:p>
        </p:txBody>
      </p:sp>
      <p:pic>
        <p:nvPicPr>
          <p:cNvPr id="13" name="Picture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716338"/>
            <a:ext cx="6845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5084763"/>
            <a:ext cx="56896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Elbow Connector 19"/>
          <p:cNvCxnSpPr>
            <a:cxnSpLocks noChangeShapeType="1"/>
          </p:cNvCxnSpPr>
          <p:nvPr/>
        </p:nvCxnSpPr>
        <p:spPr bwMode="auto">
          <a:xfrm rot="5400000">
            <a:off x="5183188" y="5842000"/>
            <a:ext cx="649288" cy="287337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5165725" y="6094413"/>
            <a:ext cx="3978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/>
              <a:t>normalization for later use</a:t>
            </a: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250825" y="4437063"/>
            <a:ext cx="5824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/>
              <a:t>extra (trivial) fermionic shift symmetry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7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7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7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7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7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9" grpId="0" animBg="1"/>
      <p:bldP spid="47160" grpId="0" animBg="1"/>
      <p:bldP spid="47161" grpId="0" animBg="1"/>
      <p:bldP spid="47162" grpId="0" animBg="1"/>
      <p:bldP spid="47163" grpId="0" animBg="1"/>
      <p:bldP spid="12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7772400" cy="806450"/>
          </a:xfrm>
        </p:spPr>
        <p:txBody>
          <a:bodyPr/>
          <a:lstStyle/>
          <a:p>
            <a:r>
              <a:rPr lang="nl-BE" smtClean="0"/>
              <a:t>Bottom-up deformation</a:t>
            </a:r>
          </a:p>
        </p:txBody>
      </p:sp>
      <p:pic>
        <p:nvPicPr>
          <p:cNvPr id="41987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052513"/>
            <a:ext cx="8329613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051050" y="1497013"/>
            <a:ext cx="2663825" cy="504825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50183" name="TextBox 8"/>
          <p:cNvSpPr txBox="1">
            <a:spLocks noChangeArrowheads="1"/>
          </p:cNvSpPr>
          <p:nvPr/>
        </p:nvSpPr>
        <p:spPr bwMode="auto">
          <a:xfrm>
            <a:off x="250825" y="2492375"/>
            <a:ext cx="83867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Symbol" pitchFamily="18" charset="2"/>
              <a:buChar char="Þ"/>
            </a:pPr>
            <a:r>
              <a:rPr lang="nl-BE"/>
              <a:t>answer unique up to field redefinitions </a:t>
            </a:r>
          </a:p>
          <a:p>
            <a:pPr algn="l"/>
            <a:r>
              <a:rPr lang="nl-BE"/>
              <a:t>also transformation rules deformed. </a:t>
            </a:r>
            <a:br>
              <a:rPr lang="nl-BE"/>
            </a:br>
            <a:r>
              <a:rPr lang="nl-BE"/>
              <a:t> As well </a:t>
            </a:r>
            <a:r>
              <a:rPr lang="nl-BE">
                <a:latin typeface="cmmi10" pitchFamily="34" charset="0"/>
              </a:rPr>
              <a:t>²</a:t>
            </a:r>
            <a:r>
              <a:rPr lang="nl-BE"/>
              <a:t> as </a:t>
            </a:r>
            <a:r>
              <a:rPr lang="nl-BE">
                <a:latin typeface="cmmi10" pitchFamily="34" charset="0"/>
              </a:rPr>
              <a:t>´</a:t>
            </a:r>
            <a:r>
              <a:rPr lang="nl-BE"/>
              <a:t> parameter transformations can be defined </a:t>
            </a: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0" y="6426200"/>
            <a:ext cx="9144000" cy="401638"/>
          </a:xfrm>
          <a:prstGeom prst="rect">
            <a:avLst/>
          </a:prstGeom>
          <a:solidFill>
            <a:srgbClr val="FFFF00"/>
          </a:solidFill>
          <a:ln w="25400">
            <a:solidFill>
              <a:srgbClr val="339933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000"/>
              <a:t>continues from work in D=6 : E. Bergshoeff, M. Rakowski and E. Sezgin, 1987</a:t>
            </a:r>
          </a:p>
        </p:txBody>
      </p:sp>
      <p:pic>
        <p:nvPicPr>
          <p:cNvPr id="43015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3933825"/>
            <a:ext cx="6278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Box 2"/>
          <p:cNvSpPr txBox="1">
            <a:spLocks noChangeArrowheads="1"/>
          </p:cNvSpPr>
          <p:nvPr/>
        </p:nvSpPr>
        <p:spPr bwMode="auto">
          <a:xfrm>
            <a:off x="250825" y="3860800"/>
            <a:ext cx="86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nl-BE"/>
              <a:t>e.g. </a:t>
            </a:r>
          </a:p>
        </p:txBody>
      </p:sp>
      <p:sp>
        <p:nvSpPr>
          <p:cNvPr id="43017" name="TextBox 12"/>
          <p:cNvSpPr txBox="1">
            <a:spLocks noChangeArrowheads="1"/>
          </p:cNvSpPr>
          <p:nvPr/>
        </p:nvSpPr>
        <p:spPr bwMode="auto">
          <a:xfrm>
            <a:off x="179388" y="5661025"/>
            <a:ext cx="57816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>
                <a:solidFill>
                  <a:srgbClr val="FF0000"/>
                </a:solidFill>
              </a:rPr>
              <a:t>looks hopeless to continue to all orders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50825" y="4652963"/>
            <a:ext cx="72802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/>
              <a:t>Only identities used that are valid in D=10,6,4,3, </a:t>
            </a:r>
            <a:br>
              <a:rPr lang="nl-BE"/>
            </a:br>
            <a:r>
              <a:rPr lang="nl-BE"/>
              <a:t>e.g. cyclic (Fierz) identity</a:t>
            </a:r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0663" y="5445125"/>
            <a:ext cx="51133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0" name="Rectangle 11"/>
          <p:cNvSpPr>
            <a:spLocks noChangeArrowheads="1"/>
          </p:cNvSpPr>
          <p:nvPr/>
        </p:nvSpPr>
        <p:spPr bwMode="auto">
          <a:xfrm>
            <a:off x="2195513" y="4292600"/>
            <a:ext cx="576262" cy="360363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build="p"/>
      <p:bldP spid="43016" grpId="0"/>
      <p:bldP spid="43017" grpId="0"/>
      <p:bldP spid="10" grpId="0"/>
      <p:bldP spid="430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nl-BE" smtClean="0"/>
              <a:t>Dp-brane action</a:t>
            </a: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5908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/>
              <a:t>Start with </a:t>
            </a:r>
            <a:r>
              <a:rPr lang="nl-BE">
                <a:sym typeface="Mathematica1" pitchFamily="2" charset="2"/>
              </a:rPr>
              <a:t></a:t>
            </a:r>
            <a:r>
              <a:rPr lang="nl-BE"/>
              <a:t>–symmetric Dp brane action</a:t>
            </a:r>
          </a:p>
        </p:txBody>
      </p:sp>
      <p:pic>
        <p:nvPicPr>
          <p:cNvPr id="43012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1628775"/>
            <a:ext cx="7489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2349500"/>
            <a:ext cx="69786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7"/>
          <p:cNvSpPr txBox="1">
            <a:spLocks noChangeArrowheads="1"/>
          </p:cNvSpPr>
          <p:nvPr/>
        </p:nvSpPr>
        <p:spPr bwMode="auto">
          <a:xfrm>
            <a:off x="684213" y="3284538"/>
            <a:ext cx="897572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/>
              <a:t>Dp brane: IIB theory </a:t>
            </a:r>
            <a:r>
              <a:rPr lang="nl-BE" i="1"/>
              <a:t>m</a:t>
            </a:r>
            <a:r>
              <a:rPr lang="nl-BE"/>
              <a:t>=0,..., 9 and </a:t>
            </a:r>
            <a:r>
              <a:rPr lang="nl-BE">
                <a:latin typeface="cmmi10" pitchFamily="34" charset="0"/>
              </a:rPr>
              <a:t>¹</a:t>
            </a:r>
            <a:r>
              <a:rPr lang="nl-BE"/>
              <a:t>=0,..., </a:t>
            </a:r>
            <a:r>
              <a:rPr lang="nl-BE" i="1"/>
              <a:t>p=2n+1</a:t>
            </a:r>
          </a:p>
          <a:p>
            <a:pPr algn="l"/>
            <a:r>
              <a:rPr lang="nl-BE" i="1"/>
              <a:t>    </a:t>
            </a:r>
            <a:r>
              <a:rPr lang="nl-BE"/>
              <a:t>space-time coördinates </a:t>
            </a:r>
            <a:r>
              <a:rPr lang="nl-BE" i="1"/>
              <a:t>X</a:t>
            </a:r>
            <a:r>
              <a:rPr lang="nl-BE" i="1" baseline="30000"/>
              <a:t>m</a:t>
            </a:r>
            <a:r>
              <a:rPr lang="nl-BE"/>
              <a:t>;  </a:t>
            </a:r>
            <a:r>
              <a:rPr lang="nl-BE">
                <a:latin typeface="cmmi10" pitchFamily="34" charset="0"/>
              </a:rPr>
              <a:t>µ</a:t>
            </a:r>
            <a:r>
              <a:rPr lang="nl-BE"/>
              <a:t> is doublet of MW spinors; </a:t>
            </a:r>
            <a:br>
              <a:rPr lang="nl-BE"/>
            </a:br>
            <a:r>
              <a:rPr lang="nl-BE"/>
              <a:t>    </a:t>
            </a:r>
            <a:r>
              <a:rPr lang="nl-BE" i="1"/>
              <a:t>F</a:t>
            </a:r>
            <a:r>
              <a:rPr lang="nl-BE" baseline="-25000">
                <a:latin typeface="cmmi10" pitchFamily="34" charset="0"/>
              </a:rPr>
              <a:t>¹º</a:t>
            </a:r>
            <a:r>
              <a:rPr lang="nl-BE" i="1"/>
              <a:t> </a:t>
            </a:r>
            <a:r>
              <a:rPr lang="nl-BE"/>
              <a:t>Abelian field strength </a:t>
            </a:r>
            <a:endParaRPr lang="nl-BE" i="1"/>
          </a:p>
        </p:txBody>
      </p:sp>
      <p:sp>
        <p:nvSpPr>
          <p:cNvPr id="43015" name="TextBox 8"/>
          <p:cNvSpPr txBox="1">
            <a:spLocks noChangeArrowheads="1"/>
          </p:cNvSpPr>
          <p:nvPr/>
        </p:nvSpPr>
        <p:spPr bwMode="auto">
          <a:xfrm>
            <a:off x="827088" y="5373688"/>
            <a:ext cx="4032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nl-BE"/>
          </a:p>
        </p:txBody>
      </p:sp>
      <p:sp>
        <p:nvSpPr>
          <p:cNvPr id="52232" name="TextBox 9"/>
          <p:cNvSpPr txBox="1">
            <a:spLocks noChangeArrowheads="1"/>
          </p:cNvSpPr>
          <p:nvPr/>
        </p:nvSpPr>
        <p:spPr bwMode="auto">
          <a:xfrm>
            <a:off x="684213" y="4797425"/>
            <a:ext cx="84185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>
                <a:solidFill>
                  <a:schemeClr val="accent1"/>
                </a:solidFill>
              </a:rPr>
              <a:t>Symmetries:</a:t>
            </a:r>
            <a:r>
              <a:rPr lang="nl-BE"/>
              <a:t> </a:t>
            </a:r>
            <a:br>
              <a:rPr lang="nl-BE"/>
            </a:br>
            <a:r>
              <a:rPr lang="nl-BE"/>
              <a:t>rigid susy doublet </a:t>
            </a:r>
            <a:r>
              <a:rPr lang="nl-BE">
                <a:latin typeface="cmmi10" pitchFamily="34" charset="0"/>
              </a:rPr>
              <a:t>²</a:t>
            </a:r>
            <a:r>
              <a:rPr lang="nl-BE" baseline="30000"/>
              <a:t>1</a:t>
            </a:r>
            <a:r>
              <a:rPr lang="nl-BE"/>
              <a:t>; </a:t>
            </a:r>
            <a:r>
              <a:rPr lang="nl-BE">
                <a:latin typeface="cmmi10" pitchFamily="34" charset="0"/>
              </a:rPr>
              <a:t>²</a:t>
            </a:r>
            <a:r>
              <a:rPr lang="nl-BE" baseline="30000"/>
              <a:t>2</a:t>
            </a:r>
            <a:r>
              <a:rPr lang="nl-BE"/>
              <a:t/>
            </a:r>
            <a:br>
              <a:rPr lang="nl-BE"/>
            </a:br>
            <a:r>
              <a:rPr lang="nl-BE"/>
              <a:t>local </a:t>
            </a:r>
            <a:r>
              <a:rPr lang="nl-BE">
                <a:latin typeface="cmmi10" pitchFamily="34" charset="0"/>
                <a:sym typeface="Mathematica1" pitchFamily="2" charset="2"/>
              </a:rPr>
              <a:t></a:t>
            </a:r>
            <a:r>
              <a:rPr lang="nl-BE"/>
              <a:t> symmetry doublet </a:t>
            </a:r>
            <a:r>
              <a:rPr lang="nl-BE" sz="2000"/>
              <a:t>(</a:t>
            </a:r>
            <a:r>
              <a:rPr lang="nl-BE" sz="2000">
                <a:sym typeface="Mathematica1" pitchFamily="2" charset="2"/>
              </a:rPr>
              <a:t>effectively only half (reducible) symmetry)</a:t>
            </a:r>
            <a:endParaRPr lang="nl-BE"/>
          </a:p>
          <a:p>
            <a:pPr algn="l"/>
            <a:r>
              <a:rPr lang="nl-BE"/>
              <a:t>world volume gct </a:t>
            </a:r>
          </a:p>
        </p:txBody>
      </p:sp>
      <p:pic>
        <p:nvPicPr>
          <p:cNvPr id="52233" name="Picture 5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6165850"/>
            <a:ext cx="29162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4" name="TextBox 11"/>
          <p:cNvSpPr txBox="1">
            <a:spLocks noChangeArrowheads="1"/>
          </p:cNvSpPr>
          <p:nvPr/>
        </p:nvSpPr>
        <p:spPr bwMode="auto">
          <a:xfrm>
            <a:off x="2508250" y="4221163"/>
            <a:ext cx="6613525" cy="9540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/>
              <a:t>Same applies for </a:t>
            </a:r>
            <a:r>
              <a:rPr lang="nl-BE" i="1"/>
              <a:t>D</a:t>
            </a:r>
            <a:r>
              <a:rPr lang="nl-BE"/>
              <a:t>=6 (2,0) (also called iib): </a:t>
            </a:r>
            <a:br>
              <a:rPr lang="nl-BE"/>
            </a:br>
            <a:r>
              <a:rPr lang="nl-BE"/>
              <a:t>  </a:t>
            </a:r>
            <a:r>
              <a:rPr lang="nl-BE" i="1"/>
              <a:t>m</a:t>
            </a:r>
            <a:r>
              <a:rPr lang="nl-BE"/>
              <a:t>=0,...,5 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555875" y="5876925"/>
            <a:ext cx="6078538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/>
              <a:t>Also </a:t>
            </a:r>
            <a:r>
              <a:rPr lang="nl-BE" i="1"/>
              <a:t>D</a:t>
            </a:r>
            <a:r>
              <a:rPr lang="nl-BE"/>
              <a:t>=4 N=2,  </a:t>
            </a:r>
            <a:r>
              <a:rPr lang="nl-BE" i="1"/>
              <a:t>m</a:t>
            </a:r>
            <a:r>
              <a:rPr lang="nl-BE"/>
              <a:t>=0,...,3 (BH solutions)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34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7772400" cy="804863"/>
          </a:xfrm>
        </p:spPr>
        <p:txBody>
          <a:bodyPr/>
          <a:lstStyle/>
          <a:p>
            <a:r>
              <a:rPr lang="nl-BE" smtClean="0"/>
              <a:t>After gauge fixing</a:t>
            </a:r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323850" y="1052513"/>
            <a:ext cx="7594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/>
              <a:t>worldvolume gct </a:t>
            </a:r>
            <a:r>
              <a:rPr lang="nl-BE">
                <a:latin typeface="cmmi10" pitchFamily="34" charset="0"/>
              </a:rPr>
              <a:t>»</a:t>
            </a:r>
            <a:r>
              <a:rPr lang="nl-BE" baseline="30000">
                <a:latin typeface="cmmi10" pitchFamily="34" charset="0"/>
              </a:rPr>
              <a:t>m’</a:t>
            </a:r>
            <a:r>
              <a:rPr lang="nl-BE"/>
              <a:t>  and </a:t>
            </a:r>
            <a:r>
              <a:rPr lang="nl-BE">
                <a:sym typeface="Mathematica1" pitchFamily="2" charset="2"/>
              </a:rPr>
              <a:t> symmetry</a:t>
            </a:r>
            <a:r>
              <a:rPr lang="nl-BE"/>
              <a:t> gauge-fixed: </a:t>
            </a:r>
            <a:br>
              <a:rPr lang="nl-BE"/>
            </a:br>
            <a:r>
              <a:rPr lang="nl-BE"/>
              <a:t>     only  one fermion, </a:t>
            </a:r>
            <a:r>
              <a:rPr lang="nl-BE">
                <a:latin typeface="cmmi10" pitchFamily="34" charset="0"/>
              </a:rPr>
              <a:t>¸</a:t>
            </a:r>
            <a:r>
              <a:rPr lang="nl-BE"/>
              <a:t>, remains</a:t>
            </a:r>
          </a:p>
        </p:txBody>
      </p:sp>
      <p:sp>
        <p:nvSpPr>
          <p:cNvPr id="53253" name="TextBox 6"/>
          <p:cNvSpPr txBox="1">
            <a:spLocks noChangeArrowheads="1"/>
          </p:cNvSpPr>
          <p:nvPr/>
        </p:nvSpPr>
        <p:spPr bwMode="auto">
          <a:xfrm>
            <a:off x="468313" y="1989138"/>
            <a:ext cx="70754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>
                <a:sym typeface="Symbol" pitchFamily="18" charset="2"/>
              </a:rPr>
              <a:t> </a:t>
            </a:r>
            <a:r>
              <a:rPr lang="nl-BE">
                <a:latin typeface="cmmi10" pitchFamily="34" charset="0"/>
              </a:rPr>
              <a:t>²</a:t>
            </a:r>
            <a:r>
              <a:rPr lang="nl-BE" baseline="30000"/>
              <a:t>1</a:t>
            </a:r>
            <a:r>
              <a:rPr lang="nl-BE"/>
              <a:t> and </a:t>
            </a:r>
            <a:r>
              <a:rPr lang="nl-BE">
                <a:latin typeface="cmmi10" pitchFamily="34" charset="0"/>
              </a:rPr>
              <a:t>²</a:t>
            </a:r>
            <a:r>
              <a:rPr lang="nl-BE" baseline="30000"/>
              <a:t>2 </a:t>
            </a:r>
            <a:r>
              <a:rPr lang="nl-BE"/>
              <a:t>supersymmetries preserved</a:t>
            </a:r>
          </a:p>
          <a:p>
            <a:pPr algn="l"/>
            <a:r>
              <a:rPr lang="nl-BE"/>
              <a:t>suitable combinations are called </a:t>
            </a:r>
            <a:r>
              <a:rPr lang="nl-BE">
                <a:latin typeface="cmmi10" pitchFamily="34" charset="0"/>
              </a:rPr>
              <a:t>² </a:t>
            </a:r>
            <a:r>
              <a:rPr lang="nl-BE"/>
              <a:t>and </a:t>
            </a:r>
            <a:r>
              <a:rPr lang="nl-BE">
                <a:latin typeface="cmmi10" pitchFamily="34" charset="0"/>
              </a:rPr>
              <a:t>³</a:t>
            </a:r>
            <a:r>
              <a:rPr lang="nl-BE"/>
              <a:t> : act as </a:t>
            </a:r>
          </a:p>
          <a:p>
            <a:pPr algn="l">
              <a:buFontTx/>
              <a:buChar char="-"/>
            </a:pPr>
            <a:r>
              <a:rPr lang="nl-BE"/>
              <a:t>ordinary susy: deformed at order </a:t>
            </a:r>
            <a:r>
              <a:rPr lang="nl-BE">
                <a:latin typeface="cmmi10" pitchFamily="34" charset="0"/>
              </a:rPr>
              <a:t>®</a:t>
            </a:r>
          </a:p>
          <a:p>
            <a:pPr algn="l">
              <a:buFontTx/>
              <a:buChar char="-"/>
            </a:pPr>
            <a:r>
              <a:rPr lang="nl-BE"/>
              <a:t>VA susy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005263"/>
            <a:ext cx="87312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5084763"/>
            <a:ext cx="123666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Complete DBI-VA model </a:t>
            </a:r>
            <a:br>
              <a:rPr lang="nl-BE" smtClean="0"/>
            </a:br>
            <a:r>
              <a:rPr lang="nl-BE" smtClean="0"/>
              <a:t>for the p=9 case</a:t>
            </a:r>
          </a:p>
        </p:txBody>
      </p:sp>
      <p:pic>
        <p:nvPicPr>
          <p:cNvPr id="45059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557338"/>
            <a:ext cx="8355013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708275"/>
            <a:ext cx="85693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179388" y="3716338"/>
            <a:ext cx="878522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nl-BE"/>
              <a:t>Expanding the all-order result, one re-obtains indeed the result that was obtained in the bottom-up calculation to order </a:t>
            </a:r>
            <a:r>
              <a:rPr lang="nl-BE">
                <a:latin typeface="cmmi10" pitchFamily="34" charset="0"/>
              </a:rPr>
              <a:t>®</a:t>
            </a:r>
            <a:r>
              <a:rPr lang="nl-BE" baseline="30000"/>
              <a:t>2</a:t>
            </a:r>
            <a:r>
              <a:rPr lang="nl-BE"/>
              <a:t> </a:t>
            </a:r>
          </a:p>
        </p:txBody>
      </p:sp>
      <p:sp>
        <p:nvSpPr>
          <p:cNvPr id="45062" name="TextBox 8"/>
          <p:cNvSpPr txBox="1">
            <a:spLocks noChangeArrowheads="1"/>
          </p:cNvSpPr>
          <p:nvPr/>
        </p:nvSpPr>
        <p:spPr bwMode="auto">
          <a:xfrm>
            <a:off x="179388" y="5229225"/>
            <a:ext cx="8280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nl-BE" b="1">
                <a:solidFill>
                  <a:schemeClr val="accent1"/>
                </a:solidFill>
              </a:rPr>
              <a:t>This proves that our all-order result is indeed </a:t>
            </a:r>
            <a:br>
              <a:rPr lang="nl-BE" b="1">
                <a:solidFill>
                  <a:schemeClr val="accent1"/>
                </a:solidFill>
              </a:rPr>
            </a:br>
            <a:r>
              <a:rPr lang="nl-BE" b="1">
                <a:solidFill>
                  <a:schemeClr val="accent1"/>
                </a:solidFill>
              </a:rPr>
              <a:t>the full deformation that we were looking for  !</a:t>
            </a:r>
          </a:p>
          <a:p>
            <a:pPr algn="l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8062913" cy="1143000"/>
          </a:xfrm>
        </p:spPr>
        <p:txBody>
          <a:bodyPr/>
          <a:lstStyle/>
          <a:p>
            <a:r>
              <a:rPr lang="nl-BE" smtClean="0"/>
              <a:t>Interest in higher-derivative terms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appear as </a:t>
            </a:r>
            <a:r>
              <a:rPr lang="nl-BE" smtClean="0">
                <a:latin typeface="cmmi10" pitchFamily="34" charset="0"/>
              </a:rPr>
              <a:t>®</a:t>
            </a:r>
            <a:r>
              <a:rPr lang="nl-BE" baseline="30000" smtClean="0">
                <a:latin typeface="cmsy10" pitchFamily="34" charset="0"/>
              </a:rPr>
              <a:t>0</a:t>
            </a:r>
            <a:r>
              <a:rPr lang="nl-BE" smtClean="0">
                <a:latin typeface="cmsy10" pitchFamily="34" charset="0"/>
              </a:rPr>
              <a:t> </a:t>
            </a:r>
            <a:r>
              <a:rPr lang="nl-BE" smtClean="0"/>
              <a:t>terms in effective action of string theory</a:t>
            </a:r>
          </a:p>
          <a:p>
            <a:r>
              <a:rPr lang="nl-BE" smtClean="0"/>
              <a:t>corrections to black hole entropy</a:t>
            </a:r>
          </a:p>
          <a:p>
            <a:r>
              <a:rPr lang="nl-BE" smtClean="0"/>
              <a:t>higher order to AdS/CFT correspondence</a:t>
            </a:r>
          </a:p>
          <a:p>
            <a:r>
              <a:rPr lang="nl-BE" smtClean="0"/>
              <a:t>counterterms for UV divergences of quantum loops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7273925" cy="855662"/>
          </a:xfrm>
        </p:spPr>
        <p:txBody>
          <a:bodyPr/>
          <a:lstStyle/>
          <a:p>
            <a:r>
              <a:rPr lang="en-US" sz="3200" smtClean="0"/>
              <a:t>The map: dimensions and </a:t>
            </a:r>
            <a:br>
              <a:rPr lang="en-US" sz="3200" smtClean="0"/>
            </a:br>
            <a:r>
              <a:rPr lang="en-US" sz="3200" smtClean="0"/>
              <a:t># of supersymmetries</a:t>
            </a:r>
            <a:endParaRPr lang="en-GB" sz="3200" smtClean="0"/>
          </a:p>
        </p:txBody>
      </p:sp>
      <p:graphicFrame>
        <p:nvGraphicFramePr>
          <p:cNvPr id="373411" name="Group 675"/>
          <p:cNvGraphicFramePr>
            <a:graphicFrameLocks noGrp="1"/>
          </p:cNvGraphicFramePr>
          <p:nvPr/>
        </p:nvGraphicFramePr>
        <p:xfrm>
          <a:off x="152400" y="1143000"/>
          <a:ext cx="8866188" cy="5129215"/>
        </p:xfrm>
        <a:graphic>
          <a:graphicData uri="http://schemas.openxmlformats.org/drawingml/2006/table">
            <a:tbl>
              <a:tblPr/>
              <a:tblGrid>
                <a:gridCol w="609614"/>
                <a:gridCol w="762018"/>
                <a:gridCol w="609614"/>
                <a:gridCol w="609614"/>
                <a:gridCol w="843299"/>
                <a:gridCol w="864116"/>
                <a:gridCol w="913533"/>
                <a:gridCol w="935984"/>
                <a:gridCol w="936104"/>
                <a:gridCol w="867871"/>
                <a:gridCol w="914421"/>
              </a:tblGrid>
              <a:tr h="5334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susy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3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MW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IIB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5725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5725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5725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7154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SW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(2,2)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(2,1)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(1,1)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(2,0)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(1,0)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53346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5725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27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SUGRA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SUGRA/SUSY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SUGRA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SUGRA/SUSY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6179" name="Group 678"/>
          <p:cNvGrpSpPr>
            <a:grpSpLocks/>
          </p:cNvGrpSpPr>
          <p:nvPr/>
        </p:nvGrpSpPr>
        <p:grpSpPr bwMode="auto">
          <a:xfrm>
            <a:off x="685800" y="2362200"/>
            <a:ext cx="7827963" cy="4511675"/>
            <a:chOff x="432" y="1488"/>
            <a:chExt cx="4931" cy="2842"/>
          </a:xfrm>
        </p:grpSpPr>
        <p:sp>
          <p:nvSpPr>
            <p:cNvPr id="46192" name="Rectangle 393"/>
            <p:cNvSpPr>
              <a:spLocks noChangeArrowheads="1"/>
            </p:cNvSpPr>
            <p:nvPr/>
          </p:nvSpPr>
          <p:spPr bwMode="auto">
            <a:xfrm>
              <a:off x="3984" y="3264"/>
              <a:ext cx="96" cy="144"/>
            </a:xfrm>
            <a:prstGeom prst="rect">
              <a:avLst/>
            </a:prstGeom>
            <a:solidFill>
              <a:schemeClr val="hlink"/>
            </a:solidFill>
            <a:ln w="254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46193" name="Group 677"/>
            <p:cNvGrpSpPr>
              <a:grpSpLocks/>
            </p:cNvGrpSpPr>
            <p:nvPr/>
          </p:nvGrpSpPr>
          <p:grpSpPr bwMode="auto">
            <a:xfrm>
              <a:off x="432" y="1488"/>
              <a:ext cx="4931" cy="2842"/>
              <a:chOff x="432" y="1488"/>
              <a:chExt cx="4931" cy="2842"/>
            </a:xfrm>
          </p:grpSpPr>
          <p:grpSp>
            <p:nvGrpSpPr>
              <p:cNvPr id="46194" name="Group 211"/>
              <p:cNvGrpSpPr>
                <a:grpSpLocks/>
              </p:cNvGrpSpPr>
              <p:nvPr/>
            </p:nvGrpSpPr>
            <p:grpSpPr bwMode="auto">
              <a:xfrm>
                <a:off x="4560" y="2592"/>
                <a:ext cx="96" cy="816"/>
                <a:chOff x="4704" y="3120"/>
                <a:chExt cx="96" cy="816"/>
              </a:xfrm>
            </p:grpSpPr>
            <p:sp>
              <p:nvSpPr>
                <p:cNvPr id="46213" name="Rectangle 201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96" cy="144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6214" name="Rectangle 202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4704" y="3792"/>
                  <a:ext cx="96" cy="144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6215" name="Rectangle 204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4704" y="3504"/>
                  <a:ext cx="96" cy="144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</p:grpSp>
          <p:sp>
            <p:nvSpPr>
              <p:cNvPr id="46195" name="Rectangle 205" descr="Wide upward diagonal"/>
              <p:cNvSpPr>
                <a:spLocks noChangeArrowheads="1"/>
              </p:cNvSpPr>
              <p:nvPr/>
            </p:nvSpPr>
            <p:spPr bwMode="auto">
              <a:xfrm>
                <a:off x="5184" y="3264"/>
                <a:ext cx="96" cy="144"/>
              </a:xfrm>
              <a:prstGeom prst="rect">
                <a:avLst/>
              </a:prstGeom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ln w="254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grpSp>
            <p:nvGrpSpPr>
              <p:cNvPr id="46196" name="Group 676"/>
              <p:cNvGrpSpPr>
                <a:grpSpLocks/>
              </p:cNvGrpSpPr>
              <p:nvPr/>
            </p:nvGrpSpPr>
            <p:grpSpPr bwMode="auto">
              <a:xfrm>
                <a:off x="432" y="1488"/>
                <a:ext cx="2496" cy="2832"/>
                <a:chOff x="432" y="1488"/>
                <a:chExt cx="2496" cy="2832"/>
              </a:xfrm>
            </p:grpSpPr>
            <p:sp>
              <p:nvSpPr>
                <p:cNvPr id="46203" name="Rectangle 194"/>
                <p:cNvSpPr>
                  <a:spLocks noChangeArrowheads="1"/>
                </p:cNvSpPr>
                <p:nvPr/>
              </p:nvSpPr>
              <p:spPr bwMode="auto">
                <a:xfrm>
                  <a:off x="2832" y="1488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6204" name="Rectangle 195"/>
                <p:cNvSpPr>
                  <a:spLocks noChangeArrowheads="1"/>
                </p:cNvSpPr>
                <p:nvPr/>
              </p:nvSpPr>
              <p:spPr bwMode="auto">
                <a:xfrm>
                  <a:off x="2832" y="1776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6205" name="Rectangle 196"/>
                <p:cNvSpPr>
                  <a:spLocks noChangeArrowheads="1"/>
                </p:cNvSpPr>
                <p:nvPr/>
              </p:nvSpPr>
              <p:spPr bwMode="auto">
                <a:xfrm>
                  <a:off x="2832" y="2928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6206" name="Rectangle 197"/>
                <p:cNvSpPr>
                  <a:spLocks noChangeArrowheads="1"/>
                </p:cNvSpPr>
                <p:nvPr/>
              </p:nvSpPr>
              <p:spPr bwMode="auto">
                <a:xfrm>
                  <a:off x="2832" y="3264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6207" name="Rectangle 198"/>
                <p:cNvSpPr>
                  <a:spLocks noChangeArrowheads="1"/>
                </p:cNvSpPr>
                <p:nvPr/>
              </p:nvSpPr>
              <p:spPr bwMode="auto">
                <a:xfrm>
                  <a:off x="2832" y="2640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6208" name="Rectangle 199"/>
                <p:cNvSpPr>
                  <a:spLocks noChangeArrowheads="1"/>
                </p:cNvSpPr>
                <p:nvPr/>
              </p:nvSpPr>
              <p:spPr bwMode="auto">
                <a:xfrm>
                  <a:off x="2832" y="2352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6209" name="Rectangle 200"/>
                <p:cNvSpPr>
                  <a:spLocks noChangeArrowheads="1"/>
                </p:cNvSpPr>
                <p:nvPr/>
              </p:nvSpPr>
              <p:spPr bwMode="auto">
                <a:xfrm>
                  <a:off x="2832" y="2064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grpSp>
              <p:nvGrpSpPr>
                <p:cNvPr id="46210" name="Group 400"/>
                <p:cNvGrpSpPr>
                  <a:grpSpLocks/>
                </p:cNvGrpSpPr>
                <p:nvPr/>
              </p:nvGrpSpPr>
              <p:grpSpPr bwMode="auto">
                <a:xfrm>
                  <a:off x="432" y="4070"/>
                  <a:ext cx="1336" cy="250"/>
                  <a:chOff x="1344" y="4070"/>
                  <a:chExt cx="1336" cy="250"/>
                </a:xfrm>
              </p:grpSpPr>
              <p:sp>
                <p:nvSpPr>
                  <p:cNvPr id="46211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4128"/>
                    <a:ext cx="96" cy="144"/>
                  </a:xfrm>
                  <a:prstGeom prst="rect">
                    <a:avLst/>
                  </a:prstGeom>
                  <a:solidFill>
                    <a:schemeClr val="hlink"/>
                  </a:solidFill>
                  <a:ln w="25400">
                    <a:solidFill>
                      <a:srgbClr val="339933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nl-BE"/>
                  </a:p>
                </p:txBody>
              </p:sp>
              <p:sp>
                <p:nvSpPr>
                  <p:cNvPr id="46212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4070"/>
                    <a:ext cx="1192" cy="250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nl-BE" sz="2000"/>
                      <a:t>vector multiplets</a:t>
                    </a:r>
                    <a:endParaRPr lang="en-GB" sz="2000"/>
                  </a:p>
                </p:txBody>
              </p:sp>
            </p:grpSp>
          </p:grpSp>
          <p:sp>
            <p:nvSpPr>
              <p:cNvPr id="46197" name="Rectangle 208" descr="Wide upward diagonal"/>
              <p:cNvSpPr>
                <a:spLocks noChangeArrowheads="1"/>
              </p:cNvSpPr>
              <p:nvPr/>
            </p:nvSpPr>
            <p:spPr bwMode="auto">
              <a:xfrm>
                <a:off x="3552" y="4128"/>
                <a:ext cx="96" cy="144"/>
              </a:xfrm>
              <a:prstGeom prst="rect">
                <a:avLst/>
              </a:prstGeom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ln w="254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46198" name="Text Box 209"/>
              <p:cNvSpPr txBox="1">
                <a:spLocks noChangeArrowheads="1"/>
              </p:cNvSpPr>
              <p:nvPr/>
            </p:nvSpPr>
            <p:spPr bwMode="auto">
              <a:xfrm>
                <a:off x="3696" y="3888"/>
                <a:ext cx="1667" cy="44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nl-BE" sz="2000"/>
                  <a:t>vector multiplets +</a:t>
                </a:r>
                <a:br>
                  <a:rPr lang="nl-BE" sz="2000"/>
                </a:br>
                <a:r>
                  <a:rPr lang="nl-BE" sz="2000"/>
                  <a:t>multiplets up to spin 1/2</a:t>
                </a:r>
                <a:endParaRPr lang="en-GB" sz="2000"/>
              </a:p>
            </p:txBody>
          </p:sp>
          <p:sp>
            <p:nvSpPr>
              <p:cNvPr id="46199" name="Rectangle 398"/>
              <p:cNvSpPr>
                <a:spLocks noChangeArrowheads="1"/>
              </p:cNvSpPr>
              <p:nvPr/>
            </p:nvSpPr>
            <p:spPr bwMode="auto">
              <a:xfrm>
                <a:off x="3408" y="2640"/>
                <a:ext cx="96" cy="144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46200" name="Rectangle 399"/>
              <p:cNvSpPr>
                <a:spLocks noChangeArrowheads="1"/>
              </p:cNvSpPr>
              <p:nvPr/>
            </p:nvSpPr>
            <p:spPr bwMode="auto">
              <a:xfrm>
                <a:off x="2160" y="4128"/>
                <a:ext cx="96" cy="144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46201" name="Text Box 401"/>
              <p:cNvSpPr txBox="1">
                <a:spLocks noChangeArrowheads="1"/>
              </p:cNvSpPr>
              <p:nvPr/>
            </p:nvSpPr>
            <p:spPr bwMode="auto">
              <a:xfrm>
                <a:off x="2256" y="4070"/>
                <a:ext cx="1121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nl-BE" sz="2000"/>
                  <a:t>tensor multiplet</a:t>
                </a:r>
                <a:endParaRPr lang="en-GB" sz="2000"/>
              </a:p>
            </p:txBody>
          </p:sp>
          <p:sp>
            <p:nvSpPr>
              <p:cNvPr id="46202" name="Rectangle 403"/>
              <p:cNvSpPr>
                <a:spLocks noChangeArrowheads="1"/>
              </p:cNvSpPr>
              <p:nvPr/>
            </p:nvSpPr>
            <p:spPr bwMode="auto">
              <a:xfrm>
                <a:off x="4656" y="2592"/>
                <a:ext cx="96" cy="144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</p:grpSp>
      </p:grp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4284663" y="2276475"/>
            <a:ext cx="1150937" cy="431800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7019925" y="4076700"/>
            <a:ext cx="1152525" cy="431800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46182" name="Oval 31"/>
          <p:cNvSpPr>
            <a:spLocks noChangeArrowheads="1"/>
          </p:cNvSpPr>
          <p:nvPr/>
        </p:nvSpPr>
        <p:spPr bwMode="auto">
          <a:xfrm>
            <a:off x="8101013" y="5084763"/>
            <a:ext cx="935037" cy="431800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46183" name="Rectangle 32"/>
          <p:cNvSpPr>
            <a:spLocks noChangeArrowheads="1"/>
          </p:cNvSpPr>
          <p:nvPr/>
        </p:nvSpPr>
        <p:spPr bwMode="auto">
          <a:xfrm>
            <a:off x="2195513" y="2276475"/>
            <a:ext cx="576262" cy="504825"/>
          </a:xfrm>
          <a:prstGeom prst="rect">
            <a:avLst/>
          </a:prstGeom>
          <a:noFill/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cxnSp>
        <p:nvCxnSpPr>
          <p:cNvPr id="46184" name="Straight Arrow Connector 34"/>
          <p:cNvCxnSpPr>
            <a:cxnSpLocks noChangeShapeType="1"/>
            <a:endCxn id="30" idx="2"/>
          </p:cNvCxnSpPr>
          <p:nvPr/>
        </p:nvCxnSpPr>
        <p:spPr bwMode="auto">
          <a:xfrm>
            <a:off x="2771775" y="2492375"/>
            <a:ext cx="1512888" cy="0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36" name="TextBox 35"/>
          <p:cNvSpPr txBox="1"/>
          <p:nvPr/>
        </p:nvSpPr>
        <p:spPr>
          <a:xfrm>
            <a:off x="4427538" y="2349500"/>
            <a:ext cx="500062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lang="nl-BE" sz="2000" dirty="0">
                <a:solidFill>
                  <a:schemeClr val="accent6"/>
                </a:solidFill>
              </a:rPr>
              <a:t>D9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27538" y="3284538"/>
            <a:ext cx="500062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lang="nl-BE" sz="2000" dirty="0">
                <a:solidFill>
                  <a:schemeClr val="accent6"/>
                </a:solidFill>
              </a:rPr>
              <a:t>D7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84663" y="4149725"/>
            <a:ext cx="498475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lang="nl-BE" sz="2000" dirty="0">
                <a:solidFill>
                  <a:schemeClr val="accent6"/>
                </a:solidFill>
              </a:rPr>
              <a:t>D5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56100" y="5157788"/>
            <a:ext cx="498475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lang="nl-BE" sz="2000" dirty="0">
                <a:solidFill>
                  <a:schemeClr val="accent6"/>
                </a:solidFill>
              </a:rPr>
              <a:t>D3</a:t>
            </a:r>
          </a:p>
        </p:txBody>
      </p:sp>
      <p:cxnSp>
        <p:nvCxnSpPr>
          <p:cNvPr id="41" name="Straight Arrow Connector 34"/>
          <p:cNvCxnSpPr>
            <a:cxnSpLocks noChangeShapeType="1"/>
          </p:cNvCxnSpPr>
          <p:nvPr/>
        </p:nvCxnSpPr>
        <p:spPr bwMode="auto">
          <a:xfrm>
            <a:off x="2843213" y="2708275"/>
            <a:ext cx="1584325" cy="776288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42" name="Straight Arrow Connector 34"/>
          <p:cNvCxnSpPr>
            <a:cxnSpLocks noChangeShapeType="1"/>
          </p:cNvCxnSpPr>
          <p:nvPr/>
        </p:nvCxnSpPr>
        <p:spPr bwMode="auto">
          <a:xfrm>
            <a:off x="2700338" y="2708275"/>
            <a:ext cx="1584325" cy="1641475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43" name="Straight Arrow Connector 34"/>
          <p:cNvCxnSpPr>
            <a:cxnSpLocks noChangeShapeType="1"/>
          </p:cNvCxnSpPr>
          <p:nvPr/>
        </p:nvCxnSpPr>
        <p:spPr bwMode="auto">
          <a:xfrm>
            <a:off x="2700338" y="2852738"/>
            <a:ext cx="1655762" cy="2305050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8" grpId="0" animBg="1"/>
      <p:bldP spid="39" grpId="0" animBg="1"/>
      <p:bldP spid="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Complete DBI-VA model </a:t>
            </a:r>
            <a:br>
              <a:rPr lang="nl-BE" smtClean="0"/>
            </a:br>
            <a:r>
              <a:rPr lang="nl-BE" smtClean="0"/>
              <a:t>for the p=3 case</a:t>
            </a:r>
          </a:p>
        </p:txBody>
      </p:sp>
      <p:pic>
        <p:nvPicPr>
          <p:cNvPr id="47107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628775"/>
            <a:ext cx="88201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338" y="2420938"/>
            <a:ext cx="87010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Box 9"/>
          <p:cNvSpPr txBox="1">
            <a:spLocks noChangeArrowheads="1"/>
          </p:cNvSpPr>
          <p:nvPr/>
        </p:nvSpPr>
        <p:spPr bwMode="auto">
          <a:xfrm>
            <a:off x="179388" y="3716338"/>
            <a:ext cx="8942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/>
              <a:t>16 </a:t>
            </a:r>
            <a:r>
              <a:rPr lang="nl-BE">
                <a:latin typeface="cmmi10" pitchFamily="34" charset="0"/>
              </a:rPr>
              <a:t>²</a:t>
            </a:r>
            <a:r>
              <a:rPr lang="nl-BE"/>
              <a:t> and 16 </a:t>
            </a:r>
            <a:r>
              <a:rPr lang="nl-BE">
                <a:latin typeface="cmmi10" pitchFamily="34" charset="0"/>
              </a:rPr>
              <a:t>³</a:t>
            </a:r>
            <a:r>
              <a:rPr lang="nl-BE"/>
              <a:t> (VA) symmetries and shift symmetry of scalars</a:t>
            </a:r>
          </a:p>
        </p:txBody>
      </p:sp>
      <p:sp>
        <p:nvSpPr>
          <p:cNvPr id="57350" name="TextBox 10"/>
          <p:cNvSpPr txBox="1">
            <a:spLocks noChangeArrowheads="1"/>
          </p:cNvSpPr>
          <p:nvPr/>
        </p:nvSpPr>
        <p:spPr bwMode="auto">
          <a:xfrm>
            <a:off x="179388" y="4437063"/>
            <a:ext cx="92916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Arial" charset="0"/>
              <a:buChar char="•"/>
            </a:pPr>
            <a:r>
              <a:rPr lang="nl-BE"/>
              <a:t>  Can be compared with N = 4 , D=4:  </a:t>
            </a:r>
            <a:br>
              <a:rPr lang="nl-BE"/>
            </a:br>
            <a:r>
              <a:rPr lang="nl-BE"/>
              <a:t>using a suitable </a:t>
            </a:r>
            <a:r>
              <a:rPr lang="nl-BE">
                <a:latin typeface="cmmi10" pitchFamily="34" charset="0"/>
              </a:rPr>
              <a:t>¡</a:t>
            </a:r>
            <a:r>
              <a:rPr lang="nl-BE"/>
              <a:t> - matrix representation, lowest order is</a:t>
            </a:r>
            <a:br>
              <a:rPr lang="nl-BE"/>
            </a:br>
            <a:r>
              <a:rPr lang="nl-BE"/>
              <a:t>standard susy-Maxwell with 4 Majorana spinors and 6 scalars)</a:t>
            </a:r>
          </a:p>
          <a:p>
            <a:pPr algn="l"/>
            <a:endParaRPr lang="nl-BE"/>
          </a:p>
        </p:txBody>
      </p:sp>
      <p:sp>
        <p:nvSpPr>
          <p:cNvPr id="47111" name="TextBox 6"/>
          <p:cNvSpPr txBox="1">
            <a:spLocks noChangeArrowheads="1"/>
          </p:cNvSpPr>
          <p:nvPr/>
        </p:nvSpPr>
        <p:spPr bwMode="auto">
          <a:xfrm>
            <a:off x="179388" y="5732463"/>
            <a:ext cx="8709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nl-BE"/>
              <a:t>  Since the action is invariant at all orders under 16+16 supersymmetries, this is the full result !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7273925" cy="855662"/>
          </a:xfrm>
        </p:spPr>
        <p:txBody>
          <a:bodyPr/>
          <a:lstStyle/>
          <a:p>
            <a:r>
              <a:rPr lang="en-US" sz="3200" smtClean="0"/>
              <a:t>The map: dimensions and </a:t>
            </a:r>
            <a:br>
              <a:rPr lang="en-US" sz="3200" smtClean="0"/>
            </a:br>
            <a:r>
              <a:rPr lang="en-US" sz="3200" smtClean="0"/>
              <a:t># of supersymmetries</a:t>
            </a:r>
            <a:endParaRPr lang="en-GB" sz="3200" smtClean="0"/>
          </a:p>
        </p:txBody>
      </p:sp>
      <p:graphicFrame>
        <p:nvGraphicFramePr>
          <p:cNvPr id="373411" name="Group 675"/>
          <p:cNvGraphicFramePr>
            <a:graphicFrameLocks noGrp="1"/>
          </p:cNvGraphicFramePr>
          <p:nvPr/>
        </p:nvGraphicFramePr>
        <p:xfrm>
          <a:off x="152400" y="1143000"/>
          <a:ext cx="8866188" cy="5129215"/>
        </p:xfrm>
        <a:graphic>
          <a:graphicData uri="http://schemas.openxmlformats.org/drawingml/2006/table">
            <a:tbl>
              <a:tblPr/>
              <a:tblGrid>
                <a:gridCol w="609614"/>
                <a:gridCol w="762018"/>
                <a:gridCol w="609614"/>
                <a:gridCol w="609614"/>
                <a:gridCol w="843299"/>
                <a:gridCol w="769417"/>
                <a:gridCol w="1008232"/>
                <a:gridCol w="834915"/>
                <a:gridCol w="914421"/>
                <a:gridCol w="990623"/>
                <a:gridCol w="914421"/>
              </a:tblGrid>
              <a:tr h="5334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susy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3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MW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IIB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5725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5725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5725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7154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SW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(2,2)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(2,1)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(1,1)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(2,0)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(1,0)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53346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5725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27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SUGRA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SUGRA/SUSY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SUGRA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SUGRA/SUSY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8227" name="Group 678"/>
          <p:cNvGrpSpPr>
            <a:grpSpLocks/>
          </p:cNvGrpSpPr>
          <p:nvPr/>
        </p:nvGrpSpPr>
        <p:grpSpPr bwMode="auto">
          <a:xfrm>
            <a:off x="685800" y="2362200"/>
            <a:ext cx="7827963" cy="4511675"/>
            <a:chOff x="432" y="1488"/>
            <a:chExt cx="4931" cy="2842"/>
          </a:xfrm>
        </p:grpSpPr>
        <p:sp>
          <p:nvSpPr>
            <p:cNvPr id="48245" name="Rectangle 393"/>
            <p:cNvSpPr>
              <a:spLocks noChangeArrowheads="1"/>
            </p:cNvSpPr>
            <p:nvPr/>
          </p:nvSpPr>
          <p:spPr bwMode="auto">
            <a:xfrm>
              <a:off x="3984" y="3264"/>
              <a:ext cx="96" cy="144"/>
            </a:xfrm>
            <a:prstGeom prst="rect">
              <a:avLst/>
            </a:prstGeom>
            <a:solidFill>
              <a:schemeClr val="hlink"/>
            </a:solidFill>
            <a:ln w="254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48246" name="Group 677"/>
            <p:cNvGrpSpPr>
              <a:grpSpLocks/>
            </p:cNvGrpSpPr>
            <p:nvPr/>
          </p:nvGrpSpPr>
          <p:grpSpPr bwMode="auto">
            <a:xfrm>
              <a:off x="432" y="1488"/>
              <a:ext cx="4931" cy="2842"/>
              <a:chOff x="432" y="1488"/>
              <a:chExt cx="4931" cy="2842"/>
            </a:xfrm>
          </p:grpSpPr>
          <p:grpSp>
            <p:nvGrpSpPr>
              <p:cNvPr id="48247" name="Group 211"/>
              <p:cNvGrpSpPr>
                <a:grpSpLocks/>
              </p:cNvGrpSpPr>
              <p:nvPr/>
            </p:nvGrpSpPr>
            <p:grpSpPr bwMode="auto">
              <a:xfrm>
                <a:off x="4560" y="2592"/>
                <a:ext cx="96" cy="816"/>
                <a:chOff x="4704" y="3120"/>
                <a:chExt cx="96" cy="816"/>
              </a:xfrm>
            </p:grpSpPr>
            <p:sp>
              <p:nvSpPr>
                <p:cNvPr id="48266" name="Rectangle 201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96" cy="144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8267" name="Rectangle 202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4704" y="3792"/>
                  <a:ext cx="96" cy="144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8268" name="Rectangle 204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4704" y="3504"/>
                  <a:ext cx="96" cy="144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</p:grpSp>
          <p:sp>
            <p:nvSpPr>
              <p:cNvPr id="48248" name="Rectangle 205" descr="Wide upward diagonal"/>
              <p:cNvSpPr>
                <a:spLocks noChangeArrowheads="1"/>
              </p:cNvSpPr>
              <p:nvPr/>
            </p:nvSpPr>
            <p:spPr bwMode="auto">
              <a:xfrm>
                <a:off x="5184" y="3264"/>
                <a:ext cx="96" cy="144"/>
              </a:xfrm>
              <a:prstGeom prst="rect">
                <a:avLst/>
              </a:prstGeom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ln w="254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grpSp>
            <p:nvGrpSpPr>
              <p:cNvPr id="48249" name="Group 676"/>
              <p:cNvGrpSpPr>
                <a:grpSpLocks/>
              </p:cNvGrpSpPr>
              <p:nvPr/>
            </p:nvGrpSpPr>
            <p:grpSpPr bwMode="auto">
              <a:xfrm>
                <a:off x="432" y="1488"/>
                <a:ext cx="2496" cy="2832"/>
                <a:chOff x="432" y="1488"/>
                <a:chExt cx="2496" cy="2832"/>
              </a:xfrm>
            </p:grpSpPr>
            <p:sp>
              <p:nvSpPr>
                <p:cNvPr id="48256" name="Rectangle 194"/>
                <p:cNvSpPr>
                  <a:spLocks noChangeArrowheads="1"/>
                </p:cNvSpPr>
                <p:nvPr/>
              </p:nvSpPr>
              <p:spPr bwMode="auto">
                <a:xfrm>
                  <a:off x="2832" y="1488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8257" name="Rectangle 195"/>
                <p:cNvSpPr>
                  <a:spLocks noChangeArrowheads="1"/>
                </p:cNvSpPr>
                <p:nvPr/>
              </p:nvSpPr>
              <p:spPr bwMode="auto">
                <a:xfrm>
                  <a:off x="2832" y="1776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8258" name="Rectangle 196"/>
                <p:cNvSpPr>
                  <a:spLocks noChangeArrowheads="1"/>
                </p:cNvSpPr>
                <p:nvPr/>
              </p:nvSpPr>
              <p:spPr bwMode="auto">
                <a:xfrm>
                  <a:off x="2832" y="2928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8259" name="Rectangle 197"/>
                <p:cNvSpPr>
                  <a:spLocks noChangeArrowheads="1"/>
                </p:cNvSpPr>
                <p:nvPr/>
              </p:nvSpPr>
              <p:spPr bwMode="auto">
                <a:xfrm>
                  <a:off x="2832" y="3264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8260" name="Rectangle 198"/>
                <p:cNvSpPr>
                  <a:spLocks noChangeArrowheads="1"/>
                </p:cNvSpPr>
                <p:nvPr/>
              </p:nvSpPr>
              <p:spPr bwMode="auto">
                <a:xfrm>
                  <a:off x="2832" y="2640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8261" name="Rectangle 199"/>
                <p:cNvSpPr>
                  <a:spLocks noChangeArrowheads="1"/>
                </p:cNvSpPr>
                <p:nvPr/>
              </p:nvSpPr>
              <p:spPr bwMode="auto">
                <a:xfrm>
                  <a:off x="2832" y="2352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48262" name="Rectangle 200"/>
                <p:cNvSpPr>
                  <a:spLocks noChangeArrowheads="1"/>
                </p:cNvSpPr>
                <p:nvPr/>
              </p:nvSpPr>
              <p:spPr bwMode="auto">
                <a:xfrm>
                  <a:off x="2832" y="2064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grpSp>
              <p:nvGrpSpPr>
                <p:cNvPr id="48263" name="Group 400"/>
                <p:cNvGrpSpPr>
                  <a:grpSpLocks/>
                </p:cNvGrpSpPr>
                <p:nvPr/>
              </p:nvGrpSpPr>
              <p:grpSpPr bwMode="auto">
                <a:xfrm>
                  <a:off x="432" y="4070"/>
                  <a:ext cx="1336" cy="250"/>
                  <a:chOff x="1344" y="4070"/>
                  <a:chExt cx="1336" cy="250"/>
                </a:xfrm>
              </p:grpSpPr>
              <p:sp>
                <p:nvSpPr>
                  <p:cNvPr id="48264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4128"/>
                    <a:ext cx="96" cy="144"/>
                  </a:xfrm>
                  <a:prstGeom prst="rect">
                    <a:avLst/>
                  </a:prstGeom>
                  <a:solidFill>
                    <a:schemeClr val="hlink"/>
                  </a:solidFill>
                  <a:ln w="25400">
                    <a:solidFill>
                      <a:srgbClr val="339933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nl-BE"/>
                  </a:p>
                </p:txBody>
              </p:sp>
              <p:sp>
                <p:nvSpPr>
                  <p:cNvPr id="48265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4070"/>
                    <a:ext cx="1192" cy="250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nl-BE" sz="2000"/>
                      <a:t>vector multiplets</a:t>
                    </a:r>
                    <a:endParaRPr lang="en-GB" sz="2000"/>
                  </a:p>
                </p:txBody>
              </p:sp>
            </p:grpSp>
          </p:grpSp>
          <p:sp>
            <p:nvSpPr>
              <p:cNvPr id="48250" name="Rectangle 208" descr="Wide upward diagonal"/>
              <p:cNvSpPr>
                <a:spLocks noChangeArrowheads="1"/>
              </p:cNvSpPr>
              <p:nvPr/>
            </p:nvSpPr>
            <p:spPr bwMode="auto">
              <a:xfrm>
                <a:off x="3552" y="4128"/>
                <a:ext cx="96" cy="144"/>
              </a:xfrm>
              <a:prstGeom prst="rect">
                <a:avLst/>
              </a:prstGeom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ln w="254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48251" name="Text Box 209"/>
              <p:cNvSpPr txBox="1">
                <a:spLocks noChangeArrowheads="1"/>
              </p:cNvSpPr>
              <p:nvPr/>
            </p:nvSpPr>
            <p:spPr bwMode="auto">
              <a:xfrm>
                <a:off x="3696" y="3888"/>
                <a:ext cx="1667" cy="44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nl-BE" sz="2000"/>
                  <a:t>vector multiplets +</a:t>
                </a:r>
                <a:br>
                  <a:rPr lang="nl-BE" sz="2000"/>
                </a:br>
                <a:r>
                  <a:rPr lang="nl-BE" sz="2000"/>
                  <a:t>multiplets up to spin 1/2</a:t>
                </a:r>
                <a:endParaRPr lang="en-GB" sz="2000"/>
              </a:p>
            </p:txBody>
          </p:sp>
          <p:sp>
            <p:nvSpPr>
              <p:cNvPr id="48252" name="Rectangle 398"/>
              <p:cNvSpPr>
                <a:spLocks noChangeArrowheads="1"/>
              </p:cNvSpPr>
              <p:nvPr/>
            </p:nvSpPr>
            <p:spPr bwMode="auto">
              <a:xfrm>
                <a:off x="3408" y="2640"/>
                <a:ext cx="96" cy="144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48253" name="Rectangle 399"/>
              <p:cNvSpPr>
                <a:spLocks noChangeArrowheads="1"/>
              </p:cNvSpPr>
              <p:nvPr/>
            </p:nvSpPr>
            <p:spPr bwMode="auto">
              <a:xfrm>
                <a:off x="2160" y="4128"/>
                <a:ext cx="96" cy="144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48254" name="Text Box 401"/>
              <p:cNvSpPr txBox="1">
                <a:spLocks noChangeArrowheads="1"/>
              </p:cNvSpPr>
              <p:nvPr/>
            </p:nvSpPr>
            <p:spPr bwMode="auto">
              <a:xfrm>
                <a:off x="2256" y="4070"/>
                <a:ext cx="1121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nl-BE" sz="2000"/>
                  <a:t>tensor multiplet</a:t>
                </a:r>
                <a:endParaRPr lang="en-GB" sz="2000"/>
              </a:p>
            </p:txBody>
          </p:sp>
          <p:sp>
            <p:nvSpPr>
              <p:cNvPr id="48255" name="Rectangle 403"/>
              <p:cNvSpPr>
                <a:spLocks noChangeArrowheads="1"/>
              </p:cNvSpPr>
              <p:nvPr/>
            </p:nvSpPr>
            <p:spPr bwMode="auto">
              <a:xfrm>
                <a:off x="4656" y="2592"/>
                <a:ext cx="96" cy="144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</p:grpSp>
      </p:grpSp>
      <p:sp>
        <p:nvSpPr>
          <p:cNvPr id="48228" name="Oval 29"/>
          <p:cNvSpPr>
            <a:spLocks noChangeArrowheads="1"/>
          </p:cNvSpPr>
          <p:nvPr/>
        </p:nvSpPr>
        <p:spPr bwMode="auto">
          <a:xfrm>
            <a:off x="4284663" y="2276475"/>
            <a:ext cx="1150937" cy="431800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48229" name="Oval 30"/>
          <p:cNvSpPr>
            <a:spLocks noChangeArrowheads="1"/>
          </p:cNvSpPr>
          <p:nvPr/>
        </p:nvSpPr>
        <p:spPr bwMode="auto">
          <a:xfrm>
            <a:off x="7019925" y="4076700"/>
            <a:ext cx="1152525" cy="431800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48230" name="Oval 31"/>
          <p:cNvSpPr>
            <a:spLocks noChangeArrowheads="1"/>
          </p:cNvSpPr>
          <p:nvPr/>
        </p:nvSpPr>
        <p:spPr bwMode="auto">
          <a:xfrm>
            <a:off x="8101013" y="5084763"/>
            <a:ext cx="935037" cy="431800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48231" name="Rectangle 32"/>
          <p:cNvSpPr>
            <a:spLocks noChangeArrowheads="1"/>
          </p:cNvSpPr>
          <p:nvPr/>
        </p:nvSpPr>
        <p:spPr bwMode="auto">
          <a:xfrm>
            <a:off x="2195513" y="2276475"/>
            <a:ext cx="576262" cy="504825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cxnSp>
        <p:nvCxnSpPr>
          <p:cNvPr id="48232" name="Straight Arrow Connector 34"/>
          <p:cNvCxnSpPr>
            <a:cxnSpLocks noChangeShapeType="1"/>
            <a:endCxn id="48228" idx="2"/>
          </p:cNvCxnSpPr>
          <p:nvPr/>
        </p:nvCxnSpPr>
        <p:spPr bwMode="auto">
          <a:xfrm>
            <a:off x="2771775" y="2492375"/>
            <a:ext cx="1512888" cy="0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36" name="TextBox 35"/>
          <p:cNvSpPr txBox="1"/>
          <p:nvPr/>
        </p:nvSpPr>
        <p:spPr>
          <a:xfrm>
            <a:off x="4427538" y="2349500"/>
            <a:ext cx="500062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lang="nl-BE" sz="2000" dirty="0">
                <a:solidFill>
                  <a:schemeClr val="accent6"/>
                </a:solidFill>
              </a:rPr>
              <a:t>D9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27538" y="3284538"/>
            <a:ext cx="500062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lang="nl-BE" sz="2000" dirty="0">
                <a:solidFill>
                  <a:schemeClr val="accent6"/>
                </a:solidFill>
              </a:rPr>
              <a:t>D7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84663" y="4149725"/>
            <a:ext cx="498475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lang="nl-BE" sz="2000" dirty="0">
                <a:solidFill>
                  <a:schemeClr val="accent6"/>
                </a:solidFill>
              </a:rPr>
              <a:t>D5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56100" y="5157788"/>
            <a:ext cx="498475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lang="nl-BE" sz="2000" dirty="0">
                <a:solidFill>
                  <a:schemeClr val="accent6"/>
                </a:solidFill>
              </a:rPr>
              <a:t>D3</a:t>
            </a: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5364163" y="4076700"/>
            <a:ext cx="863600" cy="504825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cxnSp>
        <p:nvCxnSpPr>
          <p:cNvPr id="42" name="Straight Arrow Connector 34"/>
          <p:cNvCxnSpPr>
            <a:cxnSpLocks noChangeShapeType="1"/>
          </p:cNvCxnSpPr>
          <p:nvPr/>
        </p:nvCxnSpPr>
        <p:spPr bwMode="auto">
          <a:xfrm flipV="1">
            <a:off x="6227763" y="4292600"/>
            <a:ext cx="792162" cy="1588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44" name="TextBox 43"/>
          <p:cNvSpPr txBox="1"/>
          <p:nvPr/>
        </p:nvSpPr>
        <p:spPr>
          <a:xfrm>
            <a:off x="7019925" y="4076700"/>
            <a:ext cx="498475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lang="nl-BE" sz="2000" dirty="0">
                <a:solidFill>
                  <a:schemeClr val="accent6"/>
                </a:solidFill>
              </a:rPr>
              <a:t>V5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19925" y="5157788"/>
            <a:ext cx="498475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lang="nl-BE" sz="2000" dirty="0">
                <a:solidFill>
                  <a:schemeClr val="accent6"/>
                </a:solidFill>
              </a:rPr>
              <a:t>V3</a:t>
            </a:r>
          </a:p>
        </p:txBody>
      </p:sp>
      <p:cxnSp>
        <p:nvCxnSpPr>
          <p:cNvPr id="47" name="Straight Arrow Connector 34"/>
          <p:cNvCxnSpPr>
            <a:cxnSpLocks noChangeShapeType="1"/>
            <a:stCxn id="41" idx="3"/>
          </p:cNvCxnSpPr>
          <p:nvPr/>
        </p:nvCxnSpPr>
        <p:spPr bwMode="auto">
          <a:xfrm>
            <a:off x="6227763" y="4329113"/>
            <a:ext cx="792162" cy="828675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50" name="Straight Arrow Connector 34"/>
          <p:cNvCxnSpPr>
            <a:cxnSpLocks noChangeShapeType="1"/>
            <a:endCxn id="38" idx="1"/>
          </p:cNvCxnSpPr>
          <p:nvPr/>
        </p:nvCxnSpPr>
        <p:spPr bwMode="auto">
          <a:xfrm>
            <a:off x="2843213" y="2708275"/>
            <a:ext cx="1584325" cy="776288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52" name="Straight Arrow Connector 34"/>
          <p:cNvCxnSpPr>
            <a:cxnSpLocks noChangeShapeType="1"/>
            <a:endCxn id="39" idx="1"/>
          </p:cNvCxnSpPr>
          <p:nvPr/>
        </p:nvCxnSpPr>
        <p:spPr bwMode="auto">
          <a:xfrm>
            <a:off x="2700338" y="2708275"/>
            <a:ext cx="1584325" cy="1641475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55" name="Straight Arrow Connector 34"/>
          <p:cNvCxnSpPr>
            <a:cxnSpLocks noChangeShapeType="1"/>
          </p:cNvCxnSpPr>
          <p:nvPr/>
        </p:nvCxnSpPr>
        <p:spPr bwMode="auto">
          <a:xfrm>
            <a:off x="2700338" y="2852738"/>
            <a:ext cx="1655762" cy="2305050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  <p:bldP spid="4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Possible relation with special supersymmetry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Old work: world-volume theory in AdS background</a:t>
            </a:r>
          </a:p>
          <a:p>
            <a:r>
              <a:rPr lang="nl-BE" smtClean="0"/>
              <a:t>AdS (super)isometries lead in the same way to two supersymmetries</a:t>
            </a:r>
          </a:p>
          <a:p>
            <a:r>
              <a:rPr lang="nl-BE" smtClean="0"/>
              <a:t>after gauge fixing of </a:t>
            </a:r>
            <a:r>
              <a:rPr lang="nl-BE" smtClean="0">
                <a:sym typeface="Mathematica1" pitchFamily="2" charset="2"/>
              </a:rPr>
              <a:t></a:t>
            </a:r>
            <a:r>
              <a:rPr lang="nl-BE" smtClean="0">
                <a:latin typeface="cmmi10" pitchFamily="34" charset="0"/>
              </a:rPr>
              <a:t> </a:t>
            </a:r>
            <a:r>
              <a:rPr lang="nl-BE" smtClean="0"/>
              <a:t>and GCT on brane: ordinary and special supersymmetry </a:t>
            </a:r>
            <a:br>
              <a:rPr lang="nl-BE" smtClean="0"/>
            </a:br>
            <a:r>
              <a:rPr lang="nl-BE" smtClean="0"/>
              <a:t>→  superconformal algebra on brane.</a:t>
            </a:r>
          </a:p>
        </p:txBody>
      </p:sp>
      <p:sp>
        <p:nvSpPr>
          <p:cNvPr id="49156" name="TextBox 9"/>
          <p:cNvSpPr txBox="1">
            <a:spLocks noChangeArrowheads="1"/>
          </p:cNvSpPr>
          <p:nvPr/>
        </p:nvSpPr>
        <p:spPr bwMode="auto">
          <a:xfrm>
            <a:off x="1636713" y="6149975"/>
            <a:ext cx="7507287" cy="708025"/>
          </a:xfrm>
          <a:prstGeom prst="rect">
            <a:avLst/>
          </a:prstGeom>
          <a:solidFill>
            <a:srgbClr val="FFFF00"/>
          </a:solidFill>
          <a:ln w="254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nl-BE" sz="2000"/>
              <a:t>P. Claus, R. Kallosh and AVP, hep-th/9711161 and 9812066</a:t>
            </a:r>
            <a:br>
              <a:rPr lang="nl-BE" sz="2000"/>
            </a:br>
            <a:r>
              <a:rPr lang="nl-BE" sz="2000"/>
              <a:t>P. Claus, R. Kallosh, J. Kumar, P. Townsend and AVP, hep-th/9711161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"/>
          <p:cNvSpPr>
            <a:spLocks noGrp="1"/>
          </p:cNvSpPr>
          <p:nvPr>
            <p:ph type="title"/>
          </p:nvPr>
        </p:nvSpPr>
        <p:spPr>
          <a:xfrm>
            <a:off x="685800" y="247650"/>
            <a:ext cx="7772400" cy="949325"/>
          </a:xfrm>
        </p:spPr>
        <p:txBody>
          <a:bodyPr/>
          <a:lstStyle/>
          <a:p>
            <a:r>
              <a:rPr lang="nl-BE" smtClean="0">
                <a:solidFill>
                  <a:srgbClr val="FF0000"/>
                </a:solidFill>
              </a:rPr>
              <a:t>5</a:t>
            </a:r>
            <a:r>
              <a:rPr lang="nl-BE" smtClean="0"/>
              <a:t>. Conclusions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388" y="1268413"/>
            <a:ext cx="8964612" cy="5040312"/>
          </a:xfrm>
        </p:spPr>
        <p:txBody>
          <a:bodyPr/>
          <a:lstStyle/>
          <a:p>
            <a:r>
              <a:rPr lang="nl-BE" sz="2400" smtClean="0">
                <a:solidFill>
                  <a:schemeClr val="accent1"/>
                </a:solidFill>
              </a:rPr>
              <a:t>Superconformal symmetry </a:t>
            </a:r>
            <a:r>
              <a:rPr lang="nl-BE" sz="2400" smtClean="0"/>
              <a:t>has been used as a tool for constructing classical actions of supergravity.</a:t>
            </a:r>
          </a:p>
          <a:p>
            <a:r>
              <a:rPr lang="nl-BE" sz="2400" smtClean="0"/>
              <a:t>Uses many concepts of superspace, reformulated as multiplets transforming under superconformal group.</a:t>
            </a:r>
          </a:p>
          <a:p>
            <a:r>
              <a:rPr lang="nl-BE" sz="2400" smtClean="0"/>
              <a:t>We do not have a systematic knowledge of higher-derivative supergravity actions. </a:t>
            </a:r>
          </a:p>
          <a:p>
            <a:r>
              <a:rPr lang="nl-BE" sz="2400" smtClean="0"/>
              <a:t>Can (broken) </a:t>
            </a:r>
            <a:r>
              <a:rPr lang="nl-BE" sz="2400" smtClean="0">
                <a:solidFill>
                  <a:schemeClr val="accent1"/>
                </a:solidFill>
              </a:rPr>
              <a:t>superconformal</a:t>
            </a:r>
            <a:r>
              <a:rPr lang="nl-BE" sz="2400" smtClean="0"/>
              <a:t> symmetry be an extra </a:t>
            </a:r>
            <a:r>
              <a:rPr lang="nl-BE" sz="2400" smtClean="0">
                <a:solidFill>
                  <a:schemeClr val="accent1"/>
                </a:solidFill>
              </a:rPr>
              <a:t>quantum</a:t>
            </a:r>
            <a:r>
              <a:rPr lang="nl-BE" sz="2400" smtClean="0"/>
              <a:t> symmetry?</a:t>
            </a:r>
          </a:p>
          <a:p>
            <a:r>
              <a:rPr lang="nl-BE" sz="2400" smtClean="0"/>
              <a:t>The non-existence of (broken) superconformal-invariant </a:t>
            </a:r>
            <a:r>
              <a:rPr lang="nl-BE" sz="2400" smtClean="0">
                <a:solidFill>
                  <a:schemeClr val="accent1"/>
                </a:solidFill>
              </a:rPr>
              <a:t>counterterms and anomalies in N=4, D=4</a:t>
            </a:r>
            <a:r>
              <a:rPr lang="nl-BE" sz="2400" smtClean="0"/>
              <a:t> could in that case explain ‘miraculous’ vanishing results.</a:t>
            </a:r>
          </a:p>
          <a:p>
            <a:r>
              <a:rPr lang="nl-BE" sz="2400" smtClean="0"/>
              <a:t>We are studying new constructions of higher-derivative actions using gauge-fixed brane actions. For now: rigid supersymmetry.</a:t>
            </a:r>
          </a:p>
          <a:p>
            <a:endParaRPr lang="nl-BE" sz="2400" smtClean="0"/>
          </a:p>
          <a:p>
            <a:endParaRPr lang="nl-BE" sz="2400" smtClean="0"/>
          </a:p>
          <a:p>
            <a:pPr>
              <a:buFont typeface="Monotype Sorts" pitchFamily="2" charset="2"/>
              <a:buNone/>
            </a:pPr>
            <a:endParaRPr lang="nl-BE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284538"/>
            <a:ext cx="5715000" cy="2743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More work to do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7775575" cy="1728787"/>
          </a:xfrm>
        </p:spPr>
        <p:txBody>
          <a:bodyPr/>
          <a:lstStyle/>
          <a:p>
            <a:r>
              <a:rPr lang="nl-BE" smtClean="0"/>
              <a:t>Import in superconformal</a:t>
            </a:r>
          </a:p>
          <a:p>
            <a:r>
              <a:rPr lang="nl-BE" smtClean="0"/>
              <a:t>or there is still always 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773238"/>
            <a:ext cx="4038600" cy="1152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708275"/>
            <a:ext cx="5286375" cy="4629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361950"/>
            <a:ext cx="6172200" cy="6496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3357563"/>
            <a:ext cx="6086475" cy="1304925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867400" cy="908050"/>
          </a:xfrm>
        </p:spPr>
        <p:txBody>
          <a:bodyPr/>
          <a:lstStyle/>
          <a:p>
            <a:r>
              <a:rPr lang="nl-BE" smtClean="0"/>
              <a:t>many happy returns !</a:t>
            </a:r>
          </a:p>
        </p:txBody>
      </p:sp>
      <p:pic>
        <p:nvPicPr>
          <p:cNvPr id="52227" name="Picture 3" descr="105_05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762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Plan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79388" y="1412875"/>
            <a:ext cx="8713787" cy="5184775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nl-BE" smtClean="0"/>
              <a:t>What we know about general sugra/susy theories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nl-BE" smtClean="0"/>
              <a:t>The superconformal method 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nl-BE" smtClean="0"/>
              <a:t>Higher derivative sugra actions and sugra loop results 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nl-BE" smtClean="0"/>
              <a:t>Dirac-Born-Infeld− Volkov-Akulov</a:t>
            </a:r>
            <a:br>
              <a:rPr lang="nl-BE" smtClean="0"/>
            </a:br>
            <a:r>
              <a:rPr lang="nl-BE" smtClean="0"/>
              <a:t>and deformation of supersymmetry </a:t>
            </a:r>
            <a:br>
              <a:rPr lang="nl-BE" smtClean="0"/>
            </a:br>
            <a:r>
              <a:rPr lang="nl-BE" sz="2800" smtClean="0"/>
              <a:t>(example of an all order higher-derivative susy action)</a:t>
            </a:r>
            <a:endParaRPr lang="nl-BE" smtClean="0"/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nl-BE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>
                <a:solidFill>
                  <a:srgbClr val="FF0000"/>
                </a:solidFill>
              </a:rPr>
              <a:t>1</a:t>
            </a:r>
            <a:r>
              <a:rPr lang="nl-BE" smtClean="0"/>
              <a:t>. What we know about general sugra/susy theories</a:t>
            </a:r>
          </a:p>
        </p:txBody>
      </p:sp>
      <p:pic>
        <p:nvPicPr>
          <p:cNvPr id="20483" name="Content Placeholder 3" descr="bernar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5399088" cy="3600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463" y="1844675"/>
            <a:ext cx="3919537" cy="5013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7273925" cy="855662"/>
          </a:xfrm>
        </p:spPr>
        <p:txBody>
          <a:bodyPr/>
          <a:lstStyle/>
          <a:p>
            <a:r>
              <a:rPr lang="en-US" sz="3200" smtClean="0"/>
              <a:t>The map: dimensions and </a:t>
            </a:r>
            <a:br>
              <a:rPr lang="en-US" sz="3200" smtClean="0"/>
            </a:br>
            <a:r>
              <a:rPr lang="en-US" sz="3200" smtClean="0"/>
              <a:t># of supersymmetries</a:t>
            </a:r>
            <a:endParaRPr lang="en-GB" sz="3200" smtClean="0"/>
          </a:p>
        </p:txBody>
      </p:sp>
      <p:graphicFrame>
        <p:nvGraphicFramePr>
          <p:cNvPr id="373411" name="Group 675"/>
          <p:cNvGraphicFramePr>
            <a:graphicFrameLocks noGrp="1"/>
          </p:cNvGraphicFramePr>
          <p:nvPr/>
        </p:nvGraphicFramePr>
        <p:xfrm>
          <a:off x="152400" y="1143000"/>
          <a:ext cx="8915400" cy="4884738"/>
        </p:xfrm>
        <a:graphic>
          <a:graphicData uri="http://schemas.openxmlformats.org/drawingml/2006/table">
            <a:tbl>
              <a:tblPr/>
              <a:tblGrid>
                <a:gridCol w="609600"/>
                <a:gridCol w="762000"/>
                <a:gridCol w="609600"/>
                <a:gridCol w="609600"/>
                <a:gridCol w="914400"/>
                <a:gridCol w="762000"/>
                <a:gridCol w="914400"/>
                <a:gridCol w="914400"/>
                <a:gridCol w="914400"/>
                <a:gridCol w="990600"/>
                <a:gridCol w="9144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susy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MW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IIB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SW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(2,2)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(2,1)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(1,1)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(2,0)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(1,0)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N=1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SUGRA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SUGRA/SUSY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SUGRA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SUGRA/SUSY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678"/>
          <p:cNvGrpSpPr>
            <a:grpSpLocks/>
          </p:cNvGrpSpPr>
          <p:nvPr/>
        </p:nvGrpSpPr>
        <p:grpSpPr bwMode="auto">
          <a:xfrm>
            <a:off x="685800" y="2362200"/>
            <a:ext cx="7827963" cy="4511675"/>
            <a:chOff x="432" y="1488"/>
            <a:chExt cx="4931" cy="2842"/>
          </a:xfrm>
        </p:grpSpPr>
        <p:sp>
          <p:nvSpPr>
            <p:cNvPr id="21605" name="Rectangle 393"/>
            <p:cNvSpPr>
              <a:spLocks noChangeArrowheads="1"/>
            </p:cNvSpPr>
            <p:nvPr/>
          </p:nvSpPr>
          <p:spPr bwMode="auto">
            <a:xfrm>
              <a:off x="3984" y="3264"/>
              <a:ext cx="96" cy="144"/>
            </a:xfrm>
            <a:prstGeom prst="rect">
              <a:avLst/>
            </a:prstGeom>
            <a:solidFill>
              <a:schemeClr val="hlink"/>
            </a:solidFill>
            <a:ln w="254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21606" name="Group 677"/>
            <p:cNvGrpSpPr>
              <a:grpSpLocks/>
            </p:cNvGrpSpPr>
            <p:nvPr/>
          </p:nvGrpSpPr>
          <p:grpSpPr bwMode="auto">
            <a:xfrm>
              <a:off x="432" y="1488"/>
              <a:ext cx="4931" cy="2842"/>
              <a:chOff x="432" y="1488"/>
              <a:chExt cx="4931" cy="2842"/>
            </a:xfrm>
          </p:grpSpPr>
          <p:grpSp>
            <p:nvGrpSpPr>
              <p:cNvPr id="21607" name="Group 211"/>
              <p:cNvGrpSpPr>
                <a:grpSpLocks/>
              </p:cNvGrpSpPr>
              <p:nvPr/>
            </p:nvGrpSpPr>
            <p:grpSpPr bwMode="auto">
              <a:xfrm>
                <a:off x="4560" y="2592"/>
                <a:ext cx="96" cy="816"/>
                <a:chOff x="4704" y="3120"/>
                <a:chExt cx="96" cy="816"/>
              </a:xfrm>
            </p:grpSpPr>
            <p:sp>
              <p:nvSpPr>
                <p:cNvPr id="21626" name="Rectangle 201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96" cy="144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21627" name="Rectangle 202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4704" y="3792"/>
                  <a:ext cx="96" cy="144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21628" name="Rectangle 204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4704" y="3504"/>
                  <a:ext cx="96" cy="144"/>
                </a:xfrm>
                <a:prstGeom prst="rect">
                  <a:avLst/>
                </a:prstGeom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</p:grpSp>
          <p:sp>
            <p:nvSpPr>
              <p:cNvPr id="21608" name="Rectangle 205" descr="Wide upward diagonal"/>
              <p:cNvSpPr>
                <a:spLocks noChangeArrowheads="1"/>
              </p:cNvSpPr>
              <p:nvPr/>
            </p:nvSpPr>
            <p:spPr bwMode="auto">
              <a:xfrm>
                <a:off x="5184" y="3264"/>
                <a:ext cx="96" cy="144"/>
              </a:xfrm>
              <a:prstGeom prst="rect">
                <a:avLst/>
              </a:prstGeom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ln w="254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grpSp>
            <p:nvGrpSpPr>
              <p:cNvPr id="21609" name="Group 676"/>
              <p:cNvGrpSpPr>
                <a:grpSpLocks/>
              </p:cNvGrpSpPr>
              <p:nvPr/>
            </p:nvGrpSpPr>
            <p:grpSpPr bwMode="auto">
              <a:xfrm>
                <a:off x="432" y="1488"/>
                <a:ext cx="2496" cy="2832"/>
                <a:chOff x="432" y="1488"/>
                <a:chExt cx="2496" cy="2832"/>
              </a:xfrm>
            </p:grpSpPr>
            <p:sp>
              <p:nvSpPr>
                <p:cNvPr id="21616" name="Rectangle 194"/>
                <p:cNvSpPr>
                  <a:spLocks noChangeArrowheads="1"/>
                </p:cNvSpPr>
                <p:nvPr/>
              </p:nvSpPr>
              <p:spPr bwMode="auto">
                <a:xfrm>
                  <a:off x="2832" y="1488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21617" name="Rectangle 195"/>
                <p:cNvSpPr>
                  <a:spLocks noChangeArrowheads="1"/>
                </p:cNvSpPr>
                <p:nvPr/>
              </p:nvSpPr>
              <p:spPr bwMode="auto">
                <a:xfrm>
                  <a:off x="2832" y="1776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21618" name="Rectangle 196"/>
                <p:cNvSpPr>
                  <a:spLocks noChangeArrowheads="1"/>
                </p:cNvSpPr>
                <p:nvPr/>
              </p:nvSpPr>
              <p:spPr bwMode="auto">
                <a:xfrm>
                  <a:off x="2832" y="2928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21619" name="Rectangle 197"/>
                <p:cNvSpPr>
                  <a:spLocks noChangeArrowheads="1"/>
                </p:cNvSpPr>
                <p:nvPr/>
              </p:nvSpPr>
              <p:spPr bwMode="auto">
                <a:xfrm>
                  <a:off x="2832" y="3264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21620" name="Rectangle 198"/>
                <p:cNvSpPr>
                  <a:spLocks noChangeArrowheads="1"/>
                </p:cNvSpPr>
                <p:nvPr/>
              </p:nvSpPr>
              <p:spPr bwMode="auto">
                <a:xfrm>
                  <a:off x="2832" y="2640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21621" name="Rectangle 199"/>
                <p:cNvSpPr>
                  <a:spLocks noChangeArrowheads="1"/>
                </p:cNvSpPr>
                <p:nvPr/>
              </p:nvSpPr>
              <p:spPr bwMode="auto">
                <a:xfrm>
                  <a:off x="2832" y="2352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sp>
              <p:nvSpPr>
                <p:cNvPr id="21622" name="Rectangle 200"/>
                <p:cNvSpPr>
                  <a:spLocks noChangeArrowheads="1"/>
                </p:cNvSpPr>
                <p:nvPr/>
              </p:nvSpPr>
              <p:spPr bwMode="auto">
                <a:xfrm>
                  <a:off x="2832" y="2064"/>
                  <a:ext cx="96" cy="144"/>
                </a:xfrm>
                <a:prstGeom prst="rect">
                  <a:avLst/>
                </a:prstGeom>
                <a:solidFill>
                  <a:schemeClr val="hlink"/>
                </a:solidFill>
                <a:ln w="25400">
                  <a:solidFill>
                    <a:srgbClr val="3399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BE"/>
                </a:p>
              </p:txBody>
            </p:sp>
            <p:grpSp>
              <p:nvGrpSpPr>
                <p:cNvPr id="21623" name="Group 400"/>
                <p:cNvGrpSpPr>
                  <a:grpSpLocks/>
                </p:cNvGrpSpPr>
                <p:nvPr/>
              </p:nvGrpSpPr>
              <p:grpSpPr bwMode="auto">
                <a:xfrm>
                  <a:off x="432" y="4070"/>
                  <a:ext cx="1336" cy="250"/>
                  <a:chOff x="1344" y="4070"/>
                  <a:chExt cx="1336" cy="250"/>
                </a:xfrm>
              </p:grpSpPr>
              <p:sp>
                <p:nvSpPr>
                  <p:cNvPr id="21624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4128"/>
                    <a:ext cx="96" cy="144"/>
                  </a:xfrm>
                  <a:prstGeom prst="rect">
                    <a:avLst/>
                  </a:prstGeom>
                  <a:solidFill>
                    <a:schemeClr val="hlink"/>
                  </a:solidFill>
                  <a:ln w="25400">
                    <a:solidFill>
                      <a:srgbClr val="339933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nl-BE"/>
                  </a:p>
                </p:txBody>
              </p:sp>
              <p:sp>
                <p:nvSpPr>
                  <p:cNvPr id="21625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4070"/>
                    <a:ext cx="1192" cy="250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nl-BE" sz="2000"/>
                      <a:t>vector multiplets</a:t>
                    </a:r>
                    <a:endParaRPr lang="en-GB" sz="2000"/>
                  </a:p>
                </p:txBody>
              </p:sp>
            </p:grpSp>
          </p:grpSp>
          <p:sp>
            <p:nvSpPr>
              <p:cNvPr id="21610" name="Rectangle 208" descr="Wide upward diagonal"/>
              <p:cNvSpPr>
                <a:spLocks noChangeArrowheads="1"/>
              </p:cNvSpPr>
              <p:nvPr/>
            </p:nvSpPr>
            <p:spPr bwMode="auto">
              <a:xfrm>
                <a:off x="3552" y="4128"/>
                <a:ext cx="96" cy="144"/>
              </a:xfrm>
              <a:prstGeom prst="rect">
                <a:avLst/>
              </a:prstGeom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ln w="254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1611" name="Text Box 209"/>
              <p:cNvSpPr txBox="1">
                <a:spLocks noChangeArrowheads="1"/>
              </p:cNvSpPr>
              <p:nvPr/>
            </p:nvSpPr>
            <p:spPr bwMode="auto">
              <a:xfrm>
                <a:off x="3696" y="3888"/>
                <a:ext cx="1667" cy="44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nl-BE" sz="2000"/>
                  <a:t>vector multiplets +</a:t>
                </a:r>
                <a:br>
                  <a:rPr lang="nl-BE" sz="2000"/>
                </a:br>
                <a:r>
                  <a:rPr lang="nl-BE" sz="2000"/>
                  <a:t>multiplets up to spin 1/2</a:t>
                </a:r>
                <a:endParaRPr lang="en-GB" sz="2000"/>
              </a:p>
            </p:txBody>
          </p:sp>
          <p:sp>
            <p:nvSpPr>
              <p:cNvPr id="21612" name="Rectangle 398"/>
              <p:cNvSpPr>
                <a:spLocks noChangeArrowheads="1"/>
              </p:cNvSpPr>
              <p:nvPr/>
            </p:nvSpPr>
            <p:spPr bwMode="auto">
              <a:xfrm>
                <a:off x="3408" y="2640"/>
                <a:ext cx="96" cy="144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1613" name="Rectangle 399"/>
              <p:cNvSpPr>
                <a:spLocks noChangeArrowheads="1"/>
              </p:cNvSpPr>
              <p:nvPr/>
            </p:nvSpPr>
            <p:spPr bwMode="auto">
              <a:xfrm>
                <a:off x="2160" y="4128"/>
                <a:ext cx="96" cy="144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21614" name="Text Box 401"/>
              <p:cNvSpPr txBox="1">
                <a:spLocks noChangeArrowheads="1"/>
              </p:cNvSpPr>
              <p:nvPr/>
            </p:nvSpPr>
            <p:spPr bwMode="auto">
              <a:xfrm>
                <a:off x="2256" y="4070"/>
                <a:ext cx="1121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nl-BE" sz="2000"/>
                  <a:t>tensor multiplet</a:t>
                </a:r>
                <a:endParaRPr lang="en-GB" sz="2000"/>
              </a:p>
            </p:txBody>
          </p:sp>
          <p:sp>
            <p:nvSpPr>
              <p:cNvPr id="21615" name="Rectangle 403"/>
              <p:cNvSpPr>
                <a:spLocks noChangeArrowheads="1"/>
              </p:cNvSpPr>
              <p:nvPr/>
            </p:nvSpPr>
            <p:spPr bwMode="auto">
              <a:xfrm>
                <a:off x="4656" y="2592"/>
                <a:ext cx="96" cy="144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</p:grpSp>
      </p:grpSp>
      <p:sp>
        <p:nvSpPr>
          <p:cNvPr id="21604" name="Text Box 590"/>
          <p:cNvSpPr txBox="1">
            <a:spLocks noChangeArrowheads="1"/>
          </p:cNvSpPr>
          <p:nvPr/>
        </p:nvSpPr>
        <p:spPr bwMode="auto">
          <a:xfrm>
            <a:off x="7099300" y="0"/>
            <a:ext cx="2044700" cy="482600"/>
          </a:xfrm>
          <a:prstGeom prst="rect">
            <a:avLst/>
          </a:prstGeom>
          <a:solidFill>
            <a:srgbClr val="FFFF00"/>
          </a:solidFill>
          <a:ln w="254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/>
              <a:t>Strathdee,1987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Higher-derivative actions: </a:t>
            </a:r>
            <a:br>
              <a:rPr lang="nl-BE" smtClean="0"/>
            </a:br>
            <a:r>
              <a:rPr lang="nl-BE" smtClean="0"/>
              <a:t>no systematic knowledge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675687" cy="4243387"/>
          </a:xfrm>
        </p:spPr>
        <p:txBody>
          <a:bodyPr/>
          <a:lstStyle/>
          <a:p>
            <a:r>
              <a:rPr lang="nl-BE" sz="2800" smtClean="0"/>
              <a:t>without higher derivatives: </a:t>
            </a:r>
            <a:br>
              <a:rPr lang="nl-BE" sz="2800" smtClean="0"/>
            </a:br>
            <a:r>
              <a:rPr lang="nl-BE" sz="2800" smtClean="0"/>
              <a:t>ungauged and gauged supergravities. </a:t>
            </a:r>
          </a:p>
          <a:p>
            <a:r>
              <a:rPr lang="nl-BE" sz="2800" smtClean="0"/>
              <a:t>Insight thanks to embedding tensor formalism</a:t>
            </a:r>
          </a:p>
          <a:p>
            <a:r>
              <a:rPr lang="nl-BE" sz="2800" smtClean="0"/>
              <a:t>Various constructions of higher derivative terms</a:t>
            </a:r>
          </a:p>
          <a:p>
            <a:pPr lvl="1"/>
            <a:r>
              <a:rPr lang="nl-BE" sz="2400" smtClean="0"/>
              <a:t>e.g. susy Dirac-Born-Infeld: Deser, Puzalowski, 1980; </a:t>
            </a:r>
            <a:br>
              <a:rPr lang="nl-BE" sz="2400" smtClean="0"/>
            </a:br>
            <a:r>
              <a:rPr lang="nl-BE" sz="2400" smtClean="0"/>
              <a:t>Cecotti, Ferrara; Tseytlin; Bagger, Galperin; Roček; </a:t>
            </a:r>
            <a:br>
              <a:rPr lang="nl-BE" sz="2400" smtClean="0"/>
            </a:br>
            <a:r>
              <a:rPr lang="nl-BE" sz="2400" smtClean="0"/>
              <a:t>Kuzenko, Theisen; Ivanov, Krivonos, Ketov; Bellucci, </a:t>
            </a:r>
          </a:p>
          <a:p>
            <a:r>
              <a:rPr lang="nl-BE" sz="2800" smtClean="0"/>
              <a:t>but no systematic construction, </a:t>
            </a:r>
            <a:br>
              <a:rPr lang="nl-BE" sz="2800" smtClean="0"/>
            </a:br>
            <a:r>
              <a:rPr lang="nl-BE" sz="2800" smtClean="0"/>
              <a:t>or classification of what are the possibilities; </a:t>
            </a:r>
            <a:br>
              <a:rPr lang="nl-BE" sz="2800" smtClean="0"/>
            </a:br>
            <a:r>
              <a:rPr lang="nl-BE" sz="2800" smtClean="0"/>
              <a:t>(certainly not in supergravity)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692275" y="3284538"/>
            <a:ext cx="3549650" cy="954087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/>
              <a:t>conformal scalar action</a:t>
            </a:r>
            <a:br>
              <a:rPr lang="nl-BE"/>
            </a:br>
            <a:r>
              <a:rPr lang="nl-BE"/>
              <a:t>  (contains Weyl fields)</a:t>
            </a:r>
            <a:endParaRPr lang="nl-NL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 flipH="1">
            <a:off x="2555875" y="4222750"/>
            <a:ext cx="15875" cy="172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lg" len="lg"/>
            <a:tailEnd type="triangle" w="lg" len="lg"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700338" y="4294188"/>
            <a:ext cx="6053137" cy="13731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nl-BE">
                <a:solidFill>
                  <a:schemeClr val="accent1"/>
                </a:solidFill>
              </a:rPr>
              <a:t>Gauge fix </a:t>
            </a:r>
          </a:p>
          <a:p>
            <a:pPr algn="l"/>
            <a:r>
              <a:rPr lang="nl-BE">
                <a:solidFill>
                  <a:schemeClr val="accent1"/>
                </a:solidFill>
              </a:rPr>
              <a:t>   dilatations and </a:t>
            </a:r>
            <a:br>
              <a:rPr lang="nl-BE">
                <a:solidFill>
                  <a:schemeClr val="accent1"/>
                </a:solidFill>
              </a:rPr>
            </a:br>
            <a:r>
              <a:rPr lang="nl-BE">
                <a:solidFill>
                  <a:schemeClr val="accent1"/>
                </a:solidFill>
              </a:rPr>
              <a:t>   special conformal transformations</a:t>
            </a:r>
            <a:endParaRPr lang="nl-NL"/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1547813" y="6022975"/>
            <a:ext cx="3503612" cy="54451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nl-BE">
                <a:solidFill>
                  <a:schemeClr val="bg2"/>
                </a:solidFill>
              </a:rPr>
              <a:t>Poincaré gravity action</a:t>
            </a:r>
            <a:endParaRPr lang="nl-NL"/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5724525" y="3573463"/>
            <a:ext cx="2882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000">
                <a:solidFill>
                  <a:srgbClr val="660066"/>
                </a:solidFill>
              </a:rPr>
              <a:t>local conformal symmetry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6684963" y="6022975"/>
            <a:ext cx="2033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000">
                <a:solidFill>
                  <a:srgbClr val="660066"/>
                </a:solidFill>
              </a:rPr>
              <a:t>local </a:t>
            </a:r>
            <a:r>
              <a:rPr lang="nl-BE" sz="2000" b="1">
                <a:solidFill>
                  <a:srgbClr val="660066"/>
                </a:solidFill>
                <a:latin typeface="msam10" pitchFamily="34" charset="0"/>
              </a:rPr>
              <a:t>¡</a:t>
            </a:r>
            <a:r>
              <a:rPr lang="nl-BE" sz="2000">
                <a:solidFill>
                  <a:srgbClr val="660066"/>
                </a:solidFill>
                <a:latin typeface="msam10" pitchFamily="34" charset="0"/>
              </a:rPr>
              <a:t> </a:t>
            </a:r>
            <a:r>
              <a:rPr lang="nl-BE" sz="2000">
                <a:solidFill>
                  <a:srgbClr val="660066"/>
                </a:solidFill>
              </a:rPr>
              <a:t>symmetry</a:t>
            </a:r>
          </a:p>
        </p:txBody>
      </p:sp>
      <p:sp>
        <p:nvSpPr>
          <p:cNvPr id="235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>
                <a:solidFill>
                  <a:srgbClr val="FF0000"/>
                </a:solidFill>
              </a:rPr>
              <a:t>2. </a:t>
            </a:r>
            <a:r>
              <a:rPr lang="nl-BE" smtClean="0"/>
              <a:t>The superconformal method </a:t>
            </a:r>
          </a:p>
        </p:txBody>
      </p:sp>
      <p:pic>
        <p:nvPicPr>
          <p:cNvPr id="2356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125538"/>
            <a:ext cx="6534150" cy="2124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3562" name="TextBox 12"/>
          <p:cNvSpPr txBox="1">
            <a:spLocks noChangeArrowheads="1"/>
          </p:cNvSpPr>
          <p:nvPr/>
        </p:nvSpPr>
        <p:spPr bwMode="auto">
          <a:xfrm>
            <a:off x="0" y="1628775"/>
            <a:ext cx="16843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1800"/>
              <a:t>from </a:t>
            </a:r>
            <a:br>
              <a:rPr lang="nl-BE" sz="1800"/>
            </a:br>
            <a:r>
              <a:rPr lang="nl-BE" sz="1800"/>
              <a:t>one thousand </a:t>
            </a:r>
            <a:br>
              <a:rPr lang="nl-BE" sz="1800"/>
            </a:br>
            <a:r>
              <a:rPr lang="nl-BE" sz="1800"/>
              <a:t>and one lectures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0" grpId="0"/>
      <p:bldP spid="24581" grpId="0" animBg="1"/>
      <p:bldP spid="24582" grpId="0"/>
      <p:bldP spid="245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7650"/>
            <a:ext cx="8134350" cy="1165225"/>
          </a:xfrm>
        </p:spPr>
        <p:txBody>
          <a:bodyPr/>
          <a:lstStyle/>
          <a:p>
            <a:r>
              <a:rPr lang="en-US" sz="4000" smtClean="0"/>
              <a:t>Superconformal construction</a:t>
            </a:r>
            <a:br>
              <a:rPr lang="en-US" sz="4000" smtClean="0"/>
            </a:br>
            <a:r>
              <a:rPr lang="en-US" sz="4000" smtClean="0"/>
              <a:t>The idea of superconformal methods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80400" cy="1671637"/>
          </a:xfrm>
        </p:spPr>
        <p:txBody>
          <a:bodyPr/>
          <a:lstStyle/>
          <a:p>
            <a:r>
              <a:rPr lang="en-US" sz="2800" smtClean="0"/>
              <a:t>Difference susy- sugra: the concept of multiplets is clear in susy, they are mixed in supergravity</a:t>
            </a:r>
          </a:p>
          <a:p>
            <a:r>
              <a:rPr lang="en-US" sz="2800" smtClean="0"/>
              <a:t>Superfields are an easy conceptual tool for rigid susy</a:t>
            </a:r>
          </a:p>
          <a:p>
            <a:endParaRPr lang="en-US" sz="2800" smtClean="0"/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395288" y="3933825"/>
            <a:ext cx="8353425" cy="2663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</a:pPr>
            <a:r>
              <a:rPr lang="en-US"/>
              <a:t>(Super)gravity can be obtained by starting with (super)conformal symmetry and gauge fixing.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</a:pPr>
            <a:r>
              <a:rPr lang="en-US"/>
              <a:t>With matter:</a:t>
            </a:r>
            <a:br>
              <a:rPr lang="en-US"/>
            </a:br>
            <a:r>
              <a:rPr lang="en-US"/>
              <a:t>Before gauge fixing: everything looks like in rigid supersymmetry + covariantizations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2PSBATCH" val="latex --interaction=nonstopmode $(base).tex; dvips -D $(res) -E -o $(base).ps $(base).dvi"/>
  <p:tag name="USEAMSFONTS" val="Waar"/>
  <p:tag name="USEBOLDAMS" val="Onwaar"/>
  <p:tag name="TEX2PS" val="latex $(base).tex; dvips -D $(res) -E -o $(base).ps $(base).dvi"/>
  <p:tag name="EXTERNALEDITCOMMAND" val="notepad %"/>
  <p:tag name="GHOSTSCRIPTCOMMAND" val="gswin32c"/>
  <p:tag name="DEFAULTBITMAP" val="bmpmono"/>
  <p:tag name="DEFAULTBLEND" val="Onwaar"/>
  <p:tag name="DEFAULTTRANSPARENT" val="Onwaar"/>
  <p:tag name="DEFAULTWORKAROUNDTRANSPARENCYBUG" val="Onwaar"/>
  <p:tag name="DEFAULTRESOLUTION" val="300"/>
  <p:tag name="DEFAULTMAGNIFICATION" val="2"/>
  <p:tag name="DEFAULTFONTSIZE" val="10"/>
  <p:tag name="DEFAULTWIDTH" val="354"/>
  <p:tag name="DEFAULTHEIGHT" val="370"/>
  <p:tag name="FIRSTTOINE@BJADAAJRUVWXYL35" val="3029"/>
  <p:tag name="DEFAULTDISPLAYSOURCE" val="\documentclass{slides}\pagestyle{empty}&#10;\newcommand{\ft}[2]{{\textstyle\frac{#1}{#2}}}&#10;\usepackage{colordvi,amssymb}&#10;\def\rmi{{\rm i}}&#10;\def\rmd{{\rm d}}\def\rme{{\rm e}}&#10;\begin{document}&#10;\end{document}&#10;"/>
  <p:tag name="EMBEDFONT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ft}[2]{{\textstyle\frac{#1}{#2}}}&#10;\usepackage{colordvi,amssymb}&#10;\def\rmi{{\rm i}}&#10;\def\rmd{{\rm d}}\def\rme{{\rm e}}&#10;\begin{document}&#10;\[&#10;\delta_\epsilon  A_\mu = {\bar\epsilon}\Gamma_\mu\lambda \,,\qquad&#10;\delta_\epsilon \lambda = \ft{1}{4}\Gamma^{\mu \nu}F_{\mu \nu}\epsilon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33"/>
  <p:tag name="PICTUREFILESIZE" val="130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ft}[2]{{\textstyle\frac{#1}{#2}}}&#10;\usepackage{colordvi,amssymb}&#10;\def\rmi{{\rm i}}&#10;\def\rmd{{\rm d}}\def\rme{{\rm e}}&#10;\begin{document}&#10;\[&#10;\delta_\eta  A_\mu = 0\,,\qquad  \delta_\eta \lambda= -\ft{1}{2\alpha }\eta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6"/>
  <p:tag name="PICTUREFILESIZE" val="109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ft}[2]{{\textstyle\frac{#1}{#2}}}&#10;\def\Tr{\mathop{\rm Tr}\nolimits}&#10;\usepackage{colordvi,amssymb,slashed}&#10;\def\rmi{{\rm i}}&#10;\def\rmd{{\rm d}}\def\rme{{\rm e}}&#10;\begin{document}&#10;\begin{eqnarray*}&#10;S&amp;=&amp;\int {\rm d}^{10} x\, \left\{ -\ft{1}{4} F^2 + \bar\lambda \slashed{\partial} \lambda+\alpha F^{\mu\nu}\bar\lambda\Gamma_\mu\partial_\nu\lambda\phantom{\big(F^2\big)^{\mu\nu}} \right.\nonumber\\&#10;&amp;&amp;\left.+\ft{1}{8}\alpha^2\left[\Tr F^4-\ft{1}{4}\, \big(\Tr F^2\big)^2+8\big(F^2\big)^{\mu\nu}\bar\lambda\Gamma_\mu\partial_\nu\lambda&#10;+ 2F^2\bar\lambda \slashed{\partial}\lambda\right]\right\} \nonumber\\&#10;&amp;&amp;+{\cal O}(\alpha ^2\lambda ^4)+{\cal O}(\alpha ^3)\,.&#10;\end{eqnarray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21"/>
  <p:tag name="PICTUREFILESIZE" val="667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ft}[2]{{\textstyle\frac{#1}{#2}}}&#10;\usepackage{colordvi,amssymb}&#10;\def\rmi{{\rm i}}&#10;\def\rmd{{\rm d}}\def\rme{{\rm e}}&#10;\begin{document}&#10;\begin{eqnarray*}&#10;\delta_\eta  A_\mu &amp;=&amp;\alpha\ft{1}{8 }\bar \eta \Gamma \cdot F\Gamma _\mu \lambda&#10;+{\cal O}(\alpha \eta \lambda ^3)+{\cal O}(\alpha ^2)&#10;\,,\nonumber\\&#10;  \delta_\eta \lambda&amp;=&amp; -\ft{1}{2\alpha }\eta-\ft{1}{8} \Gamma\cdot F&#10;\left[ \eta +\ft{1}{4}\alpha  F\cdot \Gamma \eta \right]+{\cal O}(\alpha \eta \lambda ^2)+{\cal O}(\alpha ^2)&#10;\end{eqnarray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76"/>
  <p:tag name="PICTUREFILESIZE" val="497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ft}[2]{{\textstyle\frac{#1}{#2}}}&#10;\usepackage{colordvi,amssymb}&#10;\def\rmi{{\rm i}}&#10;\def\rmd{{\rm d}}\def\rme{{\rm e}}&#10;\begin{document}&#10;\[\Gamma_\mu \lambda_1\bar{\lambda}_2\Gamma^\mu \lambda_3+\Gamma_\mu \lambda_2\bar{\lambda}_3\Gamma^\mu \lambda_1+\Gamma_\mu \lambda_3\bar{\lambda}_1\Gamma^\mu \lambda_2=0\,.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64"/>
  <p:tag name="PICTUREFILESIZE" val="192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ft}[2]{{\textstyle\frac{#1}{#2}}}&#10;\usepackage{colordvi,amssymb}&#10;\def\rmi{{\rm i}}&#10;\def\rmd{{\rm d}}\def\rme{{\rm e}}&#10;\begin{document}&#10;\[S_{\rm DBI} +S_{\rm WZ} =  -\frac{1}{\alpha^2}&#10;\int \rmd^{p+1} \sigma\, \sqrt{- \det (G_{\mu\nu} + \alpha&#10;{\cal F}_{\mu\nu})} +\frac{1}{\alpha^2}\int \Omega_{p+1} 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99"/>
  <p:tag name="PICTUREFILESIZE" val="3312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ft}[2]{{\textstyle\frac{#1}{#2}}}&#10;\usepackage{colordvi,amssymb}&#10;\def\rmi{{\rm i}}&#10;\def\rmd{{\rm d}}\def\rme{{\rm e}}&#10;\begin{document}&#10;\begin{eqnarray*}&#10; &amp;&amp;G_{\mu\nu} = \eta_{mn} \Pi_\mu^m \Pi_\nu^n \ , \qquad \Pi_\mu^m =&#10;\partial_\mu X^m - \bar\theta \Gamma^m \partial_\mu \theta \\&#10;   &amp;   &amp; {\cal F}_{\mu\nu} \equiv F_{\mu\nu}-2\alpha^{-1} \bar{\theta} \sigma_3&#10;\Gamma_{m}\partial_{[\mu}\theta\left(\partial_{\nu]} X^{m}&#10;-\ft{1}{2} \bar{\theta}\Gamma^{m}\partial_{\nu]}\theta\right)&#10;\end{eqnarray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76"/>
  <p:tag name="PICTUREFILESIZE" val="459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ft}[2]{{\textstyle\frac{#1}{#2}}}&#10;\usepackage{colordvi,amssymb}&#10;\begin{document}&#10;\[\delta_\kappa\theta=(1+\Gamma)\Blue{\kappa}&#10;\]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8"/>
  <p:tag name="PICTUREFILESIZE" val="8229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ft}[2]{{\textstyle\frac{#1}{#2}}}&#10;\usepackage{colordvi,amssymb}&#10;\textwidth 350mm&#10;\def\rmi{{\rm i}}&#10;\def\rmd{{\rm d}}\def\rme{{\rm e}}&#10;\newsavebox{\uuunit}&#10;\sbox{\uuunit}&#10;    {\setlength{\unitlength}{0.825em}&#10;     \begin{picture}(0.6,0.7)&#10;        \thinlines&#10;        \put(0,0){\line(1,0){0.5}}&#10;        \put(0.15,0){\line(0,1){0.7}}&#10;        \put(0.35,0){\line(0,1){0.8}}&#10;       \multiput(0.3,0.8)(-0.04,-0.02){12}{\rule{0.5pt}{0.5pt}}&#10;     \end {picture}}&#10;\newcommand {\unity}{\mathord{\!\usebox{\uuunit}}}&#10;\begin{document}&#10;{\bf 16 $\epsilon$ transformations, deformation of the Maxwell&#10;supermultiplet supersymmetries}&#10;\begin{eqnarray*}&#10;\delta_{\epsilon} \lambda &amp;=&amp; -\ft{1}{2\alpha}\left( \unity-&#10;\beta\right)\epsilon&#10;-\ft{1}{2}\alpha\partial_{\mu}\lambda\bar{\lambda}\Gamma^{\mu}\left(\unity +&#10;\beta\right)\epsilon\,, \nonumber \\&#10;\delta_{\epsilon} A_\mu &amp;=&amp; -\ft{1}{2}\bar\lambda \Gamma_\mu\big(\unity +&#10;\beta\big)\epsilon&#10;+\ft{1}{2} \alpha^2 \bar\lambda\Gamma_m (\ft{1}{3} \unity +&#10;\beta)&#10;\epsilon \bar\lambda \Gamma^m \partial_\mu \lambda&#10;-\ft{1}{2}\alpha\bar{\lambda}\Gamma^\rho \left(\unity +&#10;\beta\right)\epsilon F_{\rho\mu}&#10;\end{eqnarray*}&#10;{\bf 16 VA-type $\zeta$ transformations}&#10;\begin{eqnarray*}&#10;\delta_{\zeta} \lambda &amp;=&amp; \alpha^{-1}\zeta +\alpha\partial_{\mu}\lambda\bar\lambda \Gamma ^\mu \zeta \,,  \\&#10; \delta_{\zeta} A_\mu&amp;=&amp;\bar\lambda \Gamma _\mu \zeta +\alpha\bar\lambda \Gamma ^\rho  \zeta  F_{\rho\mu}&#10;- \ft{1}{3} \alpha^2 \bar\lambda&#10;\Gamma_m \zeta\bar\lambda \Gamma^m \partial_\mu \lambda&#10;\end{eqnarray*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20"/>
  <p:tag name="PICTUREFILESIZE" val="1656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ft}[2]{{\textstyle\frac{#1}{#2}}}&#10;\usepackage{colordvi,amssymb}&#10;\def\rmi{{\rm i}}&#10;\def\rmd{{\rm d}}\def\rme{{\rm e}}&#10;\begin{document}&#10;\[\beta=1+{\cal O}(\alpha)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3"/>
  <p:tag name="PICTUREFILESIZE" val="59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ft}[2]{{\textstyle\frac{#1}{#2}}}&#10;\usepackage{colordvi,amssymb}&#10;\def\rmi{{\rm i}}&#10;\def\rmd{{\rm d}}\def\rme{{\rm e}}&#10;\begin{document}&#10;\[&#10;\delta \log\phi =\Sigma =\left\{\lambda _D+\rmi\lambda _T,&#10;\sqrt{2}P_L\eta ,0\right\}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76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ft}[2]{{\textstyle\frac{#1}{#2}}}&#10;\usepackage{colordvi,amssymb}&#10;\def\rmi{{\rm i}}&#10;\def\rmd{{\rm d}}\def\rme{{\rm e}}&#10;\begin{document}&#10;\[S =  -\frac{1}{\alpha^2} \int \rmd^{10} x\,\left\{ \sqrt{- \det (G_{\mu\nu} + \alpha {\cal F}_{\mu\nu})}-1\right\} 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31"/>
  <p:tag name="PICTUREFILESIZE" val="2264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ft}[2]{{\textstyle\frac{#1}{#2}}}&#10;\usepackage{colordvi,amssymb}&#10;\def\rmi{{\rm i}}&#10;\def\rmd{{\rm d}}\def\rme{{\rm e}}&#10;\begin{document}&#10;\begin{eqnarray*}&#10; &amp;&amp;G_{\mu\nu} = \eta_{mn} \Pi_\mu^m \Pi_\nu^n \ , \qquad&#10;\Pi_\mu^m = \delta_\mu^m - \alpha^2\bar\lambda \Gamma^m \partial_\mu \lambda \,, \nonumber\\&#10;&amp;&amp;{\cal F}_{\mu\nu} \equiv F_{\mu\nu} +2\alpha \bar \lambda \Gamma _{[\nu }\partial _{\mu ]}\lambda\,,\qquad \mu=0,1,...,9\,, \qquad m=0,1,...,9\,,&#10;\end{eqnarray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28"/>
  <p:tag name="PICTUREFILESIZE" val="4481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ft}[2]{{\textstyle\frac{#1}{#2}}}&#10;\usepackage{colordvi,amssymb}&#10;\def\rmi{{\rm i}}&#10;\def\rmd{{\rm d}}\def\rme{{\rm e}}&#10;\begin{document}&#10; \[S =  -\frac{1}{\alpha^2} \int \rmd^{4} x\,\left\{&#10;\sqrt{- \det (G_{\mu\nu} + \alpha {\cal F}_{\mu\nu})} - 1 \right\}\,, \quad \mu=0,1,2,3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84"/>
  <p:tag name="PICTUREFILESIZE" val="2868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ft}[2]{{\textstyle\frac{#1}{#2}}}&#10;\usepackage{colordvi,amssymb}&#10;\def\rmi{{\rm i}}&#10;\def\rmd{{\rm d}}\def\rme{{\rm e}}&#10;\begin{document}&#10;\begin{eqnarray*}&#10;G_{\mu\nu} &amp;=&amp; \eta_{m n} \Pi_\mu^{m}&#10;\Pi_\nu^{n}= \eta_{m' n'} \Pi_\mu^{m'}&#10;\Pi_\nu^{n'}+\delta_{IJ} \Pi_\mu^I\Pi_\nu^J \,, \qquad  m'=0,1,2,3\,, \quad I=1,...,6 \\[.2truecm]&#10;\Pi_\mu^{m'} &amp;=&amp; \delta^{m'}_{\mu}&#10;-\alpha^2\bar\lambda \Gamma^{m'}&#10;\partial_\mu \lambda \ , \qquad \Pi_\mu^I = \partial_\mu\phi^I&#10;-\alpha^2\bar\lambda \Gamma^I&#10;\partial_\mu \lambda \\&#10; {\cal F}_{\mu\nu}&amp; \equiv&amp; F_{\mu\nu} - 2\alpha\bar{\lambda}\Gamma_{[\mu }\partial_{\nu]}\lambda&#10;-2\alpha\bar{\lambda}\Gamma_{I}\partial_{[\mu}\lambda\partial_{\nu]}&#10;\phi^I&#10;\end{eqnarray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20"/>
  <p:tag name="PICTUREFILESIZE" val="803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ft}[2]{{\textstyle\frac{#1}{#2}}}&#10;\usepackage{colordvi,amssymb}&#10;\def\rmi{{\rm i}}&#10;\def\rmd{{\rm d}}\def\rme{{\rm e}}&#10;\begin{document}&#10;$W^2=W_{\alpha \beta \gamma }W^{\alpha \beta \gamma }$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1"/>
  <p:tag name="PICTUREFILESIZE" val="106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ft}[2]{{\textstyle\frac{#1}{#2}}}&#10;\usepackage{colordvi,amssymb}&#10;\def\rmi{{\rm i}}&#10;\def\rmd{{\rm d}}\def\rme{{\rm e}}&#10;\begin{document}&#10;\[ C_F =\int \rmd^4x\,e\mathop{\rm Re}\nolimits\left[ F +\frac{1}{\sqrt{2}}\bar \psi_\mu \gamma&#10;  ^\mu P_L\chi + \frac12Z \bar \psi _\mu \gamma ^{\mu \nu }P_R\psi&#10;  _\nu\right]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11"/>
  <p:tag name="PICTUREFILESIZE" val="307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ft}[2]{{\textstyle\frac{#1}{#2}}}&#10;\usepackage{colordvi,amssymb}&#10;\def\rmi{{\rm i}}&#10;\def\rmd{{\rm d}}\def\rme{{\rm e}}&#10;\begin{document}&#10;$C=\left\{ Z, P_L\chi ,F\right\}$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75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ft}[2]{{\textstyle\frac{#1}{#2}}}&#10;\usepackage{colordvi,amssymb}&#10;\def\rmi{{\rm i}}&#10;\def\rmd{{\rm d}}\def\rme{{\rm e}}&#10;\begin{document}&#10;\[\Gamma^{dWG}  (\phi, W^2)=(\ln \phi \, W^2)_F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5"/>
  <p:tag name="PICTUREFILESIZE" val="146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ft}[2]{{\textstyle\frac{#1}{#2}}}&#10;\usepackage{colordvi,amssymb}&#10;\def\rmi{{\rm i}}&#10;\def\rmd{{\rm d}}\def\rme{{\rm e}}&#10;\begin{document}&#10;\begin{eqnarray*}&#10;\delta \Gamma^{dWG} &amp; = &amp; \int \rmd^4x\,e\mathop{\rm Re}\nolimits\left\{ (\lambda _D+\rmi\lambda _T)\left[ (W^2)_F +\frac{1}{\sqrt{2}}\bar \psi\cdot  \gamma&#10;   P_L(W^2)_\chi \right.\right.\\ &amp;&amp;\left.\phantom{\int \rmd^4x\,e(\lambda _D+\rmi\lambda _T)+} + \frac12(W^2)_Z \bar \psi _\mu \gamma ^{\mu \nu }P_R\psi&#10;  _\nu\right] \\&#10;  &amp;&amp;+\sqrt{2}\bar \eta P_L\left[(W^2)_\chi+\frac{1}{\sqrt{2}}\gamma \cdot \psi(W^2)_Z\right] \\&#10;  &amp;&amp;+\frac{1}{\sqrt{2}} \bar \epsilon(b_\mu +\rmi A_\mu )\left[ \gamma ^\mu P_L(W^2)_\chi+  \frac{1}{\sqrt{2}} \gamma^{\mu \nu }\psi_\nu(W^2)_Z \right] \\&#10;  &amp;&amp;\left.+\bar \epsilon P_R \gamma ^\mu \phi _\mu(W^2)_Z\right\}&#10;\end{eqnarray*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13"/>
  <p:tag name="PICTUREFILESIZE" val="1321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ft}[2]{{\textstyle\frac{#1}{#2}}}&#10;\usepackage{colordvi,amssymb,slashed}&#10;\def\rmi{{\rm i}}&#10;\def\rmd{{\rm d}}\def\rme{{\rm e}}&#10;\begin{document}&#10;\[S = \int \rmd^{D}x\,\big \{-\ft{1}{4} (F_{\mu\nu})^2 + \bar\lambda&#10;\slashed{\partial} \lambda \big\}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6"/>
  <p:tag name="PICTUREFILESIZE" val="167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ft}[2]{{\textstyle\frac{#1}{#2}}}&#10;\usepackage{colordvi,amssymb,slashed}&#10;\def\rmi{{\rm i}}&#10;\def\rmd{{\rm d}}\def\rme{{\rm e}}&#10;\begin{document}&#10;\[S = \int \rmd^{D}x\,\big \{-\ft{1}{4} (F_{\mu\nu})^2 + \bar\lambda&#10;\slashed{\partial} \lambda \big\}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6"/>
  <p:tag name="PICTUREFILESIZE" val="16790"/>
</p:tagLst>
</file>

<file path=ppt/theme/theme1.xml><?xml version="1.0" encoding="utf-8"?>
<a:theme xmlns:a="http://schemas.openxmlformats.org/drawingml/2006/main" name="Bludiagc">
  <a:themeElements>
    <a:clrScheme name="">
      <a:dk1>
        <a:srgbClr val="000000"/>
      </a:dk1>
      <a:lt1>
        <a:srgbClr val="BAC8F1"/>
      </a:lt1>
      <a:dk2>
        <a:srgbClr val="000000"/>
      </a:dk2>
      <a:lt2>
        <a:srgbClr val="000092"/>
      </a:lt2>
      <a:accent1>
        <a:srgbClr val="FF0000"/>
      </a:accent1>
      <a:accent2>
        <a:srgbClr val="FF00FF"/>
      </a:accent2>
      <a:accent3>
        <a:srgbClr val="D9E0F7"/>
      </a:accent3>
      <a:accent4>
        <a:srgbClr val="000000"/>
      </a:accent4>
      <a:accent5>
        <a:srgbClr val="FFAAAA"/>
      </a:accent5>
      <a:accent6>
        <a:srgbClr val="E700E7"/>
      </a:accent6>
      <a:hlink>
        <a:srgbClr val="00FF00"/>
      </a:hlink>
      <a:folHlink>
        <a:srgbClr val="0000FF"/>
      </a:folHlink>
    </a:clrScheme>
    <a:fontScheme name="Bludiag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>
    <a:extraClrScheme>
      <a:clrScheme name="Bludiag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diag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diag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diag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diag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diag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diag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B2B2B2"/>
    </a:lt2>
    <a:accent1>
      <a:srgbClr val="6600FF"/>
    </a:accent1>
    <a:accent2>
      <a:srgbClr val="CC00FF"/>
    </a:accent2>
    <a:accent3>
      <a:srgbClr val="FFFFFF"/>
    </a:accent3>
    <a:accent4>
      <a:srgbClr val="000000"/>
    </a:accent4>
    <a:accent5>
      <a:srgbClr val="B8AAFF"/>
    </a:accent5>
    <a:accent6>
      <a:srgbClr val="B900E7"/>
    </a:accent6>
    <a:hlink>
      <a:srgbClr val="00CC99"/>
    </a:hlink>
    <a:folHlink>
      <a:srgbClr val="0099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Office\Templates\Blank Presentation.pot</Template>
  <TotalTime>47508</TotalTime>
  <Pages>11</Pages>
  <Words>1508</Words>
  <Application>Microsoft Office PowerPoint</Application>
  <PresentationFormat>Overhead</PresentationFormat>
  <Paragraphs>535</Paragraphs>
  <Slides>36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Times New Roman</vt:lpstr>
      <vt:lpstr>Arial</vt:lpstr>
      <vt:lpstr>Monotype Sorts</vt:lpstr>
      <vt:lpstr>cmmi10</vt:lpstr>
      <vt:lpstr>cmsy10</vt:lpstr>
      <vt:lpstr>msam10</vt:lpstr>
      <vt:lpstr>Symbol</vt:lpstr>
      <vt:lpstr>Mathematica1</vt:lpstr>
      <vt:lpstr>Bludiagc</vt:lpstr>
      <vt:lpstr>Superconformal symmetry and higher-derivative Lagrangians</vt:lpstr>
      <vt:lpstr>My experience with Marc</vt:lpstr>
      <vt:lpstr>Interest in higher-derivative terms</vt:lpstr>
      <vt:lpstr>Plan</vt:lpstr>
      <vt:lpstr>1. What we know about general sugra/susy theories</vt:lpstr>
      <vt:lpstr>The map: dimensions and  # of supersymmetries</vt:lpstr>
      <vt:lpstr>Higher-derivative actions:  no systematic knowledge </vt:lpstr>
      <vt:lpstr>2. The superconformal method </vt:lpstr>
      <vt:lpstr>Superconformal construction The idea of superconformal methods</vt:lpstr>
      <vt:lpstr>The strategy : superconformal construction of N=1 supergravity</vt:lpstr>
      <vt:lpstr>More explanations</vt:lpstr>
      <vt:lpstr>Superconformal construction of N=4 supergravity</vt:lpstr>
      <vt:lpstr>In which sugras  can we use  superconformal methods ?</vt:lpstr>
      <vt:lpstr>The map: dimensions and  # of supersymmetries</vt:lpstr>
      <vt:lpstr>3. Higher derivative  supergravity actions  and supergravity loop results </vt:lpstr>
      <vt:lpstr>Higher derivative sugra actions</vt:lpstr>
      <vt:lpstr>How do we get anomalies  for low N  from tensor calculus ?</vt:lpstr>
      <vt:lpstr>Anomalies from tensor calculus for low N ?  (here N=1)</vt:lpstr>
      <vt:lpstr>Slide 19</vt:lpstr>
      <vt:lpstr>How for N=4 ?</vt:lpstr>
      <vt:lpstr>N=4 conjecture</vt:lpstr>
      <vt:lpstr>4. Dirac-Born-Infeld− Volkov-Akulov and deformation of supersymmetry</vt:lpstr>
      <vt:lpstr>Bottom-up approach:  start deformations</vt:lpstr>
      <vt:lpstr>The map: dimensions and  # of supersymmetries</vt:lpstr>
      <vt:lpstr>Bottom-up approach:  start deformations</vt:lpstr>
      <vt:lpstr>Bottom-up deformation</vt:lpstr>
      <vt:lpstr>Dp-brane action</vt:lpstr>
      <vt:lpstr>After gauge fixing</vt:lpstr>
      <vt:lpstr>Complete DBI-VA model  for the p=9 case</vt:lpstr>
      <vt:lpstr>The map: dimensions and  # of supersymmetries</vt:lpstr>
      <vt:lpstr>Complete DBI-VA model  for the p=3 case</vt:lpstr>
      <vt:lpstr>The map: dimensions and  # of supersymmetries</vt:lpstr>
      <vt:lpstr>Possible relation with special supersymmetry</vt:lpstr>
      <vt:lpstr>5. Conclusions </vt:lpstr>
      <vt:lpstr>More work to do ...</vt:lpstr>
      <vt:lpstr>many happy returns !</vt:lpstr>
    </vt:vector>
  </TitlesOfParts>
  <Company>KU Leuven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dimensional supergravity and the superconformal methods</dc:title>
  <dc:creator>Theoretische Fysica</dc:creator>
  <cp:lastModifiedBy>toine</cp:lastModifiedBy>
  <cp:revision>1059</cp:revision>
  <cp:lastPrinted>2001-10-11T07:18:51Z</cp:lastPrinted>
  <dcterms:created xsi:type="dcterms:W3CDTF">2001-02-13T19:32:22Z</dcterms:created>
  <dcterms:modified xsi:type="dcterms:W3CDTF">2013-04-19T21:01:50Z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Antoine.VanProeyen@fys.kuleuven.ac.be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C:\users\toine\pptfiles</vt:lpwstr>
  </property>
</Properties>
</file>